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 id="2147483674" r:id="rId2"/>
  </p:sldMasterIdLst>
  <p:notesMasterIdLst>
    <p:notesMasterId r:id="rId106"/>
  </p:notesMasterIdLst>
  <p:handoutMasterIdLst>
    <p:handoutMasterId r:id="rId107"/>
  </p:handoutMasterIdLst>
  <p:sldIdLst>
    <p:sldId id="256" r:id="rId3"/>
    <p:sldId id="257" r:id="rId4"/>
    <p:sldId id="405" r:id="rId5"/>
    <p:sldId id="416" r:id="rId6"/>
    <p:sldId id="418" r:id="rId7"/>
    <p:sldId id="258" r:id="rId8"/>
    <p:sldId id="628" r:id="rId9"/>
    <p:sldId id="629" r:id="rId10"/>
    <p:sldId id="631" r:id="rId11"/>
    <p:sldId id="634" r:id="rId12"/>
    <p:sldId id="635" r:id="rId13"/>
    <p:sldId id="636" r:id="rId14"/>
    <p:sldId id="637" r:id="rId15"/>
    <p:sldId id="640" r:id="rId16"/>
    <p:sldId id="641" r:id="rId17"/>
    <p:sldId id="642" r:id="rId18"/>
    <p:sldId id="643" r:id="rId19"/>
    <p:sldId id="644" r:id="rId20"/>
    <p:sldId id="645" r:id="rId21"/>
    <p:sldId id="647" r:id="rId22"/>
    <p:sldId id="649" r:id="rId23"/>
    <p:sldId id="830" r:id="rId24"/>
    <p:sldId id="831" r:id="rId25"/>
    <p:sldId id="832" r:id="rId26"/>
    <p:sldId id="833" r:id="rId27"/>
    <p:sldId id="834" r:id="rId28"/>
    <p:sldId id="835" r:id="rId29"/>
    <p:sldId id="836" r:id="rId30"/>
    <p:sldId id="837" r:id="rId31"/>
    <p:sldId id="838" r:id="rId32"/>
    <p:sldId id="839" r:id="rId33"/>
    <p:sldId id="840" r:id="rId34"/>
    <p:sldId id="841" r:id="rId35"/>
    <p:sldId id="842" r:id="rId36"/>
    <p:sldId id="843" r:id="rId37"/>
    <p:sldId id="844" r:id="rId38"/>
    <p:sldId id="845" r:id="rId39"/>
    <p:sldId id="846" r:id="rId40"/>
    <p:sldId id="847" r:id="rId41"/>
    <p:sldId id="848" r:id="rId42"/>
    <p:sldId id="849" r:id="rId43"/>
    <p:sldId id="850" r:id="rId44"/>
    <p:sldId id="851" r:id="rId45"/>
    <p:sldId id="852" r:id="rId46"/>
    <p:sldId id="853" r:id="rId47"/>
    <p:sldId id="854" r:id="rId48"/>
    <p:sldId id="855" r:id="rId49"/>
    <p:sldId id="856" r:id="rId50"/>
    <p:sldId id="857" r:id="rId51"/>
    <p:sldId id="858" r:id="rId52"/>
    <p:sldId id="859" r:id="rId53"/>
    <p:sldId id="860" r:id="rId54"/>
    <p:sldId id="861" r:id="rId55"/>
    <p:sldId id="862" r:id="rId56"/>
    <p:sldId id="863" r:id="rId57"/>
    <p:sldId id="864" r:id="rId58"/>
    <p:sldId id="865" r:id="rId59"/>
    <p:sldId id="866" r:id="rId60"/>
    <p:sldId id="867" r:id="rId61"/>
    <p:sldId id="868" r:id="rId62"/>
    <p:sldId id="869" r:id="rId63"/>
    <p:sldId id="870" r:id="rId64"/>
    <p:sldId id="871" r:id="rId65"/>
    <p:sldId id="872" r:id="rId66"/>
    <p:sldId id="873" r:id="rId67"/>
    <p:sldId id="874" r:id="rId68"/>
    <p:sldId id="875" r:id="rId69"/>
    <p:sldId id="876" r:id="rId70"/>
    <p:sldId id="877" r:id="rId71"/>
    <p:sldId id="878" r:id="rId72"/>
    <p:sldId id="650" r:id="rId73"/>
    <p:sldId id="652" r:id="rId74"/>
    <p:sldId id="653" r:id="rId75"/>
    <p:sldId id="654" r:id="rId76"/>
    <p:sldId id="655" r:id="rId77"/>
    <p:sldId id="658" r:id="rId78"/>
    <p:sldId id="660" r:id="rId79"/>
    <p:sldId id="661" r:id="rId80"/>
    <p:sldId id="662" r:id="rId81"/>
    <p:sldId id="663" r:id="rId82"/>
    <p:sldId id="664" r:id="rId83"/>
    <p:sldId id="665" r:id="rId84"/>
    <p:sldId id="666" r:id="rId85"/>
    <p:sldId id="667" r:id="rId86"/>
    <p:sldId id="668" r:id="rId87"/>
    <p:sldId id="671" r:id="rId88"/>
    <p:sldId id="672" r:id="rId89"/>
    <p:sldId id="673" r:id="rId90"/>
    <p:sldId id="674" r:id="rId91"/>
    <p:sldId id="675" r:id="rId92"/>
    <p:sldId id="880" r:id="rId93"/>
    <p:sldId id="676" r:id="rId94"/>
    <p:sldId id="677" r:id="rId95"/>
    <p:sldId id="678" r:id="rId96"/>
    <p:sldId id="779" r:id="rId97"/>
    <p:sldId id="669" r:id="rId98"/>
    <p:sldId id="681" r:id="rId99"/>
    <p:sldId id="685" r:id="rId100"/>
    <p:sldId id="686" r:id="rId101"/>
    <p:sldId id="687" r:id="rId102"/>
    <p:sldId id="688" r:id="rId103"/>
    <p:sldId id="689" r:id="rId104"/>
    <p:sldId id="690" r:id="rId10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8044" autoAdjust="0"/>
    <p:restoredTop sz="76471" autoAdjust="0"/>
  </p:normalViewPr>
  <p:slideViewPr>
    <p:cSldViewPr>
      <p:cViewPr varScale="1">
        <p:scale>
          <a:sx n="83" d="100"/>
          <a:sy n="83" d="100"/>
        </p:scale>
        <p:origin x="-48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6" d="100"/>
          <a:sy n="66" d="100"/>
        </p:scale>
        <p:origin x="-1992" y="-11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handoutMaster" Target="handoutMasters/handout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viewProps" Target="view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ahoma" pitchFamily="34" charset="0"/>
              </a:defRPr>
            </a:lvl1pPr>
          </a:lstStyle>
          <a:p>
            <a:pPr>
              <a:defRPr/>
            </a:pPr>
            <a:endParaRPr lang="en-US" dirty="0"/>
          </a:p>
        </p:txBody>
      </p:sp>
      <p:sp>
        <p:nvSpPr>
          <p:cNvPr id="9830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Tahoma" pitchFamily="34" charset="0"/>
              </a:defRPr>
            </a:lvl1pPr>
          </a:lstStyle>
          <a:p>
            <a:pPr>
              <a:defRPr/>
            </a:pPr>
            <a:r>
              <a:rPr lang="en-US" smtClean="0"/>
              <a:t>Fall 2010</a:t>
            </a:r>
            <a:endParaRPr lang="en-US" dirty="0"/>
          </a:p>
        </p:txBody>
      </p:sp>
      <p:sp>
        <p:nvSpPr>
          <p:cNvPr id="9830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ahoma" pitchFamily="34" charset="0"/>
              </a:defRPr>
            </a:lvl1pPr>
          </a:lstStyle>
          <a:p>
            <a:pPr>
              <a:defRPr/>
            </a:pPr>
            <a:r>
              <a:rPr lang="en-US" dirty="0"/>
              <a:t>Society of American Archivists</a:t>
            </a:r>
          </a:p>
        </p:txBody>
      </p:sp>
      <p:sp>
        <p:nvSpPr>
          <p:cNvPr id="9830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ahoma" pitchFamily="34" charset="0"/>
              </a:defRPr>
            </a:lvl1pPr>
          </a:lstStyle>
          <a:p>
            <a:pPr>
              <a:defRPr/>
            </a:pPr>
            <a:fld id="{4BEB25AF-44E5-40B3-AE87-77AAC49ECACB}" type="slidenum">
              <a:rPr lang="en-US"/>
              <a:pPr>
                <a:defRPr/>
              </a:pPr>
              <a:t>‹#›</a:t>
            </a:fld>
            <a:endParaRPr lang="en-US" dirty="0"/>
          </a:p>
        </p:txBody>
      </p:sp>
    </p:spTree>
    <p:extLst>
      <p:ext uri="{BB962C8B-B14F-4D97-AF65-F5344CB8AC3E}">
        <p14:creationId xmlns:p14="http://schemas.microsoft.com/office/powerpoint/2010/main" val="8273749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ahoma" pitchFamily="34" charset="0"/>
              </a:defRPr>
            </a:lvl1pPr>
          </a:lstStyle>
          <a:p>
            <a:pPr>
              <a:defRPr/>
            </a:pPr>
            <a:endParaRPr lang="en-US" dirty="0"/>
          </a:p>
        </p:txBody>
      </p:sp>
      <p:sp>
        <p:nvSpPr>
          <p:cNvPr id="1065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962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62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ahoma" pitchFamily="34" charset="0"/>
              </a:defRPr>
            </a:lvl1pPr>
          </a:lstStyle>
          <a:p>
            <a:pPr>
              <a:defRPr/>
            </a:pPr>
            <a:r>
              <a:rPr lang="en-US" dirty="0"/>
              <a:t>Society of American Archivists</a:t>
            </a:r>
          </a:p>
        </p:txBody>
      </p:sp>
      <p:sp>
        <p:nvSpPr>
          <p:cNvPr id="962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ahoma" pitchFamily="34" charset="0"/>
              </a:defRPr>
            </a:lvl1pPr>
          </a:lstStyle>
          <a:p>
            <a:pPr>
              <a:defRPr/>
            </a:pPr>
            <a:fld id="{ABD0F32C-899C-4FA0-A86A-D43202491183}" type="slidenum">
              <a:rPr lang="en-US"/>
              <a:pPr>
                <a:defRPr/>
              </a:pPr>
              <a:t>‹#›</a:t>
            </a:fld>
            <a:endParaRPr lang="en-US" dirty="0"/>
          </a:p>
        </p:txBody>
      </p:sp>
    </p:spTree>
    <p:extLst>
      <p:ext uri="{BB962C8B-B14F-4D97-AF65-F5344CB8AC3E}">
        <p14:creationId xmlns:p14="http://schemas.microsoft.com/office/powerpoint/2010/main" val="2186147709"/>
      </p:ext>
    </p:extLst>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6"/>
          <p:cNvSpPr>
            <a:spLocks noGrp="1" noChangeArrowheads="1"/>
          </p:cNvSpPr>
          <p:nvPr>
            <p:ph type="ftr" sz="quarter" idx="4"/>
          </p:nvPr>
        </p:nvSpPr>
        <p:spPr>
          <a:noFill/>
        </p:spPr>
        <p:txBody>
          <a:bodyPr/>
          <a:lstStyle/>
          <a:p>
            <a:r>
              <a:rPr lang="en-US" dirty="0" smtClean="0"/>
              <a:t>Society of American Archivists</a:t>
            </a:r>
          </a:p>
        </p:txBody>
      </p:sp>
      <p:sp>
        <p:nvSpPr>
          <p:cNvPr id="107524" name="Rectangle 7"/>
          <p:cNvSpPr>
            <a:spLocks noGrp="1" noChangeArrowheads="1"/>
          </p:cNvSpPr>
          <p:nvPr>
            <p:ph type="sldNum" sz="quarter" idx="5"/>
          </p:nvPr>
        </p:nvSpPr>
        <p:spPr>
          <a:noFill/>
        </p:spPr>
        <p:txBody>
          <a:bodyPr/>
          <a:lstStyle/>
          <a:p>
            <a:fld id="{1D8C484C-8B16-4DAF-95C6-1BA0F5E30B6E}" type="slidenum">
              <a:rPr lang="en-US" smtClean="0"/>
              <a:pPr/>
              <a:t>1</a:t>
            </a:fld>
            <a:endParaRPr lang="en-US" dirty="0" smtClean="0"/>
          </a:p>
        </p:txBody>
      </p:sp>
      <p:sp>
        <p:nvSpPr>
          <p:cNvPr id="107525" name="Rectangle 2"/>
          <p:cNvSpPr>
            <a:spLocks noGrp="1" noRot="1" noChangeAspect="1" noChangeArrowheads="1" noTextEdit="1"/>
          </p:cNvSpPr>
          <p:nvPr>
            <p:ph type="sldImg"/>
          </p:nvPr>
        </p:nvSpPr>
        <p:spPr>
          <a:ln/>
        </p:spPr>
      </p:sp>
      <p:sp>
        <p:nvSpPr>
          <p:cNvPr id="107526"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17763" name="Rectangle 6"/>
          <p:cNvSpPr>
            <a:spLocks noGrp="1" noChangeArrowheads="1"/>
          </p:cNvSpPr>
          <p:nvPr>
            <p:ph type="ftr" sz="quarter" idx="4"/>
          </p:nvPr>
        </p:nvSpPr>
        <p:spPr>
          <a:noFill/>
        </p:spPr>
        <p:txBody>
          <a:bodyPr/>
          <a:lstStyle/>
          <a:p>
            <a:r>
              <a:rPr lang="en-US" dirty="0" smtClean="0"/>
              <a:t>Society of American Archivists</a:t>
            </a:r>
          </a:p>
        </p:txBody>
      </p:sp>
      <p:sp>
        <p:nvSpPr>
          <p:cNvPr id="117764" name="Rectangle 7"/>
          <p:cNvSpPr>
            <a:spLocks noGrp="1" noChangeArrowheads="1"/>
          </p:cNvSpPr>
          <p:nvPr>
            <p:ph type="sldNum" sz="quarter" idx="5"/>
          </p:nvPr>
        </p:nvSpPr>
        <p:spPr>
          <a:noFill/>
        </p:spPr>
        <p:txBody>
          <a:bodyPr/>
          <a:lstStyle/>
          <a:p>
            <a:fld id="{E8CF2D81-816D-4C73-AF84-0C9CA98501FF}" type="slidenum">
              <a:rPr lang="en-US" smtClean="0"/>
              <a:pPr/>
              <a:t>10</a:t>
            </a:fld>
            <a:endParaRPr lang="en-US" dirty="0" smtClean="0"/>
          </a:p>
        </p:txBody>
      </p:sp>
      <p:sp>
        <p:nvSpPr>
          <p:cNvPr id="117765" name="Rectangle 2"/>
          <p:cNvSpPr>
            <a:spLocks noGrp="1" noRot="1" noChangeAspect="1" noChangeArrowheads="1" noTextEdit="1"/>
          </p:cNvSpPr>
          <p:nvPr>
            <p:ph type="sldImg"/>
          </p:nvPr>
        </p:nvSpPr>
        <p:spPr>
          <a:solidFill>
            <a:srgbClr val="FFFFFF"/>
          </a:solidFill>
          <a:ln/>
        </p:spPr>
      </p:sp>
      <p:sp>
        <p:nvSpPr>
          <p:cNvPr id="117766" name="Rectangle 3"/>
          <p:cNvSpPr>
            <a:spLocks noGrp="1" noChangeArrowheads="1"/>
          </p:cNvSpPr>
          <p:nvPr>
            <p:ph type="body" idx="1"/>
          </p:nvPr>
        </p:nvSpPr>
        <p:spPr>
          <a:solidFill>
            <a:srgbClr val="FFFFFF"/>
          </a:solidFill>
          <a:ln>
            <a:solidFill>
              <a:srgbClr val="000000"/>
            </a:solidFill>
          </a:ln>
        </p:spPr>
        <p:txBody>
          <a:bodyPr/>
          <a:lstStyle/>
          <a:p>
            <a:r>
              <a:rPr lang="en-US" sz="900" b="1" dirty="0" smtClean="0"/>
              <a:t>Amateur:</a:t>
            </a:r>
            <a:r>
              <a:rPr lang="en-US" sz="900" dirty="0" smtClean="0"/>
              <a:t> Early years, snapshots, 1896-1898. Railroad scenes VIII. LOT 12820, p. [043], photographed 1898, in album, by Samuel H. Gottscho, LC P&amp;P, gsc5a00488.  19</a:t>
            </a:r>
            <a:r>
              <a:rPr lang="en-US" sz="900" baseline="30000" dirty="0" smtClean="0"/>
              <a:t>th</a:t>
            </a:r>
            <a:r>
              <a:rPr lang="en-US" sz="900" dirty="0" smtClean="0"/>
              <a:t> century hobby for the wealthy evolved due to technological innovations making it easier to take photographs. There can be serious hobbyists as well as point and shooters who take snapshots.  Value of intimacy, glimpse into private realms, even if shots are sometimes out-of-focus or poorly executed</a:t>
            </a:r>
          </a:p>
          <a:p>
            <a:r>
              <a:rPr lang="en-US" sz="900" b="1" dirty="0" smtClean="0"/>
              <a:t>Professional: </a:t>
            </a:r>
            <a:r>
              <a:rPr lang="en-US" sz="900" b="0" dirty="0" smtClean="0"/>
              <a:t>Bear Creek Curve, Lehigh Valley Railroad</a:t>
            </a:r>
            <a:r>
              <a:rPr lang="en-US" sz="900" dirty="0" smtClean="0"/>
              <a:t>, about 1895, William H. Rau, Getty, 85.XM.12.2.</a:t>
            </a:r>
          </a:p>
          <a:p>
            <a:r>
              <a:rPr lang="en-US" sz="900" b="1" dirty="0" smtClean="0"/>
              <a:t>Art: </a:t>
            </a:r>
            <a:r>
              <a:rPr lang="en-US" sz="900" b="0" dirty="0" smtClean="0"/>
              <a:t>The</a:t>
            </a:r>
            <a:r>
              <a:rPr lang="en-US" sz="900" b="0" baseline="0" dirty="0" smtClean="0"/>
              <a:t> Hand of Man,</a:t>
            </a:r>
            <a:r>
              <a:rPr lang="en-US" sz="900" dirty="0" smtClean="0"/>
              <a:t> 1902,</a:t>
            </a:r>
            <a:r>
              <a:rPr lang="en-US" sz="900" baseline="0" dirty="0" smtClean="0"/>
              <a:t> print about 1933, Alfred Stieglitz, Getty, 93.XM.25.7. </a:t>
            </a:r>
            <a:r>
              <a:rPr lang="en-US" sz="900" dirty="0" smtClean="0"/>
              <a:t> Art: both pictorial and straight photography</a:t>
            </a:r>
          </a:p>
          <a:p>
            <a:r>
              <a:rPr lang="en-US" sz="900" b="1" dirty="0" smtClean="0"/>
              <a:t>Commercial:</a:t>
            </a:r>
            <a:r>
              <a:rPr lang="en-US" sz="900" b="1" baseline="0" dirty="0" smtClean="0"/>
              <a:t> </a:t>
            </a:r>
            <a:r>
              <a:rPr lang="en-US" sz="900" b="0" baseline="0" dirty="0" smtClean="0"/>
              <a:t>The Otis </a:t>
            </a:r>
            <a:r>
              <a:rPr lang="en-US" sz="900" b="0" baseline="0" dirty="0" err="1" smtClean="0"/>
              <a:t>Elebating</a:t>
            </a:r>
            <a:r>
              <a:rPr lang="en-US" sz="900" b="0" baseline="0" dirty="0" smtClean="0"/>
              <a:t> Railway, Catskill Mountains, c1902 by Detroit Photographic Co., ppmsca18225, LC P&amp;P</a:t>
            </a:r>
            <a:endParaRPr lang="en-US" sz="900" b="1" dirty="0" smtClean="0"/>
          </a:p>
          <a:p>
            <a:r>
              <a:rPr lang="en-US" sz="900" b="1" dirty="0" smtClean="0"/>
              <a:t>Documentary:</a:t>
            </a:r>
            <a:r>
              <a:rPr lang="en-US" sz="900" dirty="0" smtClean="0"/>
              <a:t> Illinois </a:t>
            </a:r>
            <a:r>
              <a:rPr lang="en-US" sz="900" dirty="0" err="1" smtClean="0"/>
              <a:t>Centrall</a:t>
            </a:r>
            <a:r>
              <a:rPr lang="en-US" sz="900" dirty="0" smtClean="0"/>
              <a:t> R.R., freight cars at the South Water Street freight terminal, Chicago, Ill. The C &amp; O and </a:t>
            </a:r>
            <a:r>
              <a:rPr lang="en-US" sz="900" dirty="0" err="1" smtClean="0"/>
              <a:t>Nicekl</a:t>
            </a:r>
            <a:r>
              <a:rPr lang="en-US" sz="900" dirty="0" smtClean="0"/>
              <a:t> Plate Railroads lease part of this terminal from the I.C.R.R., fsac1a34787, 1943 April, by Jack Delano, FSA/OWI, LC P&amp;P.</a:t>
            </a:r>
          </a:p>
          <a:p>
            <a:r>
              <a:rPr lang="en-US" sz="900" b="1" dirty="0" smtClean="0"/>
              <a:t>News/Photojournalism</a:t>
            </a:r>
            <a:r>
              <a:rPr lang="en-US" sz="900" dirty="0" smtClean="0"/>
              <a:t>: Factual visual reporting. Newspaper and magazine publications. [Railroad siding beside the loading dock, Hunts Point Market, the Bronx, New York City], </a:t>
            </a:r>
            <a:r>
              <a:rPr lang="en-US" sz="900" baseline="0" dirty="0" smtClean="0"/>
              <a:t> 1</a:t>
            </a:r>
            <a:r>
              <a:rPr lang="en-US" sz="900" dirty="0" smtClean="0"/>
              <a:t>967 by Nat Fein, New York World-Telegram &amp;</a:t>
            </a:r>
            <a:r>
              <a:rPr lang="en-US" sz="900" baseline="0" dirty="0" smtClean="0"/>
              <a:t> Sun Collection</a:t>
            </a:r>
            <a:r>
              <a:rPr lang="en-US" sz="900" dirty="0" smtClean="0"/>
              <a:t>, LC P&amp;P, ppmsca12705..</a:t>
            </a:r>
          </a:p>
          <a:p>
            <a:r>
              <a:rPr lang="en-US" sz="900" dirty="0" smtClean="0"/>
              <a:t>Photographic style: basic shorthand to convey combined ideas of who the creator is and who the intended audience is. These are 6 photographic styles commonly found in archives and collections. </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206851" name="Rectangle 6"/>
          <p:cNvSpPr>
            <a:spLocks noGrp="1" noChangeArrowheads="1"/>
          </p:cNvSpPr>
          <p:nvPr>
            <p:ph type="ftr" sz="quarter" idx="4"/>
          </p:nvPr>
        </p:nvSpPr>
        <p:spPr>
          <a:noFill/>
        </p:spPr>
        <p:txBody>
          <a:bodyPr/>
          <a:lstStyle/>
          <a:p>
            <a:r>
              <a:rPr lang="en-US" dirty="0" smtClean="0"/>
              <a:t>Society of American Archivists</a:t>
            </a:r>
          </a:p>
        </p:txBody>
      </p:sp>
      <p:sp>
        <p:nvSpPr>
          <p:cNvPr id="206852" name="Rectangle 7"/>
          <p:cNvSpPr>
            <a:spLocks noGrp="1" noChangeArrowheads="1"/>
          </p:cNvSpPr>
          <p:nvPr>
            <p:ph type="sldNum" sz="quarter" idx="5"/>
          </p:nvPr>
        </p:nvSpPr>
        <p:spPr>
          <a:noFill/>
        </p:spPr>
        <p:txBody>
          <a:bodyPr/>
          <a:lstStyle/>
          <a:p>
            <a:fld id="{8FB8EA6A-64B8-4C36-93C3-11F2CFEB9013}" type="slidenum">
              <a:rPr lang="en-US" smtClean="0"/>
              <a:pPr/>
              <a:t>100</a:t>
            </a:fld>
            <a:endParaRPr lang="en-US" dirty="0" smtClean="0"/>
          </a:p>
        </p:txBody>
      </p:sp>
      <p:sp>
        <p:nvSpPr>
          <p:cNvPr id="206853" name="Rectangle 2"/>
          <p:cNvSpPr>
            <a:spLocks noGrp="1" noRot="1" noChangeAspect="1" noChangeArrowheads="1" noTextEdit="1"/>
          </p:cNvSpPr>
          <p:nvPr>
            <p:ph type="sldImg"/>
          </p:nvPr>
        </p:nvSpPr>
        <p:spPr>
          <a:solidFill>
            <a:srgbClr val="FFFFFF"/>
          </a:solidFill>
          <a:ln/>
        </p:spPr>
      </p:sp>
      <p:sp>
        <p:nvSpPr>
          <p:cNvPr id="206854" name="Rectangle 3"/>
          <p:cNvSpPr>
            <a:spLocks noGrp="1" noChangeArrowheads="1"/>
          </p:cNvSpPr>
          <p:nvPr>
            <p:ph type="body" idx="1"/>
          </p:nvPr>
        </p:nvSpPr>
        <p:spPr>
          <a:solidFill>
            <a:srgbClr val="FFFFFF"/>
          </a:solidFill>
          <a:ln>
            <a:solidFill>
              <a:srgbClr val="000000"/>
            </a:solidFill>
          </a:ln>
        </p:spPr>
        <p:txBody>
          <a:bodyPr/>
          <a:lstStyle/>
          <a:p>
            <a:r>
              <a:rPr lang="en-US" dirty="0" smtClean="0"/>
              <a:t>20</a:t>
            </a:r>
            <a:r>
              <a:rPr lang="en-US" baseline="30000" dirty="0" smtClean="0"/>
              <a:t>th</a:t>
            </a:r>
            <a:r>
              <a:rPr lang="en-US" dirty="0" smtClean="0"/>
              <a:t> annual convention of the Special Libraries Ass’n, May 21-23</a:t>
            </a:r>
            <a:r>
              <a:rPr lang="en-US" baseline="30000" dirty="0" smtClean="0"/>
              <a:t>rd</a:t>
            </a:r>
            <a:r>
              <a:rPr lang="en-US" dirty="0" smtClean="0"/>
              <a:t>, Wash. D.C., 1928, 1928 May, Rideout, pan6a25290, LC P&amp;P.</a:t>
            </a:r>
          </a:p>
          <a:p>
            <a:endParaRPr lang="en-US" dirty="0" smtClean="0"/>
          </a:p>
          <a:p>
            <a:r>
              <a:rPr lang="en-US" dirty="0" smtClean="0"/>
              <a:t>An image that might be in the series Western American Vintner’s Repository Events if we pretend that it was taken during SLA’s meeting in Zinfadel, California and photographed by Handly.</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207875" name="Rectangle 6"/>
          <p:cNvSpPr>
            <a:spLocks noGrp="1" noChangeArrowheads="1"/>
          </p:cNvSpPr>
          <p:nvPr>
            <p:ph type="ftr" sz="quarter" idx="4"/>
          </p:nvPr>
        </p:nvSpPr>
        <p:spPr>
          <a:noFill/>
        </p:spPr>
        <p:txBody>
          <a:bodyPr/>
          <a:lstStyle/>
          <a:p>
            <a:r>
              <a:rPr lang="en-US" dirty="0" smtClean="0"/>
              <a:t>Society of American Archivists</a:t>
            </a:r>
          </a:p>
        </p:txBody>
      </p:sp>
      <p:sp>
        <p:nvSpPr>
          <p:cNvPr id="207876" name="Rectangle 7"/>
          <p:cNvSpPr>
            <a:spLocks noGrp="1" noChangeArrowheads="1"/>
          </p:cNvSpPr>
          <p:nvPr>
            <p:ph type="sldNum" sz="quarter" idx="5"/>
          </p:nvPr>
        </p:nvSpPr>
        <p:spPr>
          <a:noFill/>
        </p:spPr>
        <p:txBody>
          <a:bodyPr/>
          <a:lstStyle/>
          <a:p>
            <a:fld id="{68F31F56-9D57-4D9E-A04A-17FA32FCF0D4}" type="slidenum">
              <a:rPr lang="en-US" smtClean="0"/>
              <a:pPr/>
              <a:t>101</a:t>
            </a:fld>
            <a:endParaRPr lang="en-US" dirty="0" smtClean="0"/>
          </a:p>
        </p:txBody>
      </p:sp>
      <p:sp>
        <p:nvSpPr>
          <p:cNvPr id="207877" name="Rectangle 2"/>
          <p:cNvSpPr>
            <a:spLocks noGrp="1" noRot="1" noChangeAspect="1" noChangeArrowheads="1" noTextEdit="1"/>
          </p:cNvSpPr>
          <p:nvPr>
            <p:ph type="sldImg"/>
          </p:nvPr>
        </p:nvSpPr>
        <p:spPr>
          <a:solidFill>
            <a:srgbClr val="FFFFFF"/>
          </a:solidFill>
          <a:ln/>
        </p:spPr>
      </p:sp>
      <p:sp>
        <p:nvSpPr>
          <p:cNvPr id="207878" name="Rectangle 3"/>
          <p:cNvSpPr>
            <a:spLocks noGrp="1" noChangeArrowheads="1"/>
          </p:cNvSpPr>
          <p:nvPr>
            <p:ph type="body" idx="1"/>
          </p:nvPr>
        </p:nvSpPr>
        <p:spPr>
          <a:solidFill>
            <a:srgbClr val="FFFFFF"/>
          </a:solidFill>
          <a:ln>
            <a:solidFill>
              <a:srgbClr val="000000"/>
            </a:solidFill>
          </a:ln>
        </p:spPr>
        <p:txBody>
          <a:bodyPr/>
          <a:lstStyle/>
          <a:p>
            <a:r>
              <a:rPr lang="en-US" dirty="0" smtClean="0"/>
              <a:t>Grapes grown in Kern County, California, LC-USF34-009926-E, 1936 Nov., Dorothea Lange, FSA-OWI, LC P&amp;P, fsa8b29886.</a:t>
            </a:r>
          </a:p>
          <a:p>
            <a:endParaRPr lang="en-US" dirty="0" smtClean="0"/>
          </a:p>
          <a:p>
            <a:r>
              <a:rPr lang="en-US" dirty="0" smtClean="0"/>
              <a:t>A representative example of a portrait from Series II, Zinfadel Valley Portrait Series if we pretend it was taken by Handly of a Zinfadel local.</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208899" name="Rectangle 6"/>
          <p:cNvSpPr>
            <a:spLocks noGrp="1" noChangeArrowheads="1"/>
          </p:cNvSpPr>
          <p:nvPr>
            <p:ph type="ftr" sz="quarter" idx="4"/>
          </p:nvPr>
        </p:nvSpPr>
        <p:spPr>
          <a:noFill/>
        </p:spPr>
        <p:txBody>
          <a:bodyPr/>
          <a:lstStyle/>
          <a:p>
            <a:r>
              <a:rPr lang="en-US" dirty="0" smtClean="0"/>
              <a:t>Society of American Archivists</a:t>
            </a:r>
          </a:p>
        </p:txBody>
      </p:sp>
      <p:sp>
        <p:nvSpPr>
          <p:cNvPr id="208900" name="Rectangle 7"/>
          <p:cNvSpPr>
            <a:spLocks noGrp="1" noChangeArrowheads="1"/>
          </p:cNvSpPr>
          <p:nvPr>
            <p:ph type="sldNum" sz="quarter" idx="5"/>
          </p:nvPr>
        </p:nvSpPr>
        <p:spPr>
          <a:noFill/>
        </p:spPr>
        <p:txBody>
          <a:bodyPr/>
          <a:lstStyle/>
          <a:p>
            <a:fld id="{1A06E211-48C7-420A-A559-D3BF1B249691}" type="slidenum">
              <a:rPr lang="en-US" smtClean="0"/>
              <a:pPr/>
              <a:t>102</a:t>
            </a:fld>
            <a:endParaRPr lang="en-US" dirty="0" smtClean="0"/>
          </a:p>
        </p:txBody>
      </p:sp>
      <p:sp>
        <p:nvSpPr>
          <p:cNvPr id="208901" name="Rectangle 2"/>
          <p:cNvSpPr>
            <a:spLocks noGrp="1" noRot="1" noChangeAspect="1" noChangeArrowheads="1" noTextEdit="1"/>
          </p:cNvSpPr>
          <p:nvPr>
            <p:ph type="sldImg"/>
          </p:nvPr>
        </p:nvSpPr>
        <p:spPr>
          <a:solidFill>
            <a:srgbClr val="FFFFFF"/>
          </a:solidFill>
          <a:ln/>
        </p:spPr>
      </p:sp>
      <p:sp>
        <p:nvSpPr>
          <p:cNvPr id="208902" name="Rectangle 3"/>
          <p:cNvSpPr>
            <a:spLocks noGrp="1" noChangeArrowheads="1"/>
          </p:cNvSpPr>
          <p:nvPr>
            <p:ph type="body" idx="1"/>
          </p:nvPr>
        </p:nvSpPr>
        <p:spPr>
          <a:solidFill>
            <a:srgbClr val="FFFFFF"/>
          </a:solidFill>
          <a:ln>
            <a:solidFill>
              <a:srgbClr val="000000"/>
            </a:solidFill>
          </a:ln>
        </p:spPr>
        <p:txBody>
          <a:bodyPr/>
          <a:lstStyle/>
          <a:p>
            <a:r>
              <a:rPr lang="en-US" dirty="0" smtClean="0"/>
              <a:t>Sonoma County, California. Bottling wine and corking bottles of wine…, LC-USF34-071458-D, 1942 Jan., Russell Lee, FSA-OWI, LC P&amp;P, fsa8c23604</a:t>
            </a:r>
          </a:p>
          <a:p>
            <a:endParaRPr lang="en-US" dirty="0" smtClean="0"/>
          </a:p>
          <a:p>
            <a:r>
              <a:rPr lang="en-US" dirty="0" smtClean="0"/>
              <a:t>A representative example of a photo from Series III, </a:t>
            </a:r>
            <a:r>
              <a:rPr lang="en-US" i="1" dirty="0" smtClean="0"/>
              <a:t>Zinfadel Valley Journal</a:t>
            </a:r>
            <a:r>
              <a:rPr lang="en-US" dirty="0" smtClean="0"/>
              <a:t> Morgue Series if we pretend it was taken by Handly at a Zinfadel area bottling company.</a:t>
            </a:r>
          </a:p>
          <a:p>
            <a:endParaRPr lang="en-US" dirty="0"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209923" name="Rectangle 6"/>
          <p:cNvSpPr>
            <a:spLocks noGrp="1" noChangeArrowheads="1"/>
          </p:cNvSpPr>
          <p:nvPr>
            <p:ph type="ftr" sz="quarter" idx="4"/>
          </p:nvPr>
        </p:nvSpPr>
        <p:spPr>
          <a:noFill/>
        </p:spPr>
        <p:txBody>
          <a:bodyPr/>
          <a:lstStyle/>
          <a:p>
            <a:r>
              <a:rPr lang="en-US" dirty="0" smtClean="0"/>
              <a:t>Society of American Archivists</a:t>
            </a:r>
          </a:p>
        </p:txBody>
      </p:sp>
      <p:sp>
        <p:nvSpPr>
          <p:cNvPr id="209924" name="Rectangle 7"/>
          <p:cNvSpPr>
            <a:spLocks noGrp="1" noChangeArrowheads="1"/>
          </p:cNvSpPr>
          <p:nvPr>
            <p:ph type="sldNum" sz="quarter" idx="5"/>
          </p:nvPr>
        </p:nvSpPr>
        <p:spPr>
          <a:noFill/>
        </p:spPr>
        <p:txBody>
          <a:bodyPr/>
          <a:lstStyle/>
          <a:p>
            <a:fld id="{BE2B66A2-B6FA-456C-92C7-222D4EE84BA0}" type="slidenum">
              <a:rPr lang="en-US" smtClean="0"/>
              <a:pPr/>
              <a:t>103</a:t>
            </a:fld>
            <a:endParaRPr lang="en-US" dirty="0" smtClean="0"/>
          </a:p>
        </p:txBody>
      </p:sp>
      <p:sp>
        <p:nvSpPr>
          <p:cNvPr id="209925" name="Rectangle 2"/>
          <p:cNvSpPr>
            <a:spLocks noGrp="1" noRot="1" noChangeAspect="1" noChangeArrowheads="1" noTextEdit="1"/>
          </p:cNvSpPr>
          <p:nvPr>
            <p:ph type="sldImg"/>
          </p:nvPr>
        </p:nvSpPr>
        <p:spPr>
          <a:solidFill>
            <a:srgbClr val="FFFFFF"/>
          </a:solidFill>
          <a:ln/>
        </p:spPr>
      </p:sp>
      <p:sp>
        <p:nvSpPr>
          <p:cNvPr id="209926" name="Rectangle 3"/>
          <p:cNvSpPr>
            <a:spLocks noGrp="1" noChangeArrowheads="1"/>
          </p:cNvSpPr>
          <p:nvPr>
            <p:ph type="body" idx="1"/>
          </p:nvPr>
        </p:nvSpPr>
        <p:spPr>
          <a:solidFill>
            <a:srgbClr val="FFFFFF"/>
          </a:solidFill>
          <a:ln>
            <a:solidFill>
              <a:srgbClr val="000000"/>
            </a:solidFill>
          </a:ln>
        </p:spPr>
        <p:txBody>
          <a:bodyPr/>
          <a:lstStyle/>
          <a:p>
            <a:r>
              <a:rPr lang="en-US" b="1" dirty="0" smtClean="0"/>
              <a:t>For Usage Ratings:</a:t>
            </a:r>
            <a:r>
              <a:rPr lang="en-US" dirty="0" smtClean="0"/>
              <a:t> </a:t>
            </a:r>
          </a:p>
          <a:p>
            <a:r>
              <a:rPr lang="en-US" dirty="0" smtClean="0"/>
              <a:t>	Compare the collection to the mission statement or collecting policy. Give it a high, medium or low depending on how well it matches.</a:t>
            </a:r>
          </a:p>
          <a:p>
            <a:r>
              <a:rPr lang="en-US" dirty="0" smtClean="0">
                <a:latin typeface="Times New Roman" pitchFamily="18" charset="0"/>
                <a:cs typeface="Times New Roman" pitchFamily="18" charset="0"/>
              </a:rPr>
              <a:t>part of the appraisal committee's role to decide what to weight.  If budget is driving everything, you will focus on risks and use rather than weighting value more heavily.....</a:t>
            </a:r>
          </a:p>
          <a:p>
            <a:r>
              <a:rPr lang="en-US" dirty="0" smtClean="0"/>
              <a:t>Sonoma County, California. Corks for wine bottles in winery, LC-USF34-071471-D, 1942 Jan. Russell Lee, FSA-OWI, LC P&amp;P, fsa 8c23617</a:t>
            </a:r>
          </a:p>
          <a:p>
            <a:endParaRPr lang="en-US" dirty="0" smtClean="0"/>
          </a:p>
          <a:p>
            <a:r>
              <a:rPr lang="en-US" dirty="0" smtClean="0"/>
              <a:t>A representative example of a photo from Series III, </a:t>
            </a:r>
            <a:r>
              <a:rPr lang="en-US" i="1" dirty="0" smtClean="0"/>
              <a:t>Zinfadel Valley Journal</a:t>
            </a:r>
            <a:r>
              <a:rPr lang="en-US" dirty="0" smtClean="0"/>
              <a:t> Morgue Series if we pretend it was taken by a wire service (like Black Star) at a Zinfadel area bottling company.</a:t>
            </a:r>
          </a:p>
          <a:p>
            <a:endParaRPr lang="en-US" dirty="0" smtClean="0">
              <a:latin typeface="Times New Roman" pitchFamily="18" charset="0"/>
              <a:cs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18787" name="Rectangle 6"/>
          <p:cNvSpPr>
            <a:spLocks noGrp="1" noChangeArrowheads="1"/>
          </p:cNvSpPr>
          <p:nvPr>
            <p:ph type="ftr" sz="quarter" idx="4"/>
          </p:nvPr>
        </p:nvSpPr>
        <p:spPr>
          <a:noFill/>
        </p:spPr>
        <p:txBody>
          <a:bodyPr/>
          <a:lstStyle/>
          <a:p>
            <a:r>
              <a:rPr lang="en-US" dirty="0" smtClean="0"/>
              <a:t>Society of American Archivists</a:t>
            </a:r>
          </a:p>
        </p:txBody>
      </p:sp>
      <p:sp>
        <p:nvSpPr>
          <p:cNvPr id="118788" name="Rectangle 7"/>
          <p:cNvSpPr>
            <a:spLocks noGrp="1" noChangeArrowheads="1"/>
          </p:cNvSpPr>
          <p:nvPr>
            <p:ph type="sldNum" sz="quarter" idx="5"/>
          </p:nvPr>
        </p:nvSpPr>
        <p:spPr>
          <a:noFill/>
        </p:spPr>
        <p:txBody>
          <a:bodyPr/>
          <a:lstStyle/>
          <a:p>
            <a:fld id="{C2B967EF-839E-41CE-972D-7EC43BD6F97D}" type="slidenum">
              <a:rPr lang="en-US" smtClean="0"/>
              <a:pPr/>
              <a:t>11</a:t>
            </a:fld>
            <a:endParaRPr lang="en-US" dirty="0" smtClean="0"/>
          </a:p>
        </p:txBody>
      </p:sp>
      <p:sp>
        <p:nvSpPr>
          <p:cNvPr id="118789" name="Rectangle 2"/>
          <p:cNvSpPr>
            <a:spLocks noGrp="1" noRot="1" noChangeAspect="1" noChangeArrowheads="1" noTextEdit="1"/>
          </p:cNvSpPr>
          <p:nvPr>
            <p:ph type="sldImg"/>
          </p:nvPr>
        </p:nvSpPr>
        <p:spPr>
          <a:solidFill>
            <a:srgbClr val="FFFFFF"/>
          </a:solidFill>
          <a:ln/>
        </p:spPr>
      </p:sp>
      <p:sp>
        <p:nvSpPr>
          <p:cNvPr id="118790" name="Rectangle 3"/>
          <p:cNvSpPr>
            <a:spLocks noGrp="1" noChangeArrowheads="1"/>
          </p:cNvSpPr>
          <p:nvPr>
            <p:ph type="body" idx="1"/>
          </p:nvPr>
        </p:nvSpPr>
        <p:spPr>
          <a:solidFill>
            <a:srgbClr val="FFFFFF"/>
          </a:solidFill>
          <a:ln>
            <a:solidFill>
              <a:srgbClr val="000000"/>
            </a:solidFill>
          </a:ln>
        </p:spPr>
        <p:txBody>
          <a:bodyPr/>
          <a:lstStyle/>
          <a:p>
            <a:r>
              <a:rPr lang="en-US" dirty="0" smtClean="0"/>
              <a:t>Context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19811" name="Rectangle 6"/>
          <p:cNvSpPr>
            <a:spLocks noGrp="1" noChangeArrowheads="1"/>
          </p:cNvSpPr>
          <p:nvPr>
            <p:ph type="ftr" sz="quarter" idx="4"/>
          </p:nvPr>
        </p:nvSpPr>
        <p:spPr>
          <a:noFill/>
        </p:spPr>
        <p:txBody>
          <a:bodyPr/>
          <a:lstStyle/>
          <a:p>
            <a:r>
              <a:rPr lang="en-US" dirty="0" smtClean="0"/>
              <a:t>Society of American Archivists</a:t>
            </a:r>
          </a:p>
        </p:txBody>
      </p:sp>
      <p:sp>
        <p:nvSpPr>
          <p:cNvPr id="119812" name="Rectangle 7"/>
          <p:cNvSpPr>
            <a:spLocks noGrp="1" noChangeArrowheads="1"/>
          </p:cNvSpPr>
          <p:nvPr>
            <p:ph type="sldNum" sz="quarter" idx="5"/>
          </p:nvPr>
        </p:nvSpPr>
        <p:spPr>
          <a:noFill/>
        </p:spPr>
        <p:txBody>
          <a:bodyPr/>
          <a:lstStyle/>
          <a:p>
            <a:fld id="{2231BC79-4C15-465F-AEEE-E6E0244C9ABA}" type="slidenum">
              <a:rPr lang="en-US" smtClean="0"/>
              <a:pPr/>
              <a:t>12</a:t>
            </a:fld>
            <a:endParaRPr lang="en-US" dirty="0" smtClean="0"/>
          </a:p>
        </p:txBody>
      </p:sp>
      <p:sp>
        <p:nvSpPr>
          <p:cNvPr id="119813" name="Rectangle 2"/>
          <p:cNvSpPr>
            <a:spLocks noGrp="1" noRot="1" noChangeAspect="1" noChangeArrowheads="1" noTextEdit="1"/>
          </p:cNvSpPr>
          <p:nvPr>
            <p:ph type="sldImg"/>
          </p:nvPr>
        </p:nvSpPr>
        <p:spPr>
          <a:solidFill>
            <a:srgbClr val="FFFFFF"/>
          </a:solidFill>
          <a:ln/>
        </p:spPr>
      </p:sp>
      <p:sp>
        <p:nvSpPr>
          <p:cNvPr id="119814" name="Rectangle 3"/>
          <p:cNvSpPr>
            <a:spLocks noGrp="1" noChangeArrowheads="1"/>
          </p:cNvSpPr>
          <p:nvPr>
            <p:ph type="body" idx="1"/>
          </p:nvPr>
        </p:nvSpPr>
        <p:spPr>
          <a:solidFill>
            <a:srgbClr val="FFFFFF"/>
          </a:solidFill>
          <a:ln>
            <a:solidFill>
              <a:srgbClr val="000000"/>
            </a:solidFill>
          </a:ln>
        </p:spPr>
        <p:txBody>
          <a:bodyPr/>
          <a:lstStyle/>
          <a:p>
            <a:r>
              <a:rPr lang="en-US" dirty="0" smtClean="0"/>
              <a:t>This module will not cover common conventions for visual expression, like composition, contrast, exposure, focus, perspective, tonal range, etc.  Instead reference PACM pages 62-64.</a:t>
            </a:r>
          </a:p>
          <a:p>
            <a:r>
              <a:rPr lang="en-US" dirty="0" smtClean="0"/>
              <a:t>Referring to photographic genres employs a basic shorthand to convey combined ideas of what the image depicts and how it is depicted (portrait, group portrait, landscape, waterscape, still life, bird’s-eye-view, aerial view).</a:t>
            </a:r>
          </a:p>
          <a:p>
            <a:r>
              <a:rPr lang="en-US" dirty="0" smtClean="0"/>
              <a:t>This is about content.</a:t>
            </a:r>
          </a:p>
          <a:p>
            <a:r>
              <a:rPr lang="en-US" dirty="0" smtClean="0"/>
              <a:t>Gas ration stamps being printed, Bureau of Engraving &amp; Printing, USN&amp;R COLL- Job no. 29102, frame 18, LC-U9-29102-18, LC-DIG-ppmsca-03428, from film neg., 1974 Jan. 31., Warren K. </a:t>
            </a:r>
            <a:r>
              <a:rPr lang="en-US" dirty="0" err="1" smtClean="0"/>
              <a:t>Leffler</a:t>
            </a:r>
            <a:r>
              <a:rPr lang="en-US" dirty="0" smtClean="0"/>
              <a:t>, photographer, U.S. News &amp; World Report Magazine Photograph Collection, Library of Congress Prints and Photographs Division, </a:t>
            </a:r>
            <a:r>
              <a:rPr lang="en-US" dirty="0" err="1" smtClean="0"/>
              <a:t>ppmsca</a:t>
            </a:r>
            <a:r>
              <a:rPr lang="en-US" dirty="0" smtClean="0"/>
              <a:t> 03428.</a:t>
            </a:r>
          </a:p>
          <a:p>
            <a:r>
              <a:rPr lang="en-US" dirty="0" smtClean="0"/>
              <a:t>Detailed visual analysis: learn to recognize the general subject matter, what the photograph might communicate. What can be discovered just by looking at the photo?</a:t>
            </a:r>
          </a:p>
          <a:p>
            <a:pPr eaLnBrk="1" hangingPunct="1">
              <a:buFontTx/>
              <a:buNone/>
            </a:pPr>
            <a:r>
              <a:rPr lang="en-US" dirty="0" smtClean="0"/>
              <a:t>Also, what can’t we see? What do you want to know that is not revealed by looking at the photo?</a:t>
            </a:r>
          </a:p>
          <a:p>
            <a:pPr eaLnBrk="1" hangingPunct="1">
              <a:buFontTx/>
              <a:buNone/>
            </a:pPr>
            <a:r>
              <a:rPr lang="en-US" dirty="0" smtClean="0"/>
              <a:t>What is happening outside of the photo’s frame?  We see only what is inside the frame.</a:t>
            </a:r>
          </a:p>
          <a:p>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20835" name="Rectangle 6"/>
          <p:cNvSpPr>
            <a:spLocks noGrp="1" noChangeArrowheads="1"/>
          </p:cNvSpPr>
          <p:nvPr>
            <p:ph type="ftr" sz="quarter" idx="4"/>
          </p:nvPr>
        </p:nvSpPr>
        <p:spPr>
          <a:noFill/>
        </p:spPr>
        <p:txBody>
          <a:bodyPr/>
          <a:lstStyle/>
          <a:p>
            <a:r>
              <a:rPr lang="en-US" dirty="0" smtClean="0"/>
              <a:t>Society of American Archivists</a:t>
            </a:r>
          </a:p>
        </p:txBody>
      </p:sp>
      <p:sp>
        <p:nvSpPr>
          <p:cNvPr id="120836" name="Rectangle 7"/>
          <p:cNvSpPr>
            <a:spLocks noGrp="1" noChangeArrowheads="1"/>
          </p:cNvSpPr>
          <p:nvPr>
            <p:ph type="sldNum" sz="quarter" idx="5"/>
          </p:nvPr>
        </p:nvSpPr>
        <p:spPr>
          <a:noFill/>
        </p:spPr>
        <p:txBody>
          <a:bodyPr/>
          <a:lstStyle/>
          <a:p>
            <a:fld id="{BF55E2BA-EC2C-4840-9C95-5C19335F9CA6}" type="slidenum">
              <a:rPr lang="en-US" smtClean="0"/>
              <a:pPr/>
              <a:t>13</a:t>
            </a:fld>
            <a:endParaRPr lang="en-US" dirty="0" smtClean="0"/>
          </a:p>
        </p:txBody>
      </p:sp>
      <p:sp>
        <p:nvSpPr>
          <p:cNvPr id="120837" name="Rectangle 2"/>
          <p:cNvSpPr>
            <a:spLocks noGrp="1" noRot="1" noChangeAspect="1" noChangeArrowheads="1" noTextEdit="1"/>
          </p:cNvSpPr>
          <p:nvPr>
            <p:ph type="sldImg"/>
          </p:nvPr>
        </p:nvSpPr>
        <p:spPr>
          <a:solidFill>
            <a:srgbClr val="FFFFFF"/>
          </a:solidFill>
          <a:ln/>
        </p:spPr>
      </p:sp>
      <p:sp>
        <p:nvSpPr>
          <p:cNvPr id="120838" name="Rectangle 3"/>
          <p:cNvSpPr>
            <a:spLocks noGrp="1" noChangeArrowheads="1"/>
          </p:cNvSpPr>
          <p:nvPr>
            <p:ph type="body" idx="1"/>
          </p:nvPr>
        </p:nvSpPr>
        <p:spPr>
          <a:solidFill>
            <a:srgbClr val="FFFFFF"/>
          </a:solidFill>
          <a:ln>
            <a:solidFill>
              <a:srgbClr val="000000"/>
            </a:solidFill>
          </a:ln>
        </p:spPr>
        <p:txBody>
          <a:bodyPr/>
          <a:lstStyle/>
          <a:p>
            <a:pPr marL="228600" indent="-228600">
              <a:buFontTx/>
              <a:buAutoNum type="arabicPeriod"/>
            </a:pPr>
            <a:r>
              <a:rPr lang="en-US" dirty="0" smtClean="0"/>
              <a:t>What is pictured</a:t>
            </a:r>
          </a:p>
          <a:p>
            <a:pPr marL="228600" indent="-228600">
              <a:buFontTx/>
              <a:buAutoNum type="arabicPeriod"/>
            </a:pPr>
            <a:r>
              <a:rPr lang="en-US" dirty="0" smtClean="0"/>
              <a:t>Circumstances around photo, meaning</a:t>
            </a:r>
          </a:p>
          <a:p>
            <a:pPr marL="228600" indent="-228600">
              <a:buFontTx/>
              <a:buAutoNum type="arabicPeriod"/>
            </a:pPr>
            <a:r>
              <a:rPr lang="en-US" dirty="0" smtClean="0"/>
              <a:t>Visual expression techniques and creator viewpoints.</a:t>
            </a:r>
          </a:p>
          <a:p>
            <a:pPr marL="228600" indent="-228600"/>
            <a:r>
              <a:rPr lang="en-US" dirty="0" smtClean="0"/>
              <a:t>[Joseph Avery stranded on rocks in the Niagara River], DAG no. 1165, Three men boating in the Niagara River were overwhelmed by the river's strong current, lost control of their boat, and crashed into a rock. The current carried two men immediately over the Falls to their deaths. The daguerreotype shows the third man, stranded on a log which had jammed between two rocks. He weathered the current for eighteen hours before succumbing to the river. The image is an early example of a news photograph., quarter plate daguerreotype, [1853 July], Platt D. Babbitt, photographer. cph3g04771, LC-USZC4-4771.  </a:t>
            </a:r>
          </a:p>
          <a:p>
            <a:pPr marL="228600" indent="-228600"/>
            <a:r>
              <a:rPr lang="en-US" dirty="0" smtClean="0"/>
              <a:t>Subjects include waterfalls, marine accidents, drowning victims, danger, Niagara Falls.</a:t>
            </a:r>
          </a:p>
          <a:p>
            <a:pPr marL="228600" indent="-228600"/>
            <a:endParaRPr lang="en-US" dirty="0" smtClean="0"/>
          </a:p>
          <a:p>
            <a:pPr marL="228600" indent="-228600"/>
            <a:endParaRPr lang="en-US" dirty="0" smtClean="0"/>
          </a:p>
          <a:p>
            <a:pPr marL="228600" indent="-228600"/>
            <a:r>
              <a:rPr lang="en-US" dirty="0" smtClean="0"/>
              <a:t>OR ASK: how photo was made, what the photo looks like, and the intended audience</a:t>
            </a:r>
          </a:p>
          <a:p>
            <a:pPr marL="228600" indent="-228600"/>
            <a:r>
              <a:rPr lang="en-US" dirty="0" smtClean="0"/>
              <a:t>EX: Portraits of Hurricane Katrina victims</a:t>
            </a:r>
          </a:p>
          <a:p>
            <a:pPr marL="228600" indent="-228600"/>
            <a:r>
              <a:rPr lang="en-US" dirty="0" smtClean="0"/>
              <a:t>Think about the context of photo’s creation along with its content.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23907" name="Rectangle 6"/>
          <p:cNvSpPr>
            <a:spLocks noGrp="1" noChangeArrowheads="1"/>
          </p:cNvSpPr>
          <p:nvPr>
            <p:ph type="ftr" sz="quarter" idx="4"/>
          </p:nvPr>
        </p:nvSpPr>
        <p:spPr>
          <a:noFill/>
        </p:spPr>
        <p:txBody>
          <a:bodyPr/>
          <a:lstStyle/>
          <a:p>
            <a:r>
              <a:rPr lang="en-US" dirty="0" smtClean="0"/>
              <a:t>Society of American Archivists</a:t>
            </a:r>
          </a:p>
        </p:txBody>
      </p:sp>
      <p:sp>
        <p:nvSpPr>
          <p:cNvPr id="123908" name="Rectangle 7"/>
          <p:cNvSpPr>
            <a:spLocks noGrp="1" noChangeArrowheads="1"/>
          </p:cNvSpPr>
          <p:nvPr>
            <p:ph type="sldNum" sz="quarter" idx="5"/>
          </p:nvPr>
        </p:nvSpPr>
        <p:spPr>
          <a:noFill/>
        </p:spPr>
        <p:txBody>
          <a:bodyPr/>
          <a:lstStyle/>
          <a:p>
            <a:fld id="{19802D40-EE71-4400-8FC6-3B98940E9B69}" type="slidenum">
              <a:rPr lang="en-US" smtClean="0"/>
              <a:pPr/>
              <a:t>14</a:t>
            </a:fld>
            <a:endParaRPr lang="en-US" dirty="0" smtClean="0"/>
          </a:p>
        </p:txBody>
      </p:sp>
      <p:sp>
        <p:nvSpPr>
          <p:cNvPr id="123909" name="Rectangle 2"/>
          <p:cNvSpPr>
            <a:spLocks noGrp="1" noRot="1" noChangeAspect="1" noChangeArrowheads="1" noTextEdit="1"/>
          </p:cNvSpPr>
          <p:nvPr>
            <p:ph type="sldImg"/>
          </p:nvPr>
        </p:nvSpPr>
        <p:spPr>
          <a:solidFill>
            <a:srgbClr val="FFFFFF"/>
          </a:solidFill>
          <a:ln/>
        </p:spPr>
      </p:sp>
      <p:sp>
        <p:nvSpPr>
          <p:cNvPr id="123910" name="Rectangle 3"/>
          <p:cNvSpPr>
            <a:spLocks noGrp="1" noChangeArrowheads="1"/>
          </p:cNvSpPr>
          <p:nvPr>
            <p:ph type="body" idx="1"/>
          </p:nvPr>
        </p:nvSpPr>
        <p:spPr>
          <a:solidFill>
            <a:srgbClr val="FFFFFF"/>
          </a:solidFill>
          <a:ln>
            <a:solidFill>
              <a:srgbClr val="000000"/>
            </a:solidFill>
          </a:ln>
        </p:spPr>
        <p:txBody>
          <a:bodyPr/>
          <a:lstStyle/>
          <a:p>
            <a:r>
              <a:rPr lang="en-US" dirty="0" smtClean="0"/>
              <a:t>NARA Title: “Marilyn Monroe, motion picture actress, appearing with the USO Camp Show, “Anything Goes,” poses for the shutterbugs after a performance at the 3</a:t>
            </a:r>
            <a:r>
              <a:rPr lang="en-US" baseline="30000" dirty="0" smtClean="0"/>
              <a:t>rd</a:t>
            </a:r>
            <a:r>
              <a:rPr lang="en-US" dirty="0" smtClean="0"/>
              <a:t> US Infantry Division area”</a:t>
            </a:r>
          </a:p>
          <a:p>
            <a:r>
              <a:rPr lang="en-US" dirty="0" smtClean="0"/>
              <a:t>Date: 2-17-1954</a:t>
            </a:r>
          </a:p>
          <a:p>
            <a:r>
              <a:rPr lang="en-US" dirty="0" smtClean="0"/>
              <a:t>Creator: Dept. of Defense, Dept. of the Army, Office of the Chief Signal Officer</a:t>
            </a:r>
          </a:p>
          <a:p>
            <a:r>
              <a:rPr lang="en-US" dirty="0" smtClean="0"/>
              <a:t>Photographer: Corporal Welshman</a:t>
            </a:r>
          </a:p>
          <a:p>
            <a:pPr eaLnBrk="1" hangingPunct="1">
              <a:spcBef>
                <a:spcPct val="50000"/>
              </a:spcBef>
            </a:pPr>
            <a:r>
              <a:rPr kumimoji="0" lang="en-US" dirty="0" smtClean="0">
                <a:latin typeface="Tahoma" pitchFamily="34" charset="0"/>
              </a:rPr>
              <a:t>National Archives and Records Administration ARC 531435</a:t>
            </a:r>
          </a:p>
          <a:p>
            <a:endParaRPr lang="en-US" sz="1000" dirty="0" smtClean="0"/>
          </a:p>
          <a:p>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24931" name="Rectangle 6"/>
          <p:cNvSpPr>
            <a:spLocks noGrp="1" noChangeArrowheads="1"/>
          </p:cNvSpPr>
          <p:nvPr>
            <p:ph type="ftr" sz="quarter" idx="4"/>
          </p:nvPr>
        </p:nvSpPr>
        <p:spPr>
          <a:noFill/>
        </p:spPr>
        <p:txBody>
          <a:bodyPr/>
          <a:lstStyle/>
          <a:p>
            <a:r>
              <a:rPr lang="en-US" dirty="0" smtClean="0"/>
              <a:t>Society of American Archivists</a:t>
            </a:r>
          </a:p>
        </p:txBody>
      </p:sp>
      <p:sp>
        <p:nvSpPr>
          <p:cNvPr id="124932" name="Rectangle 7"/>
          <p:cNvSpPr>
            <a:spLocks noGrp="1" noChangeArrowheads="1"/>
          </p:cNvSpPr>
          <p:nvPr>
            <p:ph type="sldNum" sz="quarter" idx="5"/>
          </p:nvPr>
        </p:nvSpPr>
        <p:spPr>
          <a:noFill/>
        </p:spPr>
        <p:txBody>
          <a:bodyPr/>
          <a:lstStyle/>
          <a:p>
            <a:fld id="{EE99D855-6203-4512-B4EC-7FB65AFC1DDC}" type="slidenum">
              <a:rPr lang="en-US" smtClean="0"/>
              <a:pPr/>
              <a:t>15</a:t>
            </a:fld>
            <a:endParaRPr lang="en-US" dirty="0" smtClean="0"/>
          </a:p>
        </p:txBody>
      </p:sp>
      <p:sp>
        <p:nvSpPr>
          <p:cNvPr id="124933" name="Rectangle 2"/>
          <p:cNvSpPr>
            <a:spLocks noGrp="1" noRot="1" noChangeAspect="1" noChangeArrowheads="1" noTextEdit="1"/>
          </p:cNvSpPr>
          <p:nvPr>
            <p:ph type="sldImg"/>
          </p:nvPr>
        </p:nvSpPr>
        <p:spPr>
          <a:solidFill>
            <a:srgbClr val="FFFFFF"/>
          </a:solidFill>
          <a:ln/>
        </p:spPr>
      </p:sp>
      <p:sp>
        <p:nvSpPr>
          <p:cNvPr id="124934" name="Rectangle 3"/>
          <p:cNvSpPr>
            <a:spLocks noGrp="1" noChangeArrowheads="1"/>
          </p:cNvSpPr>
          <p:nvPr>
            <p:ph type="body" idx="1"/>
          </p:nvPr>
        </p:nvSpPr>
        <p:spPr>
          <a:solidFill>
            <a:srgbClr val="FFFFFF"/>
          </a:solidFill>
          <a:ln>
            <a:solidFill>
              <a:srgbClr val="000000"/>
            </a:solidFill>
          </a:ln>
        </p:spPr>
        <p:txBody>
          <a:bodyPr/>
          <a:lstStyle/>
          <a:p>
            <a:pPr marL="228600" indent="-228600"/>
            <a:r>
              <a:rPr lang="en-US" sz="1000" i="1" dirty="0" smtClean="0"/>
              <a:t>PACM</a:t>
            </a:r>
            <a:r>
              <a:rPr lang="en-US" sz="1000" dirty="0" smtClean="0"/>
              <a:t>, Biographical Resources, p. 71; George Eastman House database: http://www.geh.org/gehdata.html; The Costume Detective: How to Date Old Photographs By the Costume http://www.fashion-era.com/Dating_Costume_History_Pictures/index.htm</a:t>
            </a:r>
          </a:p>
          <a:p>
            <a:pPr marL="228600" indent="-228600"/>
            <a:r>
              <a:rPr lang="en-US" sz="1000" dirty="0" smtClean="0"/>
              <a:t>Archivists and librarians are generally experienced researchers and know the primary sources that are available.  These references cover some places to begin.</a:t>
            </a:r>
          </a:p>
          <a:p>
            <a:pPr marL="228600" indent="-228600"/>
            <a:r>
              <a:rPr lang="en-US" sz="1000" dirty="0" smtClean="0"/>
              <a:t>Activities as on pp. 65-73: Examine available evidence; Look for similar photos; Review in-house documentation; Check reference sources; Make a guide containing facts helpful to dating and identifying photos; Ask for help</a:t>
            </a:r>
          </a:p>
          <a:p>
            <a:pPr marL="228600" indent="-228600">
              <a:buFontTx/>
              <a:buAutoNum type="arabicPeriod"/>
            </a:pPr>
            <a:r>
              <a:rPr lang="en-US" sz="1000" dirty="0" smtClean="0"/>
              <a:t>Use additional information found with similar photos</a:t>
            </a:r>
          </a:p>
          <a:p>
            <a:pPr marL="228600" indent="-228600">
              <a:buFontTx/>
              <a:buAutoNum type="arabicPeriod"/>
            </a:pPr>
            <a:r>
              <a:rPr lang="en-US" sz="1000" dirty="0" smtClean="0"/>
              <a:t>Work from printed and online references</a:t>
            </a:r>
          </a:p>
          <a:p>
            <a:pPr marL="228600" indent="-228600">
              <a:buFontTx/>
              <a:buAutoNum type="arabicPeriod"/>
            </a:pPr>
            <a:r>
              <a:rPr lang="en-US" sz="1000" dirty="0" smtClean="0"/>
              <a:t>Maintain a visual guide or dictionary with information about people, places and events relevant to your holdings</a:t>
            </a:r>
          </a:p>
          <a:p>
            <a:pPr marL="228600" indent="-228600">
              <a:buFontTx/>
              <a:buAutoNum type="arabicPeriod"/>
            </a:pPr>
            <a:r>
              <a:rPr lang="en-US" sz="1000" dirty="0" smtClean="0"/>
              <a:t>Show the photos to people; get feedback, especially from those familiar with the subjects depicted or photo history. Don’t be shy about asking for help.</a:t>
            </a:r>
          </a:p>
          <a:p>
            <a:pPr marL="228600" indent="-228600"/>
            <a:r>
              <a:rPr lang="en-US" sz="1000" dirty="0" smtClean="0"/>
              <a:t>Being able to read a photograph visually is important, but combining that knowledge with words provides critical additional meaning.</a:t>
            </a:r>
          </a:p>
          <a:p>
            <a:pPr marL="228600" indent="-228600"/>
            <a:r>
              <a:rPr lang="en-US" sz="1000" dirty="0" smtClean="0"/>
              <a:t>Gather evidence from internal, physical and contextual clues (read the photo)</a:t>
            </a:r>
          </a:p>
          <a:p>
            <a:pPr marL="228600" indent="-228600"/>
            <a:r>
              <a:rPr lang="en-US" sz="1000" dirty="0" smtClean="0"/>
              <a:t>Examples of some resources available to find information? (ask participants)</a:t>
            </a:r>
          </a:p>
          <a:p>
            <a:pPr marL="685800" lvl="1" indent="-228600"/>
            <a:r>
              <a:rPr lang="en-US" sz="1000" dirty="0" smtClean="0"/>
              <a:t>Appraisal and accession notes, finding aids, provenance info</a:t>
            </a:r>
          </a:p>
          <a:p>
            <a:pPr marL="685800" lvl="1" indent="-228600"/>
            <a:r>
              <a:rPr lang="en-US" sz="1000" dirty="0" smtClean="0"/>
              <a:t>Dates and other info on other items from same collection</a:t>
            </a:r>
          </a:p>
          <a:p>
            <a:pPr marL="685800" lvl="1" indent="-228600"/>
            <a:r>
              <a:rPr lang="en-US" sz="1000" dirty="0" smtClean="0"/>
              <a:t>Photographer notes or correspondence</a:t>
            </a:r>
          </a:p>
          <a:p>
            <a:pPr marL="685800" lvl="1" indent="-228600"/>
            <a:r>
              <a:rPr lang="en-US" sz="1000" dirty="0" smtClean="0"/>
              <a:t>Published uses of images, including caption information</a:t>
            </a:r>
          </a:p>
          <a:p>
            <a:pPr marL="228600" indent="-228600"/>
            <a:r>
              <a:rPr lang="en-US" sz="1000" dirty="0" smtClean="0"/>
              <a:t>Guide: fact guide with information identifying places, dates and subjects covered by the photo collection so information can be recycled.  Examples: dating street lighting, transportation, fashion, business history, construction projects, dates when landmarks were destroyed, changes in corporate names.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25955" name="Rectangle 6"/>
          <p:cNvSpPr>
            <a:spLocks noGrp="1" noChangeArrowheads="1"/>
          </p:cNvSpPr>
          <p:nvPr>
            <p:ph type="ftr" sz="quarter" idx="4"/>
          </p:nvPr>
        </p:nvSpPr>
        <p:spPr>
          <a:noFill/>
        </p:spPr>
        <p:txBody>
          <a:bodyPr/>
          <a:lstStyle/>
          <a:p>
            <a:r>
              <a:rPr lang="en-US" dirty="0" smtClean="0"/>
              <a:t>Society of American Archivists</a:t>
            </a:r>
          </a:p>
        </p:txBody>
      </p:sp>
      <p:sp>
        <p:nvSpPr>
          <p:cNvPr id="125956" name="Rectangle 7"/>
          <p:cNvSpPr>
            <a:spLocks noGrp="1" noChangeArrowheads="1"/>
          </p:cNvSpPr>
          <p:nvPr>
            <p:ph type="sldNum" sz="quarter" idx="5"/>
          </p:nvPr>
        </p:nvSpPr>
        <p:spPr>
          <a:noFill/>
        </p:spPr>
        <p:txBody>
          <a:bodyPr/>
          <a:lstStyle/>
          <a:p>
            <a:fld id="{898EA731-995D-4A21-B6DA-C839C96AA719}" type="slidenum">
              <a:rPr lang="en-US" smtClean="0"/>
              <a:pPr/>
              <a:t>16</a:t>
            </a:fld>
            <a:endParaRPr lang="en-US" dirty="0" smtClean="0"/>
          </a:p>
        </p:txBody>
      </p:sp>
      <p:sp>
        <p:nvSpPr>
          <p:cNvPr id="125957" name="Rectangle 2"/>
          <p:cNvSpPr>
            <a:spLocks noGrp="1" noRot="1" noChangeAspect="1" noChangeArrowheads="1" noTextEdit="1"/>
          </p:cNvSpPr>
          <p:nvPr>
            <p:ph type="sldImg"/>
          </p:nvPr>
        </p:nvSpPr>
        <p:spPr>
          <a:solidFill>
            <a:srgbClr val="FFFFFF"/>
          </a:solidFill>
          <a:ln/>
        </p:spPr>
      </p:sp>
      <p:sp>
        <p:nvSpPr>
          <p:cNvPr id="125958" name="Rectangle 3"/>
          <p:cNvSpPr>
            <a:spLocks noGrp="1" noChangeArrowheads="1"/>
          </p:cNvSpPr>
          <p:nvPr>
            <p:ph type="body" idx="1"/>
          </p:nvPr>
        </p:nvSpPr>
        <p:spPr>
          <a:solidFill>
            <a:srgbClr val="FFFFFF"/>
          </a:solidFill>
          <a:ln>
            <a:solidFill>
              <a:srgbClr val="000000"/>
            </a:solidFill>
          </a:ln>
        </p:spPr>
        <p:txBody>
          <a:bodyPr/>
          <a:lstStyle/>
          <a:p>
            <a:r>
              <a:rPr lang="en-US" dirty="0" smtClean="0"/>
              <a:t>Knowing about photo processes for dating: Color features, Image size, Image base, Image format</a:t>
            </a:r>
          </a:p>
          <a:p>
            <a:r>
              <a:rPr lang="en-US" dirty="0" smtClean="0"/>
              <a:t>Influence of photo production techniques</a:t>
            </a:r>
          </a:p>
          <a:p>
            <a:r>
              <a:rPr lang="en-US" dirty="0" smtClean="0"/>
              <a:t>Photography captured a distinct moment in time within the frame.</a:t>
            </a:r>
          </a:p>
          <a:p>
            <a:r>
              <a:rPr lang="en-US" dirty="0" smtClean="0"/>
              <a:t>Using photo techniques and format to date, must remember there is some variety by geographical area and photographer</a:t>
            </a:r>
          </a:p>
          <a:p>
            <a:endParaRPr lang="en-US" dirty="0" smtClean="0"/>
          </a:p>
          <a:p>
            <a:r>
              <a:rPr lang="en-US" dirty="0" smtClean="0"/>
              <a:t>Handouts and other dating sites:</a:t>
            </a:r>
          </a:p>
          <a:p>
            <a:r>
              <a:rPr lang="en-US" dirty="0" smtClean="0"/>
              <a:t>19</a:t>
            </a:r>
            <a:r>
              <a:rPr lang="en-US" baseline="30000" dirty="0" smtClean="0"/>
              <a:t>th</a:t>
            </a:r>
            <a:r>
              <a:rPr lang="en-US" dirty="0" smtClean="0"/>
              <a:t> c. card mounts: www.ajmorris.com/roots/photo/dates.htm</a:t>
            </a:r>
          </a:p>
          <a:p>
            <a:r>
              <a:rPr lang="en-US" dirty="0" smtClean="0"/>
              <a:t>Phototree.com: hist/char of formats</a:t>
            </a:r>
          </a:p>
          <a:p>
            <a:r>
              <a:rPr lang="en-US" dirty="0" smtClean="0"/>
              <a:t>www.gclark.com/phototree/main/history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26979" name="Rectangle 6"/>
          <p:cNvSpPr>
            <a:spLocks noGrp="1" noChangeArrowheads="1"/>
          </p:cNvSpPr>
          <p:nvPr>
            <p:ph type="ftr" sz="quarter" idx="4"/>
          </p:nvPr>
        </p:nvSpPr>
        <p:spPr>
          <a:noFill/>
        </p:spPr>
        <p:txBody>
          <a:bodyPr/>
          <a:lstStyle/>
          <a:p>
            <a:r>
              <a:rPr lang="en-US" dirty="0" smtClean="0"/>
              <a:t>Society of American Archivists</a:t>
            </a:r>
          </a:p>
        </p:txBody>
      </p:sp>
      <p:sp>
        <p:nvSpPr>
          <p:cNvPr id="126980" name="Rectangle 7"/>
          <p:cNvSpPr>
            <a:spLocks noGrp="1" noChangeArrowheads="1"/>
          </p:cNvSpPr>
          <p:nvPr>
            <p:ph type="sldNum" sz="quarter" idx="5"/>
          </p:nvPr>
        </p:nvSpPr>
        <p:spPr>
          <a:noFill/>
        </p:spPr>
        <p:txBody>
          <a:bodyPr/>
          <a:lstStyle/>
          <a:p>
            <a:fld id="{E0805AAD-DB17-44F1-A267-1661F6BF000C}" type="slidenum">
              <a:rPr lang="en-US" smtClean="0"/>
              <a:pPr/>
              <a:t>17</a:t>
            </a:fld>
            <a:endParaRPr lang="en-US" dirty="0" smtClean="0"/>
          </a:p>
        </p:txBody>
      </p:sp>
      <p:sp>
        <p:nvSpPr>
          <p:cNvPr id="126981" name="Rectangle 2"/>
          <p:cNvSpPr>
            <a:spLocks noGrp="1" noRot="1" noChangeAspect="1" noChangeArrowheads="1" noTextEdit="1"/>
          </p:cNvSpPr>
          <p:nvPr>
            <p:ph type="sldImg"/>
          </p:nvPr>
        </p:nvSpPr>
        <p:spPr>
          <a:solidFill>
            <a:srgbClr val="FFFFFF"/>
          </a:solidFill>
          <a:ln/>
        </p:spPr>
      </p:sp>
      <p:sp>
        <p:nvSpPr>
          <p:cNvPr id="126982" name="Rectangle 3"/>
          <p:cNvSpPr>
            <a:spLocks noGrp="1" noChangeArrowheads="1"/>
          </p:cNvSpPr>
          <p:nvPr>
            <p:ph type="body" idx="1"/>
          </p:nvPr>
        </p:nvSpPr>
        <p:spPr>
          <a:solidFill>
            <a:srgbClr val="FFFFFF"/>
          </a:solidFill>
          <a:ln>
            <a:solidFill>
              <a:srgbClr val="000000"/>
            </a:solidFill>
          </a:ln>
        </p:spPr>
        <p:txBody>
          <a:bodyPr/>
          <a:lstStyle/>
          <a:p>
            <a:r>
              <a:rPr lang="en-US" dirty="0" smtClean="0"/>
              <a:t>Photo courtesy of Maryland Room, Frederick County Public Library, Frederick, MD.</a:t>
            </a:r>
          </a:p>
          <a:p>
            <a:r>
              <a:rPr lang="en-US" dirty="0" smtClean="0"/>
              <a:t>Local history obituary files list George Edward Rogers, also found in local history publications and census records. Polk’s City directory for 1923-24 includes Rogers at 7 N. Market in Frederick (directories not available for every year),  1909-1910 Polk directory does not include Roger’s studio, another studio listed at same address.  </a:t>
            </a:r>
          </a:p>
          <a:p>
            <a:r>
              <a:rPr lang="en-US" dirty="0" smtClean="0"/>
              <a:t>Sanborn maps from 1911 do not include Pythian Castle, the Castle is there by 1922. Newspaper articles on cornerstone laying date from August 1912 (architect Kepner), building dedicated November 1913.</a:t>
            </a:r>
          </a:p>
          <a:p>
            <a:r>
              <a:rPr lang="en-US" dirty="0" smtClean="0"/>
              <a:t>Photo came from the estate of an antique dealer.</a:t>
            </a:r>
          </a:p>
          <a:p>
            <a:r>
              <a:rPr lang="en-US" dirty="0" smtClean="0"/>
              <a:t>April 2004, Knights of Pythias auctioned possessions and building is in disrepair.</a:t>
            </a:r>
          </a:p>
          <a:p>
            <a:r>
              <a:rPr lang="en-US" dirty="0" smtClean="0"/>
              <a:t>Cornerstone: Pythian Castle A.D. 1912</a:t>
            </a:r>
          </a:p>
          <a:p>
            <a:r>
              <a:rPr lang="en-US" dirty="0" smtClean="0"/>
              <a:t>1</a:t>
            </a:r>
            <a:r>
              <a:rPr lang="en-US" baseline="30000" dirty="0" smtClean="0"/>
              <a:t>st</a:t>
            </a:r>
            <a:r>
              <a:rPr lang="en-US" dirty="0" smtClean="0"/>
              <a:t> story windows: Grayson M. Mercer, Real Estate &amp; Ins., Lloyd C. Culler, Strout Real Estate.</a:t>
            </a:r>
          </a:p>
          <a:p>
            <a:r>
              <a:rPr lang="en-US" dirty="0" smtClean="0"/>
              <a:t>B&amp;H Radio &amp; Electric Co. truck</a:t>
            </a:r>
          </a:p>
          <a:p>
            <a:r>
              <a:rPr lang="en-US" dirty="0" smtClean="0"/>
              <a:t>BUT,</a:t>
            </a:r>
            <a:r>
              <a:rPr lang="en-US" baseline="0" dirty="0" smtClean="0"/>
              <a:t> know when to stop, set priorities for research and be aware of time spent. Deleted example of unidentified parade in Texas.</a:t>
            </a:r>
            <a:endParaRPr lang="en-US" dirty="0" smtClean="0"/>
          </a:p>
          <a:p>
            <a:endParaRPr lang="en-US" dirty="0" smtClean="0"/>
          </a:p>
          <a:p>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28003" name="Rectangle 6"/>
          <p:cNvSpPr>
            <a:spLocks noGrp="1" noChangeArrowheads="1"/>
          </p:cNvSpPr>
          <p:nvPr>
            <p:ph type="ftr" sz="quarter" idx="4"/>
          </p:nvPr>
        </p:nvSpPr>
        <p:spPr>
          <a:noFill/>
        </p:spPr>
        <p:txBody>
          <a:bodyPr/>
          <a:lstStyle/>
          <a:p>
            <a:r>
              <a:rPr lang="en-US" dirty="0" smtClean="0"/>
              <a:t>Society of American Archivists</a:t>
            </a:r>
          </a:p>
        </p:txBody>
      </p:sp>
      <p:sp>
        <p:nvSpPr>
          <p:cNvPr id="128004" name="Rectangle 7"/>
          <p:cNvSpPr>
            <a:spLocks noGrp="1" noChangeArrowheads="1"/>
          </p:cNvSpPr>
          <p:nvPr>
            <p:ph type="sldNum" sz="quarter" idx="5"/>
          </p:nvPr>
        </p:nvSpPr>
        <p:spPr>
          <a:noFill/>
        </p:spPr>
        <p:txBody>
          <a:bodyPr/>
          <a:lstStyle/>
          <a:p>
            <a:fld id="{972DFCA8-A9E5-4DC6-B09D-91981094AF9B}" type="slidenum">
              <a:rPr lang="en-US" smtClean="0"/>
              <a:pPr/>
              <a:t>18</a:t>
            </a:fld>
            <a:endParaRPr lang="en-US" dirty="0" smtClean="0"/>
          </a:p>
        </p:txBody>
      </p:sp>
      <p:sp>
        <p:nvSpPr>
          <p:cNvPr id="128005" name="Rectangle 2"/>
          <p:cNvSpPr>
            <a:spLocks noGrp="1" noRot="1" noChangeAspect="1" noChangeArrowheads="1" noTextEdit="1"/>
          </p:cNvSpPr>
          <p:nvPr>
            <p:ph type="sldImg"/>
          </p:nvPr>
        </p:nvSpPr>
        <p:spPr>
          <a:solidFill>
            <a:srgbClr val="FFFFFF"/>
          </a:solidFill>
          <a:ln/>
        </p:spPr>
      </p:sp>
      <p:sp>
        <p:nvSpPr>
          <p:cNvPr id="128006" name="Rectangle 3"/>
          <p:cNvSpPr>
            <a:spLocks noGrp="1" noChangeArrowheads="1"/>
          </p:cNvSpPr>
          <p:nvPr>
            <p:ph type="body" idx="1"/>
          </p:nvPr>
        </p:nvSpPr>
        <p:spPr>
          <a:solidFill>
            <a:srgbClr val="FFFFFF"/>
          </a:solidFill>
          <a:ln>
            <a:solidFill>
              <a:srgbClr val="000000"/>
            </a:solidFill>
          </a:ln>
        </p:spPr>
        <p:txBody>
          <a:bodyPr/>
          <a:lstStyle/>
          <a:p>
            <a:r>
              <a:rPr lang="en-US" dirty="0" smtClean="0"/>
              <a:t>Entrance to Independence Square, Philadelphia], DAG no. 1400, LC-USZC4-111119, [between 1840 and 1856], photographer not identified, Marion S. Caron collection, LC P&amp;P, cph3g11119.</a:t>
            </a:r>
          </a:p>
          <a:p>
            <a:r>
              <a:rPr lang="en-US" dirty="0" smtClean="0"/>
              <a:t>Label from back: …sw entrance to Independence Square- The men shown are James Peale, Jr. son of the noted artist of same name and nephew of Charles Willson Peale. The other Augustus Runyon Peale…”</a:t>
            </a:r>
          </a:p>
          <a:p>
            <a:r>
              <a:rPr lang="en-US" dirty="0" smtClean="0"/>
              <a:t>Provenance: The family of Titian Ramsey Peale to Edmond Bury to Marion Carson, 1938.</a:t>
            </a:r>
          </a:p>
          <a:p>
            <a:endParaRPr lang="en-US" dirty="0" smtClean="0"/>
          </a:p>
          <a:p>
            <a:r>
              <a:rPr lang="en-US" dirty="0" smtClean="0"/>
              <a:t>This question also pertains to the photographer’s sense of place. Usefulness of researching geographic place </a:t>
            </a:r>
          </a:p>
          <a:p>
            <a:endParaRPr lang="en-US" dirty="0" smtClean="0"/>
          </a:p>
          <a:p>
            <a:r>
              <a:rPr lang="en-US" dirty="0" smtClean="0"/>
              <a:t>Deleted: Animal tracks in the snow, LOT 11453-1, no. 399, 1916, Frank and Frances Carpenter collection, Alaska, Library of Congress Prints and Photographs Division, ppmsc 01954.</a:t>
            </a:r>
          </a:p>
          <a:p>
            <a:endParaRPr lang="en-US" dirty="0" smtClean="0"/>
          </a:p>
          <a:p>
            <a:r>
              <a:rPr lang="en-US" dirty="0" smtClean="0"/>
              <a:t>Knowing about the original source and how photos relate to other collection materials gives meaning through context.</a:t>
            </a:r>
          </a:p>
          <a:p>
            <a:r>
              <a:rPr lang="en-US" dirty="0" smtClean="0"/>
              <a:t>Review in-house documentation</a:t>
            </a:r>
          </a:p>
          <a:p>
            <a:r>
              <a:rPr lang="en-US" dirty="0" smtClean="0"/>
              <a:t>Check: deed of gift, accession record, acquisition correspondence, related holdings in all formats.</a:t>
            </a:r>
          </a:p>
          <a:p>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29027" name="Rectangle 6"/>
          <p:cNvSpPr>
            <a:spLocks noGrp="1" noChangeArrowheads="1"/>
          </p:cNvSpPr>
          <p:nvPr>
            <p:ph type="ftr" sz="quarter" idx="4"/>
          </p:nvPr>
        </p:nvSpPr>
        <p:spPr>
          <a:noFill/>
        </p:spPr>
        <p:txBody>
          <a:bodyPr/>
          <a:lstStyle/>
          <a:p>
            <a:r>
              <a:rPr lang="en-US" dirty="0" smtClean="0"/>
              <a:t>Society of American Archivists</a:t>
            </a:r>
          </a:p>
        </p:txBody>
      </p:sp>
      <p:sp>
        <p:nvSpPr>
          <p:cNvPr id="129028" name="Rectangle 7"/>
          <p:cNvSpPr>
            <a:spLocks noGrp="1" noChangeArrowheads="1"/>
          </p:cNvSpPr>
          <p:nvPr>
            <p:ph type="sldNum" sz="quarter" idx="5"/>
          </p:nvPr>
        </p:nvSpPr>
        <p:spPr>
          <a:noFill/>
        </p:spPr>
        <p:txBody>
          <a:bodyPr/>
          <a:lstStyle/>
          <a:p>
            <a:fld id="{17D14452-29C0-4A5D-B895-E8722870308D}" type="slidenum">
              <a:rPr lang="en-US" smtClean="0"/>
              <a:pPr/>
              <a:t>19</a:t>
            </a:fld>
            <a:endParaRPr lang="en-US" dirty="0" smtClean="0"/>
          </a:p>
        </p:txBody>
      </p:sp>
      <p:sp>
        <p:nvSpPr>
          <p:cNvPr id="129029" name="Rectangle 2"/>
          <p:cNvSpPr>
            <a:spLocks noGrp="1" noRot="1" noChangeAspect="1" noChangeArrowheads="1" noTextEdit="1"/>
          </p:cNvSpPr>
          <p:nvPr>
            <p:ph type="sldImg"/>
          </p:nvPr>
        </p:nvSpPr>
        <p:spPr>
          <a:solidFill>
            <a:srgbClr val="FFFFFF"/>
          </a:solidFill>
          <a:ln/>
        </p:spPr>
      </p:sp>
      <p:sp>
        <p:nvSpPr>
          <p:cNvPr id="129030" name="Rectangle 3"/>
          <p:cNvSpPr>
            <a:spLocks noGrp="1" noChangeArrowheads="1"/>
          </p:cNvSpPr>
          <p:nvPr>
            <p:ph type="body" idx="1"/>
          </p:nvPr>
        </p:nvSpPr>
        <p:spPr>
          <a:solidFill>
            <a:srgbClr val="FFFFFF"/>
          </a:solidFill>
          <a:ln>
            <a:solidFill>
              <a:srgbClr val="000000"/>
            </a:solidFill>
          </a:ln>
        </p:spPr>
        <p:txBody>
          <a:bodyPr/>
          <a:lstStyle/>
          <a:p>
            <a:r>
              <a:rPr lang="en-US" dirty="0" smtClean="0"/>
              <a:t>[</a:t>
            </a:r>
            <a:r>
              <a:rPr lang="en-US" dirty="0" err="1" smtClean="0"/>
              <a:t>Alda</a:t>
            </a:r>
            <a:r>
              <a:rPr lang="en-US" dirty="0" smtClean="0"/>
              <a:t>] sings Star Spangled</a:t>
            </a:r>
            <a:r>
              <a:rPr lang="en-US" baseline="0" dirty="0" smtClean="0"/>
              <a:t> Banner, </a:t>
            </a:r>
            <a:r>
              <a:rPr lang="en-US" baseline="0" dirty="0" err="1" smtClean="0"/>
              <a:t>lc</a:t>
            </a:r>
            <a:r>
              <a:rPr lang="en-US" baseline="0" dirty="0" smtClean="0"/>
              <a:t> </a:t>
            </a:r>
            <a:r>
              <a:rPr lang="en-US" baseline="0" dirty="0" err="1" smtClean="0"/>
              <a:t>p&amp;p</a:t>
            </a:r>
            <a:r>
              <a:rPr lang="en-US" baseline="0" dirty="0" smtClean="0"/>
              <a:t>, ggbain24718, Bain News Service, </a:t>
            </a:r>
            <a:r>
              <a:rPr lang="en-US" baseline="0" dirty="0" err="1" smtClean="0"/>
              <a:t>n.d</a:t>
            </a:r>
            <a:r>
              <a:rPr lang="en-US" baseline="0" dirty="0" smtClean="0"/>
              <a:t>.</a:t>
            </a:r>
            <a:endParaRPr lang="en-US" dirty="0" smtClean="0"/>
          </a:p>
          <a:p>
            <a:endParaRPr lang="en-US" dirty="0" smtClean="0"/>
          </a:p>
          <a:p>
            <a:r>
              <a:rPr lang="en-US" dirty="0" smtClean="0"/>
              <a:t>More on id in upcoming module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08547" name="Rectangle 6"/>
          <p:cNvSpPr>
            <a:spLocks noGrp="1" noChangeArrowheads="1"/>
          </p:cNvSpPr>
          <p:nvPr>
            <p:ph type="ftr" sz="quarter" idx="4"/>
          </p:nvPr>
        </p:nvSpPr>
        <p:spPr>
          <a:noFill/>
        </p:spPr>
        <p:txBody>
          <a:bodyPr/>
          <a:lstStyle/>
          <a:p>
            <a:r>
              <a:rPr lang="en-US" dirty="0" smtClean="0"/>
              <a:t>Society of American Archivists</a:t>
            </a:r>
          </a:p>
        </p:txBody>
      </p:sp>
      <p:sp>
        <p:nvSpPr>
          <p:cNvPr id="108548" name="Rectangle 7"/>
          <p:cNvSpPr>
            <a:spLocks noGrp="1" noChangeArrowheads="1"/>
          </p:cNvSpPr>
          <p:nvPr>
            <p:ph type="sldNum" sz="quarter" idx="5"/>
          </p:nvPr>
        </p:nvSpPr>
        <p:spPr>
          <a:noFill/>
        </p:spPr>
        <p:txBody>
          <a:bodyPr/>
          <a:lstStyle/>
          <a:p>
            <a:fld id="{E48B12FD-D76D-4EB5-BD14-89CE62C503E7}" type="slidenum">
              <a:rPr lang="en-US" smtClean="0"/>
              <a:pPr/>
              <a:t>2</a:t>
            </a:fld>
            <a:endParaRPr lang="en-US" dirty="0" smtClean="0"/>
          </a:p>
        </p:txBody>
      </p:sp>
      <p:sp>
        <p:nvSpPr>
          <p:cNvPr id="108549" name="Rectangle 2"/>
          <p:cNvSpPr>
            <a:spLocks noGrp="1" noRot="1" noChangeAspect="1" noChangeArrowheads="1" noTextEdit="1"/>
          </p:cNvSpPr>
          <p:nvPr>
            <p:ph type="sldImg"/>
          </p:nvPr>
        </p:nvSpPr>
        <p:spPr>
          <a:ln/>
        </p:spPr>
      </p:sp>
      <p:sp>
        <p:nvSpPr>
          <p:cNvPr id="108550"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A&amp;M Consolidated School, Agricultural</a:t>
            </a:r>
            <a:r>
              <a:rPr lang="en-US" baseline="0" dirty="0" smtClean="0"/>
              <a:t> and Mechanical College, Texas</a:t>
            </a:r>
            <a:r>
              <a:rPr lang="en-US" dirty="0" smtClean="0"/>
              <a:t>, [between 1900 and 1920(?)], unidentified photographer,</a:t>
            </a:r>
            <a:r>
              <a:rPr lang="en-US" baseline="0" dirty="0" smtClean="0"/>
              <a:t> L</a:t>
            </a:r>
            <a:r>
              <a:rPr lang="en-US" dirty="0" smtClean="0"/>
              <a:t>ibrary of Congress Prints and Photographs Division,</a:t>
            </a:r>
            <a:r>
              <a:rPr lang="en-US" baseline="0" dirty="0" smtClean="0"/>
              <a:t> 96515543</a:t>
            </a:r>
            <a:endParaRPr lang="en-US" dirty="0" smtClean="0"/>
          </a:p>
          <a:p>
            <a:endParaRPr lang="en-US" dirty="0" smtClean="0"/>
          </a:p>
          <a:p>
            <a:r>
              <a:rPr lang="en-US" dirty="0" smtClean="0"/>
              <a:t>Hand out caption list &amp; explain use of photos.</a:t>
            </a:r>
          </a:p>
          <a:p>
            <a:endParaRPr lang="en-US" dirty="0" smtClean="0"/>
          </a:p>
          <a:p>
            <a:r>
              <a:rPr lang="en-US" dirty="0" smtClean="0"/>
              <a:t>Thanks to host</a:t>
            </a:r>
          </a:p>
          <a:p>
            <a:r>
              <a:rPr lang="en-US" dirty="0" smtClean="0"/>
              <a:t>General housekeeping: tours, lunch, restrooms, turn off cells.</a:t>
            </a:r>
          </a:p>
          <a:p>
            <a:r>
              <a:rPr lang="en-US" dirty="0" smtClean="0"/>
              <a:t>Introduce self and co-instructor</a:t>
            </a:r>
          </a:p>
          <a:p>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31075" name="Rectangle 6"/>
          <p:cNvSpPr>
            <a:spLocks noGrp="1" noChangeArrowheads="1"/>
          </p:cNvSpPr>
          <p:nvPr>
            <p:ph type="ftr" sz="quarter" idx="4"/>
          </p:nvPr>
        </p:nvSpPr>
        <p:spPr>
          <a:noFill/>
        </p:spPr>
        <p:txBody>
          <a:bodyPr/>
          <a:lstStyle/>
          <a:p>
            <a:r>
              <a:rPr lang="en-US" dirty="0" smtClean="0"/>
              <a:t>Society of American Archivists</a:t>
            </a:r>
          </a:p>
        </p:txBody>
      </p:sp>
      <p:sp>
        <p:nvSpPr>
          <p:cNvPr id="131076" name="Rectangle 7"/>
          <p:cNvSpPr>
            <a:spLocks noGrp="1" noChangeArrowheads="1"/>
          </p:cNvSpPr>
          <p:nvPr>
            <p:ph type="sldNum" sz="quarter" idx="5"/>
          </p:nvPr>
        </p:nvSpPr>
        <p:spPr>
          <a:noFill/>
        </p:spPr>
        <p:txBody>
          <a:bodyPr/>
          <a:lstStyle/>
          <a:p>
            <a:fld id="{5941DB79-A31F-46E3-B2DC-02186B0FF8E5}" type="slidenum">
              <a:rPr lang="en-US" smtClean="0"/>
              <a:pPr/>
              <a:t>20</a:t>
            </a:fld>
            <a:endParaRPr lang="en-US" dirty="0" smtClean="0"/>
          </a:p>
        </p:txBody>
      </p:sp>
      <p:sp>
        <p:nvSpPr>
          <p:cNvPr id="131077" name="Rectangle 2"/>
          <p:cNvSpPr>
            <a:spLocks noGrp="1" noRot="1" noChangeAspect="1" noChangeArrowheads="1" noTextEdit="1"/>
          </p:cNvSpPr>
          <p:nvPr>
            <p:ph type="sldImg"/>
          </p:nvPr>
        </p:nvSpPr>
        <p:spPr>
          <a:solidFill>
            <a:srgbClr val="FFFFFF"/>
          </a:solidFill>
          <a:ln/>
        </p:spPr>
      </p:sp>
      <p:sp>
        <p:nvSpPr>
          <p:cNvPr id="131078" name="Rectangle 3"/>
          <p:cNvSpPr>
            <a:spLocks noGrp="1" noChangeArrowheads="1"/>
          </p:cNvSpPr>
          <p:nvPr>
            <p:ph type="body" idx="1"/>
          </p:nvPr>
        </p:nvSpPr>
        <p:spPr>
          <a:solidFill>
            <a:srgbClr val="FFFFFF"/>
          </a:solidFill>
          <a:ln>
            <a:solidFill>
              <a:srgbClr val="000000"/>
            </a:solidFill>
          </a:ln>
        </p:spPr>
        <p:txBody>
          <a:bodyPr/>
          <a:lstStyle/>
          <a:p>
            <a:r>
              <a:rPr lang="en-US" dirty="0" smtClean="0"/>
              <a:t>Photo manipulation; Tricky memory</a:t>
            </a:r>
          </a:p>
          <a:p>
            <a:r>
              <a:rPr lang="en-US" dirty="0" smtClean="0"/>
              <a:t>Portrait Felah Arabe/ Dumas Ph., LOT 13551, no. 59, albumen photograph, [between 1860 and 1900], Tancrede R. Dumas, photographer,  Library of Congress Prints and Photographs Division, Washington, D.C. (LC-DIG-ppmsca-04462; LC-USZ62-93244)</a:t>
            </a:r>
          </a:p>
          <a:p>
            <a:r>
              <a:rPr lang="en-US" dirty="0" smtClean="0"/>
              <a:t>Felah Arabe=native girl; Port Said, Egypt</a:t>
            </a:r>
          </a:p>
          <a:p>
            <a:r>
              <a:rPr lang="en-US" dirty="0" smtClean="0"/>
              <a:t>What can be read (who, what, when, where (generally anyway), why, how) here? Don’t forget to be cautious about assuming</a:t>
            </a:r>
          </a:p>
          <a:p>
            <a:r>
              <a:rPr lang="en-US" dirty="0" smtClean="0"/>
              <a:t>too much.</a:t>
            </a:r>
          </a:p>
          <a:p>
            <a:r>
              <a:rPr lang="en-US" dirty="0" smtClean="0"/>
              <a:t>1. OED Felah: "A peasant in Arabic speaking countries, in Eng. applied esp. to those of Egypt. “</a:t>
            </a:r>
          </a:p>
          <a:p>
            <a:r>
              <a:rPr lang="en-US" dirty="0" smtClean="0"/>
              <a:t>Rough translation: Arab peasant.</a:t>
            </a:r>
          </a:p>
          <a:p>
            <a:r>
              <a:rPr lang="en-US" dirty="0" smtClean="0"/>
              <a:t>2. Importance of being cautious about reading too much into studio portraits from this part of the world, because sometimes the photographers had costumes and put them on people that were not the ones identified in the titles.  Also, do we know enough about the dress of peasant women in  Egypt at that time to know if it is appropriate? For example, her hair is showing--is that appropriate for who the photog. says she is?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Make sure that everything adds up (on target) during research, acquisition &amp; cataloging</a:t>
            </a:r>
          </a:p>
          <a:p>
            <a:endParaRPr lang="en-US" dirty="0" smtClean="0"/>
          </a:p>
          <a:p>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33123" name="Rectangle 6"/>
          <p:cNvSpPr>
            <a:spLocks noGrp="1" noChangeArrowheads="1"/>
          </p:cNvSpPr>
          <p:nvPr>
            <p:ph type="ftr" sz="quarter" idx="4"/>
          </p:nvPr>
        </p:nvSpPr>
        <p:spPr>
          <a:noFill/>
        </p:spPr>
        <p:txBody>
          <a:bodyPr/>
          <a:lstStyle/>
          <a:p>
            <a:r>
              <a:rPr lang="en-US" dirty="0" smtClean="0"/>
              <a:t>Society of American Archivists</a:t>
            </a:r>
          </a:p>
        </p:txBody>
      </p:sp>
      <p:sp>
        <p:nvSpPr>
          <p:cNvPr id="133124" name="Rectangle 7"/>
          <p:cNvSpPr>
            <a:spLocks noGrp="1" noChangeArrowheads="1"/>
          </p:cNvSpPr>
          <p:nvPr>
            <p:ph type="sldNum" sz="quarter" idx="5"/>
          </p:nvPr>
        </p:nvSpPr>
        <p:spPr>
          <a:noFill/>
        </p:spPr>
        <p:txBody>
          <a:bodyPr/>
          <a:lstStyle/>
          <a:p>
            <a:fld id="{3B83EFB0-242F-4CB7-8275-45B2D22A764A}" type="slidenum">
              <a:rPr lang="en-US" smtClean="0"/>
              <a:pPr/>
              <a:t>21</a:t>
            </a:fld>
            <a:endParaRPr lang="en-US" dirty="0" smtClean="0"/>
          </a:p>
        </p:txBody>
      </p:sp>
      <p:sp>
        <p:nvSpPr>
          <p:cNvPr id="133125" name="Rectangle 2"/>
          <p:cNvSpPr>
            <a:spLocks noGrp="1" noRot="1" noChangeAspect="1" noChangeArrowheads="1" noTextEdit="1"/>
          </p:cNvSpPr>
          <p:nvPr>
            <p:ph type="sldImg"/>
          </p:nvPr>
        </p:nvSpPr>
        <p:spPr>
          <a:solidFill>
            <a:srgbClr val="FFFFFF"/>
          </a:solidFill>
          <a:ln/>
        </p:spPr>
      </p:sp>
      <p:sp>
        <p:nvSpPr>
          <p:cNvPr id="133126" name="Rectangle 3"/>
          <p:cNvSpPr>
            <a:spLocks noGrp="1" noChangeArrowheads="1"/>
          </p:cNvSpPr>
          <p:nvPr>
            <p:ph type="body" idx="1"/>
          </p:nvPr>
        </p:nvSpPr>
        <p:spPr>
          <a:solidFill>
            <a:srgbClr val="FFFFFF"/>
          </a:solidFill>
          <a:ln>
            <a:solidFill>
              <a:srgbClr val="000000"/>
            </a:solidFill>
          </a:ln>
        </p:spPr>
        <p:txBody>
          <a:bodyPr/>
          <a:lstStyle/>
          <a:p>
            <a:r>
              <a:rPr lang="en-US" dirty="0" smtClean="0"/>
              <a:t>Maryland Room, Frederick County Public Library, Quynn’s Hardware Store, see answer sheet for further details.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3"/>
          <p:cNvSpPr txBox="1">
            <a:spLocks noGrp="1" noChangeArrowheads="1"/>
          </p:cNvSpPr>
          <p:nvPr/>
        </p:nvSpPr>
        <p:spPr bwMode="auto">
          <a:xfrm>
            <a:off x="3886200" y="0"/>
            <a:ext cx="2971800" cy="457200"/>
          </a:xfrm>
          <a:prstGeom prst="rect">
            <a:avLst/>
          </a:prstGeom>
          <a:noFill/>
          <a:ln w="9525">
            <a:noFill/>
            <a:miter lim="800000"/>
            <a:headEnd/>
            <a:tailEnd/>
          </a:ln>
        </p:spPr>
        <p:txBody>
          <a:bodyPr/>
          <a:lstStyle/>
          <a:p>
            <a:pPr algn="r"/>
            <a:r>
              <a:rPr lang="en-US" sz="1200" dirty="0">
                <a:latin typeface="Tahoma" pitchFamily="34" charset="0"/>
              </a:rPr>
              <a:t>November 2008</a:t>
            </a:r>
          </a:p>
        </p:txBody>
      </p:sp>
      <p:sp>
        <p:nvSpPr>
          <p:cNvPr id="83971" name="Rectangle 6"/>
          <p:cNvSpPr txBox="1">
            <a:spLocks noGrp="1" noChangeArrowheads="1"/>
          </p:cNvSpPr>
          <p:nvPr/>
        </p:nvSpPr>
        <p:spPr bwMode="auto">
          <a:xfrm>
            <a:off x="0" y="8686800"/>
            <a:ext cx="2971800" cy="457200"/>
          </a:xfrm>
          <a:prstGeom prst="rect">
            <a:avLst/>
          </a:prstGeom>
          <a:noFill/>
          <a:ln w="9525">
            <a:noFill/>
            <a:miter lim="800000"/>
            <a:headEnd/>
            <a:tailEnd/>
          </a:ln>
        </p:spPr>
        <p:txBody>
          <a:bodyPr anchor="b"/>
          <a:lstStyle/>
          <a:p>
            <a:r>
              <a:rPr lang="en-US" sz="1200" dirty="0">
                <a:latin typeface="Tahoma" pitchFamily="34" charset="0"/>
              </a:rPr>
              <a:t>Society of American Archivists</a:t>
            </a:r>
          </a:p>
        </p:txBody>
      </p:sp>
      <p:sp>
        <p:nvSpPr>
          <p:cNvPr id="8397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53FF1862-5B1C-46E7-B8E9-FFE34A4CEC04}" type="slidenum">
              <a:rPr lang="en-US" sz="1200">
                <a:latin typeface="Tahoma" pitchFamily="34" charset="0"/>
              </a:rPr>
              <a:pPr algn="r"/>
              <a:t>22</a:t>
            </a:fld>
            <a:endParaRPr lang="en-US" sz="1200" dirty="0">
              <a:latin typeface="Tahoma" pitchFamily="34" charset="0"/>
            </a:endParaRPr>
          </a:p>
        </p:txBody>
      </p:sp>
      <p:sp>
        <p:nvSpPr>
          <p:cNvPr id="83973" name="Text Box 2"/>
          <p:cNvSpPr txBox="1">
            <a:spLocks noChangeArrowheads="1"/>
          </p:cNvSpPr>
          <p:nvPr/>
        </p:nvSpPr>
        <p:spPr bwMode="auto">
          <a:xfrm>
            <a:off x="457200" y="1295400"/>
            <a:ext cx="5791200" cy="1295400"/>
          </a:xfrm>
          <a:prstGeom prst="rect">
            <a:avLst/>
          </a:prstGeom>
          <a:solidFill>
            <a:srgbClr val="FFFFFF"/>
          </a:solidFill>
          <a:ln w="9360">
            <a:solidFill>
              <a:srgbClr val="000000"/>
            </a:solidFill>
            <a:miter lim="800000"/>
            <a:headEnd/>
            <a:tailEnd/>
          </a:ln>
        </p:spPr>
        <p:txBody>
          <a:bodyPr wrap="none" anchor="ctr"/>
          <a:lstStyle/>
          <a:p>
            <a:pPr marL="330200" indent="-330200" algn="ctr" defTabSz="457200">
              <a:spcBef>
                <a:spcPts val="7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Handling and Identification of </a:t>
            </a:r>
            <a:br>
              <a:rPr lang="en-GB" dirty="0"/>
            </a:br>
            <a:r>
              <a:rPr lang="en-GB" dirty="0"/>
              <a:t>Photographic Materials</a:t>
            </a:r>
          </a:p>
        </p:txBody>
      </p:sp>
      <p:sp>
        <p:nvSpPr>
          <p:cNvPr id="83974" name="Text Box 3"/>
          <p:cNvSpPr>
            <a:spLocks noGrp="1" noChangeArrowheads="1"/>
          </p:cNvSpPr>
          <p:nvPr>
            <p:ph type="body"/>
          </p:nvPr>
        </p:nvSpPr>
        <p:spPr>
          <a:xfrm>
            <a:off x="1506538" y="4384675"/>
            <a:ext cx="3843337" cy="3367088"/>
          </a:xfrm>
          <a:noFill/>
          <a:ln/>
        </p:spPr>
        <p:txBody>
          <a:bodyPr lIns="0" tIns="0" rIns="0" bIns="0"/>
          <a:lstStyle/>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smtClean="0">
                <a:ea typeface="ＭＳ Ｐゴシック" pitchFamily="34" charset="-128"/>
                <a:cs typeface="Arial" charset="0"/>
              </a:rPr>
              <a:t>A very brief overview. Much additional information in the book and in others such as Reilly, Care &amp; Identification of 19th-century Photographic Prints” Rochester NY: Kodak, 1986.</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smtClean="0">
                <a:ea typeface="ＭＳ Ｐゴシック" pitchFamily="34" charset="-128"/>
                <a:cs typeface="Arial" charset="0"/>
              </a:rPr>
              <a:t/>
            </a:r>
            <a:br>
              <a:rPr lang="en-GB" sz="1100" dirty="0" smtClean="0">
                <a:ea typeface="ＭＳ Ｐゴシック" pitchFamily="34" charset="-128"/>
                <a:cs typeface="Arial" charset="0"/>
              </a:rPr>
            </a:br>
            <a:r>
              <a:rPr lang="en-GB" sz="1100" dirty="0" smtClean="0">
                <a:ea typeface="ＭＳ Ｐゴシック" pitchFamily="34" charset="-128"/>
                <a:cs typeface="Arial" charset="0"/>
              </a:rPr>
              <a:t>worked large a</a:t>
            </a:r>
            <a:r>
              <a:rPr lang="en-US" sz="1100" dirty="0" smtClean="0">
                <a:ea typeface="ＭＳ Ｐゴシック" pitchFamily="34" charset="-128"/>
                <a:cs typeface="Arial" charset="0"/>
              </a:rPr>
              <a:t>and</a:t>
            </a:r>
            <a:r>
              <a:rPr lang="en-GB" sz="1100" dirty="0" smtClean="0">
                <a:ea typeface="ＭＳ Ｐゴシック" pitchFamily="34" charset="-128"/>
                <a:cs typeface="Arial" charset="0"/>
              </a:rPr>
              <a:t> small institutions</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smtClean="0">
                <a:ea typeface="ＭＳ Ｐゴシック" pitchFamily="34" charset="-128"/>
                <a:cs typeface="Arial" charset="0"/>
              </a:rPr>
              <a:t>I work at Library of Congress, </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smtClean="0">
                <a:ea typeface="ＭＳ Ｐゴシック" pitchFamily="34" charset="-128"/>
                <a:cs typeface="Arial" charset="0"/>
              </a:rPr>
              <a:t>George Eastman House</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smtClean="0">
                <a:ea typeface="ＭＳ Ｐゴシック" pitchFamily="34" charset="-128"/>
                <a:cs typeface="Arial" charset="0"/>
              </a:rPr>
              <a:t>Harry Ransom</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smtClean="0">
                <a:ea typeface="ＭＳ Ｐゴシック" pitchFamily="34" charset="-128"/>
                <a:cs typeface="Arial" charset="0"/>
              </a:rPr>
              <a:t>MMA</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100" dirty="0" smtClean="0">
              <a:ea typeface="ＭＳ Ｐゴシック" pitchFamily="34" charset="-128"/>
              <a:cs typeface="Arial" charset="0"/>
            </a:endParaRP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smtClean="0">
                <a:ea typeface="ＭＳ Ｐゴシック" pitchFamily="34" charset="-128"/>
                <a:cs typeface="Arial" charset="0"/>
              </a:rPr>
              <a:t>Conservation training </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smtClean="0">
                <a:ea typeface="ＭＳ Ｐゴシック" pitchFamily="34" charset="-128"/>
                <a:cs typeface="Arial" charset="0"/>
              </a:rPr>
              <a:t>What’s it made of </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smtClean="0">
                <a:ea typeface="ＭＳ Ｐゴシック" pitchFamily="34" charset="-128"/>
                <a:cs typeface="Arial" charset="0"/>
              </a:rPr>
              <a:t>What deteriorates a</a:t>
            </a:r>
            <a:r>
              <a:rPr lang="en-US" sz="1100" dirty="0" smtClean="0">
                <a:ea typeface="ＭＳ Ｐゴシック" pitchFamily="34" charset="-128"/>
                <a:cs typeface="Arial" charset="0"/>
              </a:rPr>
              <a:t>and</a:t>
            </a:r>
            <a:r>
              <a:rPr lang="en-GB" sz="1100" dirty="0" smtClean="0">
                <a:ea typeface="ＭＳ Ｐゴシック" pitchFamily="34" charset="-128"/>
                <a:cs typeface="Arial" charset="0"/>
              </a:rPr>
              <a:t> How</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smtClean="0">
                <a:ea typeface="ＭＳ Ｐゴシック" pitchFamily="34" charset="-128"/>
                <a:cs typeface="Arial" charset="0"/>
              </a:rPr>
              <a:t>How to preserve it and then</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smtClean="0">
                <a:ea typeface="ＭＳ Ｐゴシック" pitchFamily="34" charset="-128"/>
                <a:cs typeface="Arial" charset="0"/>
              </a:rPr>
              <a:t>Stabilize and restore </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100" dirty="0" smtClean="0">
              <a:ea typeface="ＭＳ Ｐゴシック" pitchFamily="34" charset="-128"/>
              <a:cs typeface="Arial" charset="0"/>
            </a:endParaRP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smtClean="0">
                <a:ea typeface="ＭＳ Ｐゴシック" pitchFamily="34" charset="-128"/>
                <a:cs typeface="Arial" charset="0"/>
              </a:rPr>
              <a:t>So that’s the perspective I will try to give you today and tomorrow</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100" dirty="0" smtClean="0">
              <a:ea typeface="ＭＳ Ｐゴシック" pitchFamily="34" charset="-128"/>
              <a:cs typeface="Arial" charset="0"/>
            </a:endParaRP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100" dirty="0" smtClean="0">
              <a:ea typeface="ＭＳ Ｐゴシック" pitchFamily="34" charset="-128"/>
              <a:cs typeface="Arial" charset="0"/>
            </a:endParaRPr>
          </a:p>
        </p:txBody>
      </p:sp>
      <p:pic>
        <p:nvPicPr>
          <p:cNvPr id="83975" name="Picture 4"/>
          <p:cNvPicPr>
            <a:picLocks noChangeAspect="1" noChangeArrowheads="1"/>
          </p:cNvPicPr>
          <p:nvPr/>
        </p:nvPicPr>
        <p:blipFill>
          <a:blip r:embed="rId3"/>
          <a:srcRect/>
          <a:stretch>
            <a:fillRect/>
          </a:stretch>
        </p:blipFill>
        <p:spPr bwMode="auto">
          <a:xfrm>
            <a:off x="2135188" y="2362200"/>
            <a:ext cx="2587625" cy="1736725"/>
          </a:xfrm>
          <a:prstGeom prst="rect">
            <a:avLst/>
          </a:prstGeom>
          <a:noFill/>
          <a:ln w="9525">
            <a:noFill/>
            <a:round/>
            <a:headEnd/>
            <a:tailEnd/>
          </a:ln>
        </p:spPr>
      </p:pic>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3"/>
          <p:cNvSpPr txBox="1">
            <a:spLocks noGrp="1" noChangeArrowheads="1"/>
          </p:cNvSpPr>
          <p:nvPr/>
        </p:nvSpPr>
        <p:spPr bwMode="auto">
          <a:xfrm>
            <a:off x="3886200" y="0"/>
            <a:ext cx="2971800" cy="457200"/>
          </a:xfrm>
          <a:prstGeom prst="rect">
            <a:avLst/>
          </a:prstGeom>
          <a:noFill/>
          <a:ln w="9525">
            <a:noFill/>
            <a:miter lim="800000"/>
            <a:headEnd/>
            <a:tailEnd/>
          </a:ln>
        </p:spPr>
        <p:txBody>
          <a:bodyPr/>
          <a:lstStyle/>
          <a:p>
            <a:pPr algn="r"/>
            <a:r>
              <a:rPr lang="en-US" sz="1200" dirty="0">
                <a:latin typeface="Tahoma" pitchFamily="34" charset="0"/>
              </a:rPr>
              <a:t>November 2008</a:t>
            </a:r>
          </a:p>
        </p:txBody>
      </p:sp>
      <p:sp>
        <p:nvSpPr>
          <p:cNvPr id="86019" name="Rectangle 6"/>
          <p:cNvSpPr txBox="1">
            <a:spLocks noGrp="1" noChangeArrowheads="1"/>
          </p:cNvSpPr>
          <p:nvPr/>
        </p:nvSpPr>
        <p:spPr bwMode="auto">
          <a:xfrm>
            <a:off x="0" y="8686800"/>
            <a:ext cx="2971800" cy="457200"/>
          </a:xfrm>
          <a:prstGeom prst="rect">
            <a:avLst/>
          </a:prstGeom>
          <a:noFill/>
          <a:ln w="9525">
            <a:noFill/>
            <a:miter lim="800000"/>
            <a:headEnd/>
            <a:tailEnd/>
          </a:ln>
        </p:spPr>
        <p:txBody>
          <a:bodyPr anchor="b"/>
          <a:lstStyle/>
          <a:p>
            <a:r>
              <a:rPr lang="en-US" sz="1200" dirty="0">
                <a:latin typeface="Tahoma" pitchFamily="34" charset="0"/>
              </a:rPr>
              <a:t>Society of American Archivists</a:t>
            </a:r>
          </a:p>
        </p:txBody>
      </p:sp>
      <p:sp>
        <p:nvSpPr>
          <p:cNvPr id="8602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FB531D3-0AE8-4ABE-B3F2-EED1EB016D41}" type="slidenum">
              <a:rPr lang="en-US" sz="1200">
                <a:latin typeface="Tahoma" pitchFamily="34" charset="0"/>
              </a:rPr>
              <a:pPr algn="r"/>
              <a:t>23</a:t>
            </a:fld>
            <a:endParaRPr lang="en-US" sz="1200" dirty="0">
              <a:latin typeface="Tahoma" pitchFamily="34" charset="0"/>
            </a:endParaRPr>
          </a:p>
        </p:txBody>
      </p:sp>
      <p:sp>
        <p:nvSpPr>
          <p:cNvPr id="86021" name="Text Box 1026"/>
          <p:cNvSpPr txBox="1">
            <a:spLocks noChangeArrowheads="1"/>
          </p:cNvSpPr>
          <p:nvPr/>
        </p:nvSpPr>
        <p:spPr bwMode="auto">
          <a:xfrm>
            <a:off x="762000" y="228600"/>
            <a:ext cx="4953000" cy="4075113"/>
          </a:xfrm>
          <a:prstGeom prst="rect">
            <a:avLst/>
          </a:prstGeom>
          <a:solidFill>
            <a:srgbClr val="FFFFFF"/>
          </a:solidFill>
          <a:ln w="9360">
            <a:solidFill>
              <a:srgbClr val="000000"/>
            </a:solidFill>
            <a:miter lim="800000"/>
            <a:headEnd/>
            <a:tailEnd/>
          </a:ln>
        </p:spPr>
        <p:txBody>
          <a:bodyPr wrap="none" anchor="ctr"/>
          <a:lstStyle/>
          <a:p>
            <a:pPr marL="330200" indent="-330200"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dirty="0"/>
              <a:t>HANDLING PROCEDURES</a:t>
            </a:r>
          </a:p>
          <a:p>
            <a:pPr marL="330200" indent="-330200"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dirty="0"/>
          </a:p>
          <a:p>
            <a:pPr marL="330200" indent="-330200"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dirty="0"/>
              <a:t>Safe handling promotes:</a:t>
            </a:r>
          </a:p>
          <a:p>
            <a:pPr marL="330200" indent="-330200"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dirty="0"/>
              <a:t>Long-term preservation of photo holdings</a:t>
            </a:r>
          </a:p>
          <a:p>
            <a:pPr marL="330200" indent="-330200"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dirty="0"/>
              <a:t>    in original formats</a:t>
            </a:r>
          </a:p>
          <a:p>
            <a:pPr marL="330200" indent="-330200"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dirty="0"/>
              <a:t>Retention of information</a:t>
            </a:r>
          </a:p>
          <a:p>
            <a:pPr marL="330200" indent="-330200"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dirty="0"/>
              <a:t>Positive reputation of institution</a:t>
            </a:r>
          </a:p>
        </p:txBody>
      </p:sp>
      <p:sp>
        <p:nvSpPr>
          <p:cNvPr id="53254" name="Rectangle 1027"/>
          <p:cNvSpPr>
            <a:spLocks noGrp="1" noChangeArrowheads="1"/>
          </p:cNvSpPr>
          <p:nvPr>
            <p:ph type="body"/>
          </p:nvPr>
        </p:nvSpPr>
        <p:spPr>
          <a:xfrm>
            <a:off x="1506538" y="5014913"/>
            <a:ext cx="3836987" cy="3367087"/>
          </a:xfrm>
          <a:ln/>
        </p:spPr>
        <p:txBody>
          <a:bodyPr wrap="none" lIns="82058" tIns="41029" rIns="82058" bIns="41029" anchor="ctr"/>
          <a:lstStyle/>
          <a:p>
            <a:pPr marL="330200" indent="-330200"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Start with some basics </a:t>
            </a:r>
          </a:p>
          <a:p>
            <a:pPr marL="330200" indent="-330200"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I can’t emphasize this enough:  you want your</a:t>
            </a:r>
          </a:p>
          <a:p>
            <a:pPr marL="330200" indent="-330200"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 institution to provide a safe home for the photographs </a:t>
            </a:r>
          </a:p>
          <a:p>
            <a:pPr marL="330200" indent="-330200"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this starts with   Safe Handling</a:t>
            </a:r>
          </a:p>
          <a:p>
            <a:pPr marL="330200" indent="-330200"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dirty="0" smtClean="0">
              <a:ea typeface="ＭＳ Ｐゴシック" pitchFamily="34" charset="-128"/>
            </a:endParaRPr>
          </a:p>
          <a:p>
            <a:pPr marL="330200" indent="-330200"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Safe handling promotes:</a:t>
            </a:r>
          </a:p>
          <a:p>
            <a:pPr marL="330200" indent="-330200"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dirty="0" smtClean="0">
              <a:ea typeface="ＭＳ Ｐゴシック" pitchFamily="34" charset="-128"/>
            </a:endParaRPr>
          </a:p>
          <a:p>
            <a:pPr marL="330200" indent="-330200"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Long-term preservation of photo holdings in original formats</a:t>
            </a:r>
          </a:p>
          <a:p>
            <a:pPr marL="330200" indent="-330200"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Retention of information</a:t>
            </a:r>
          </a:p>
          <a:p>
            <a:pPr marL="330200" indent="-330200"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Positive reputation of institution</a:t>
            </a:r>
          </a:p>
          <a:p>
            <a:pPr marL="330200" indent="-330200"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US" dirty="0" smtClean="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3"/>
          <p:cNvSpPr txBox="1">
            <a:spLocks noGrp="1" noChangeArrowheads="1"/>
          </p:cNvSpPr>
          <p:nvPr/>
        </p:nvSpPr>
        <p:spPr bwMode="auto">
          <a:xfrm>
            <a:off x="3886200" y="-304800"/>
            <a:ext cx="2971800" cy="457200"/>
          </a:xfrm>
          <a:prstGeom prst="rect">
            <a:avLst/>
          </a:prstGeom>
          <a:noFill/>
          <a:ln w="9525">
            <a:noFill/>
            <a:miter lim="800000"/>
            <a:headEnd/>
            <a:tailEnd/>
          </a:ln>
        </p:spPr>
        <p:txBody>
          <a:bodyPr/>
          <a:lstStyle/>
          <a:p>
            <a:pPr algn="r"/>
            <a:r>
              <a:rPr lang="en-US" sz="1200" dirty="0">
                <a:latin typeface="Tahoma" pitchFamily="34" charset="0"/>
              </a:rPr>
              <a:t>November 2008</a:t>
            </a:r>
          </a:p>
        </p:txBody>
      </p:sp>
      <p:sp>
        <p:nvSpPr>
          <p:cNvPr id="88067" name="Rectangle 6"/>
          <p:cNvSpPr txBox="1">
            <a:spLocks noGrp="1" noChangeArrowheads="1"/>
          </p:cNvSpPr>
          <p:nvPr/>
        </p:nvSpPr>
        <p:spPr bwMode="auto">
          <a:xfrm>
            <a:off x="0" y="8382000"/>
            <a:ext cx="2971800" cy="457200"/>
          </a:xfrm>
          <a:prstGeom prst="rect">
            <a:avLst/>
          </a:prstGeom>
          <a:noFill/>
          <a:ln w="9525">
            <a:noFill/>
            <a:miter lim="800000"/>
            <a:headEnd/>
            <a:tailEnd/>
          </a:ln>
        </p:spPr>
        <p:txBody>
          <a:bodyPr anchor="b"/>
          <a:lstStyle/>
          <a:p>
            <a:r>
              <a:rPr lang="en-US" sz="1200" dirty="0">
                <a:latin typeface="Tahoma" pitchFamily="34" charset="0"/>
              </a:rPr>
              <a:t>Society of American Archivists</a:t>
            </a:r>
          </a:p>
        </p:txBody>
      </p:sp>
      <p:sp>
        <p:nvSpPr>
          <p:cNvPr id="88068" name="Rectangle 7"/>
          <p:cNvSpPr txBox="1">
            <a:spLocks noGrp="1" noChangeArrowheads="1"/>
          </p:cNvSpPr>
          <p:nvPr/>
        </p:nvSpPr>
        <p:spPr bwMode="auto">
          <a:xfrm>
            <a:off x="3886200" y="8382000"/>
            <a:ext cx="2971800" cy="457200"/>
          </a:xfrm>
          <a:prstGeom prst="rect">
            <a:avLst/>
          </a:prstGeom>
          <a:noFill/>
          <a:ln w="9525">
            <a:noFill/>
            <a:miter lim="800000"/>
            <a:headEnd/>
            <a:tailEnd/>
          </a:ln>
        </p:spPr>
        <p:txBody>
          <a:bodyPr anchor="b"/>
          <a:lstStyle/>
          <a:p>
            <a:pPr algn="r"/>
            <a:fld id="{1E4094B0-155D-4B3C-A31D-DF98BF975F24}" type="slidenum">
              <a:rPr lang="en-US" sz="1200">
                <a:latin typeface="Tahoma" pitchFamily="34" charset="0"/>
              </a:rPr>
              <a:pPr algn="r"/>
              <a:t>24</a:t>
            </a:fld>
            <a:endParaRPr lang="en-US" sz="1200" dirty="0">
              <a:latin typeface="Tahoma" pitchFamily="34" charset="0"/>
            </a:endParaRPr>
          </a:p>
        </p:txBody>
      </p:sp>
      <p:sp>
        <p:nvSpPr>
          <p:cNvPr id="88069" name="Text Box 2"/>
          <p:cNvSpPr txBox="1">
            <a:spLocks noChangeArrowheads="1"/>
          </p:cNvSpPr>
          <p:nvPr/>
        </p:nvSpPr>
        <p:spPr bwMode="auto">
          <a:xfrm>
            <a:off x="1447800" y="457200"/>
            <a:ext cx="3962400" cy="3084513"/>
          </a:xfrm>
          <a:prstGeom prst="rect">
            <a:avLst/>
          </a:prstGeom>
          <a:solidFill>
            <a:srgbClr val="FFFFFF"/>
          </a:solidFill>
          <a:ln w="9360">
            <a:solidFill>
              <a:srgbClr val="000000"/>
            </a:solidFill>
            <a:miter lim="800000"/>
            <a:headEnd/>
            <a:tailEnd/>
          </a:ln>
        </p:spPr>
        <p:txBody>
          <a:bodyPr wrap="none" anchor="ctr"/>
          <a:lstStyle/>
          <a:p>
            <a:r>
              <a:rPr lang="en-US" dirty="0"/>
              <a:t>DO AND DON’T</a:t>
            </a:r>
          </a:p>
        </p:txBody>
      </p:sp>
      <p:sp>
        <p:nvSpPr>
          <p:cNvPr id="88070" name="Text Box 3"/>
          <p:cNvSpPr>
            <a:spLocks noGrp="1" noChangeArrowheads="1"/>
          </p:cNvSpPr>
          <p:nvPr>
            <p:ph type="body"/>
          </p:nvPr>
        </p:nvSpPr>
        <p:spPr>
          <a:xfrm>
            <a:off x="1598613" y="4267200"/>
            <a:ext cx="4354512" cy="4572000"/>
          </a:xfrm>
          <a:solidFill>
            <a:srgbClr val="FFFFFF"/>
          </a:solidFill>
          <a:ln w="9360">
            <a:solidFill>
              <a:srgbClr val="000000"/>
            </a:solidFill>
          </a:ln>
        </p:spPr>
        <p:txBody>
          <a:bodyPr lIns="4200" tIns="4200" rIns="4200" bIns="4200"/>
          <a:lstStyle/>
          <a:p>
            <a:pPr marL="730250" lvl="1" indent="-273050" defTabSz="457200" eaLnBrk="1" hangingPunct="1">
              <a:lnSpc>
                <a:spcPct val="93000"/>
              </a:lnSpc>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dirty="0" smtClean="0">
                <a:ea typeface="ＭＳ Ｐゴシック" pitchFamily="34" charset="-128"/>
                <a:cs typeface="Arial" charset="0"/>
              </a:rPr>
              <a:t>Workspace: make a dedicated area or areas for handling photographs, either processing or research. Keep this space clean and clear of other materials</a:t>
            </a:r>
          </a:p>
          <a:p>
            <a:pPr marL="730250" lvl="1" indent="-273050" defTabSz="457200" eaLnBrk="1" hangingPunct="1">
              <a:lnSpc>
                <a:spcPct val="93000"/>
              </a:lnSpc>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dirty="0" smtClean="0">
                <a:ea typeface="ＭＳ Ｐゴシック" pitchFamily="34" charset="-128"/>
                <a:cs typeface="Arial" charset="0"/>
              </a:rPr>
              <a:t>Tools: support boards, lifters, book supports, bulb and/or soft brush for dusting</a:t>
            </a:r>
          </a:p>
          <a:p>
            <a:pPr marL="730250" lvl="1" indent="-273050" defTabSz="457200" eaLnBrk="1" hangingPunct="1">
              <a:lnSpc>
                <a:spcPct val="93000"/>
              </a:lnSpc>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dirty="0" smtClean="0">
                <a:ea typeface="ＭＳ Ｐゴシック" pitchFamily="34" charset="-128"/>
                <a:cs typeface="Arial" charset="0"/>
              </a:rPr>
              <a:t>Habits! </a:t>
            </a:r>
          </a:p>
          <a:p>
            <a:pPr marL="730250" lvl="1" indent="-273050" defTabSz="457200" eaLnBrk="1" hangingPunct="1">
              <a:lnSpc>
                <a:spcPct val="93000"/>
              </a:lnSpc>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dirty="0" smtClean="0">
                <a:ea typeface="ＭＳ Ｐゴシック" pitchFamily="34" charset="-128"/>
                <a:cs typeface="Arial" charset="0"/>
              </a:rPr>
              <a:t>Wear gloves </a:t>
            </a:r>
          </a:p>
          <a:p>
            <a:pPr marL="730250" lvl="1" indent="-273050" defTabSz="457200" eaLnBrk="1" hangingPunct="1">
              <a:lnSpc>
                <a:spcPct val="93000"/>
              </a:lnSpc>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dirty="0" smtClean="0">
                <a:ea typeface="ＭＳ Ｐゴシック" pitchFamily="34" charset="-128"/>
                <a:cs typeface="Arial" charset="0"/>
              </a:rPr>
              <a:t>Use pencil only on and around photographs</a:t>
            </a:r>
          </a:p>
          <a:p>
            <a:pPr marL="730250" lvl="1" indent="-273050" defTabSz="457200" eaLnBrk="1" hangingPunct="1">
              <a:lnSpc>
                <a:spcPct val="93000"/>
              </a:lnSpc>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dirty="0" smtClean="0">
                <a:ea typeface="ＭＳ Ｐゴシック" pitchFamily="34" charset="-128"/>
                <a:cs typeface="Arial" charset="0"/>
              </a:rPr>
              <a:t>handle items with both hands, held flat , light but secure grasp, no thumbs!</a:t>
            </a:r>
          </a:p>
          <a:p>
            <a:pPr marL="730250" lvl="1" indent="-273050" defTabSz="457200" eaLnBrk="1" hangingPunct="1">
              <a:lnSpc>
                <a:spcPct val="93000"/>
              </a:lnSpc>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dirty="0" smtClean="0">
                <a:ea typeface="ＭＳ Ｐゴシック" pitchFamily="34" charset="-128"/>
                <a:cs typeface="Arial" charset="0"/>
              </a:rPr>
              <a:t>look before you touch or move, </a:t>
            </a:r>
          </a:p>
          <a:p>
            <a:pPr marL="1143000" lvl="2" indent="-228600" defTabSz="457200" eaLnBrk="1" hangingPunct="1">
              <a:lnSpc>
                <a:spcPct val="93000"/>
              </a:lnSpc>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dirty="0" smtClean="0">
                <a:ea typeface="ＭＳ Ｐゴシック" pitchFamily="34" charset="-128"/>
                <a:cs typeface="Arial" charset="0"/>
              </a:rPr>
              <a:t>Use support boards to carry weak or damage photographs</a:t>
            </a:r>
          </a:p>
          <a:p>
            <a:pPr marL="1143000" lvl="2" indent="-228600" defTabSz="457200" eaLnBrk="1" hangingPunct="1">
              <a:lnSpc>
                <a:spcPct val="93000"/>
              </a:lnSpc>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dirty="0" smtClean="0">
                <a:ea typeface="ＭＳ Ｐゴシック" pitchFamily="34" charset="-128"/>
                <a:cs typeface="Arial" charset="0"/>
              </a:rPr>
              <a:t>use carts and enough people</a:t>
            </a:r>
          </a:p>
          <a:p>
            <a:pPr marL="1143000" lvl="2" indent="-228600" defTabSz="457200" eaLnBrk="1" hangingPunct="1">
              <a:lnSpc>
                <a:spcPct val="93000"/>
              </a:lnSpc>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dirty="0" smtClean="0">
                <a:ea typeface="ＭＳ Ｐゴシック" pitchFamily="34" charset="-128"/>
                <a:cs typeface="Arial" charset="0"/>
              </a:rPr>
              <a:t>watch out for handling mistakes in removing/replacing housings</a:t>
            </a:r>
          </a:p>
          <a:p>
            <a:pPr marL="1143000" lvl="2" indent="-228600" defTabSz="457200" eaLnBrk="1" hangingPunct="1">
              <a:lnSpc>
                <a:spcPct val="93000"/>
              </a:lnSpc>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000" dirty="0" smtClean="0">
                <a:ea typeface="ＭＳ Ｐゴシック" pitchFamily="34" charset="-128"/>
                <a:cs typeface="Arial" charset="0"/>
              </a:rPr>
              <a:t>A</a:t>
            </a:r>
            <a:r>
              <a:rPr lang="en-GB" sz="1000" dirty="0" smtClean="0">
                <a:ea typeface="ＭＳ Ｐゴシック" pitchFamily="34" charset="-128"/>
                <a:cs typeface="Arial" charset="0"/>
              </a:rPr>
              <a:t>void touching photograph emulsions/surfaces</a:t>
            </a:r>
          </a:p>
          <a:p>
            <a:pPr marL="1143000" lvl="2" indent="-228600" defTabSz="457200" eaLnBrk="1" hangingPunct="1">
              <a:lnSpc>
                <a:spcPct val="93000"/>
              </a:lnSpc>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dirty="0" smtClean="0">
                <a:ea typeface="ＭＳ Ｐゴシック" pitchFamily="34" charset="-128"/>
                <a:cs typeface="Arial" charset="0"/>
              </a:rPr>
              <a:t>avoid flexing supports, Gelatin/binder  can crack unexpectedly, as can brittle mounts</a:t>
            </a:r>
          </a:p>
          <a:p>
            <a:pPr marL="1143000" lvl="2" indent="-228600" defTabSz="457200" eaLnBrk="1" hangingPunct="1">
              <a:lnSpc>
                <a:spcPct val="93000"/>
              </a:lnSpc>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dirty="0" smtClean="0">
                <a:ea typeface="ＭＳ Ｐゴシック" pitchFamily="34" charset="-128"/>
                <a:cs typeface="Arial" charset="0"/>
              </a:rPr>
              <a:t>Do not put anything on top of the photographs</a:t>
            </a:r>
          </a:p>
          <a:p>
            <a:pPr marL="1143000" lvl="2" indent="-228600" defTabSz="457200" eaLnBrk="1" hangingPunct="1">
              <a:lnSpc>
                <a:spcPct val="93000"/>
              </a:lnSpc>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dirty="0" smtClean="0">
                <a:ea typeface="ＭＳ Ｐゴシック" pitchFamily="34" charset="-128"/>
                <a:cs typeface="Arial" charset="0"/>
              </a:rPr>
              <a:t>IF you step away from</a:t>
            </a:r>
            <a:r>
              <a:rPr lang="en-US" sz="1000" dirty="0" smtClean="0">
                <a:ea typeface="ＭＳ Ｐゴシック" pitchFamily="34" charset="-128"/>
                <a:cs typeface="Arial" charset="0"/>
              </a:rPr>
              <a:t> </a:t>
            </a:r>
            <a:r>
              <a:rPr lang="en-GB" sz="1000" dirty="0" smtClean="0">
                <a:ea typeface="ＭＳ Ｐゴシック" pitchFamily="34" charset="-128"/>
                <a:cs typeface="Arial" charset="0"/>
              </a:rPr>
              <a:t>the workstation, cover photographs </a:t>
            </a:r>
          </a:p>
          <a:p>
            <a:pPr marL="1143000" lvl="2" indent="-228600" defTabSz="457200" eaLnBrk="1" hangingPunct="1">
              <a:lnSpc>
                <a:spcPct val="93000"/>
              </a:lnSpc>
              <a:spcBef>
                <a:spcPts val="800"/>
              </a:spcBef>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dirty="0" smtClean="0">
                <a:ea typeface="ＭＳ Ｐゴシック" pitchFamily="34" charset="-128"/>
                <a:cs typeface="Arial" charset="0"/>
              </a:rPr>
              <a:t>Set a good example</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000" dirty="0" smtClean="0">
              <a:ea typeface="ＭＳ Ｐゴシック" pitchFamily="34" charset="-128"/>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p:spPr>
        <p:txBody>
          <a:bodyPr/>
          <a:lstStyle/>
          <a:p>
            <a:r>
              <a:rPr lang="en-US" dirty="0" smtClean="0">
                <a:ea typeface="ＭＳ Ｐゴシック" pitchFamily="34" charset="-128"/>
              </a:rPr>
              <a:t>Why do we want to identify photographic processes  </a:t>
            </a:r>
          </a:p>
          <a:p>
            <a:endParaRPr lang="en-US" dirty="0" smtClean="0">
              <a:ea typeface="ＭＳ Ｐゴシック" pitchFamily="34" charset="-128"/>
            </a:endParaRPr>
          </a:p>
          <a:p>
            <a:r>
              <a:rPr lang="en-US" dirty="0" smtClean="0">
                <a:ea typeface="ＭＳ Ｐゴシック" pitchFamily="34" charset="-128"/>
              </a:rPr>
              <a:t>Aids in dating</a:t>
            </a:r>
          </a:p>
          <a:p>
            <a:r>
              <a:rPr lang="en-US" dirty="0" smtClean="0">
                <a:ea typeface="ＭＳ Ｐゴシック" pitchFamily="34" charset="-128"/>
              </a:rPr>
              <a:t>Helps understand vulnerabilities physical and chemical</a:t>
            </a:r>
          </a:p>
          <a:p>
            <a:r>
              <a:rPr lang="en-US" dirty="0" smtClean="0">
                <a:ea typeface="ＭＳ Ｐゴシック" pitchFamily="34" charset="-128"/>
              </a:rPr>
              <a:t>Guides housing choices</a:t>
            </a:r>
          </a:p>
          <a:p>
            <a:r>
              <a:rPr lang="en-US" dirty="0" smtClean="0">
                <a:ea typeface="ＭＳ Ｐゴシック" pitchFamily="34" charset="-128"/>
              </a:rPr>
              <a:t>Determines environmental conditions</a:t>
            </a:r>
          </a:p>
          <a:p>
            <a:r>
              <a:rPr lang="en-US" dirty="0" smtClean="0">
                <a:ea typeface="ＭＳ Ｐゴシック" pitchFamily="34" charset="-128"/>
              </a:rPr>
              <a:t>Verifies light sensitivity</a:t>
            </a:r>
          </a:p>
          <a:p>
            <a:r>
              <a:rPr lang="en-US" dirty="0" smtClean="0">
                <a:ea typeface="ＭＳ Ｐゴシック" pitchFamily="34" charset="-128"/>
              </a:rPr>
              <a:t>Decides possible treatment options</a:t>
            </a:r>
          </a:p>
          <a:p>
            <a:endParaRPr lang="en-US" dirty="0" smtClean="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r>
              <a:rPr lang="en-US" dirty="0" smtClean="0">
                <a:ea typeface="ＭＳ Ｐゴシック" pitchFamily="34" charset="-128"/>
              </a:rPr>
              <a:t>How to identify photographs  What tools do we have to identify process</a:t>
            </a:r>
          </a:p>
          <a:p>
            <a:endParaRPr lang="en-US" dirty="0" smtClean="0">
              <a:ea typeface="ＭＳ Ｐゴシック" pitchFamily="34" charset="-128"/>
            </a:endParaRPr>
          </a:p>
          <a:p>
            <a:r>
              <a:rPr lang="en-US" dirty="0" smtClean="0">
                <a:ea typeface="ＭＳ Ｐゴシック" pitchFamily="34" charset="-128"/>
              </a:rPr>
              <a:t>Format – carte des visite gives one a likely period for the photograph</a:t>
            </a:r>
          </a:p>
          <a:p>
            <a:r>
              <a:rPr lang="en-US" dirty="0" smtClean="0">
                <a:ea typeface="ＭＳ Ｐゴシック" pitchFamily="34" charset="-128"/>
              </a:rPr>
              <a:t>Visual analysis</a:t>
            </a:r>
          </a:p>
          <a:p>
            <a:r>
              <a:rPr lang="en-US" dirty="0" smtClean="0">
                <a:ea typeface="ＭＳ Ｐゴシック" pitchFamily="34" charset="-128"/>
              </a:rPr>
              <a:t>Deterioration characteristics – albumen binder deteriorates characteristically</a:t>
            </a:r>
          </a:p>
          <a:p>
            <a:r>
              <a:rPr lang="en-US" dirty="0" smtClean="0">
                <a:ea typeface="ＭＳ Ｐゴシック" pitchFamily="34" charset="-128"/>
              </a:rPr>
              <a:t>Microscopic exam w/magnification  -  Show the 30x magnifier </a:t>
            </a:r>
          </a:p>
          <a:p>
            <a:endParaRPr lang="en-US" dirty="0" smtClean="0">
              <a:ea typeface="ＭＳ Ｐゴシック" pitchFamily="34" charset="-128"/>
            </a:endParaRPr>
          </a:p>
          <a:p>
            <a:endParaRPr lang="en-US" dirty="0" smtClean="0">
              <a:ea typeface="ＭＳ Ｐゴシック" pitchFamily="34" charset="-128"/>
            </a:endParaRPr>
          </a:p>
          <a:p>
            <a:r>
              <a:rPr lang="en-US" dirty="0" smtClean="0">
                <a:ea typeface="ＭＳ Ｐゴシック" pitchFamily="34" charset="-128"/>
              </a:rPr>
              <a:t>Spot tests – don’t try this at home</a:t>
            </a:r>
          </a:p>
          <a:p>
            <a:r>
              <a:rPr lang="en-US" dirty="0" smtClean="0">
                <a:ea typeface="ＭＳ Ｐゴシック" pitchFamily="34" charset="-128"/>
              </a:rPr>
              <a:t>X-ray Fluorescence – scientific laboratory </a:t>
            </a:r>
          </a:p>
          <a:p>
            <a:endParaRPr lang="en-US" dirty="0" smtClean="0">
              <a:ea typeface="ＭＳ Ｐゴシック" pitchFamily="34" charset="-128"/>
            </a:endParaRPr>
          </a:p>
        </p:txBody>
      </p:sp>
      <p:sp>
        <p:nvSpPr>
          <p:cNvPr id="92164" name="Date Placeholder 3"/>
          <p:cNvSpPr txBox="1">
            <a:spLocks noGrp="1"/>
          </p:cNvSpPr>
          <p:nvPr/>
        </p:nvSpPr>
        <p:spPr bwMode="auto">
          <a:xfrm>
            <a:off x="3886200" y="0"/>
            <a:ext cx="2971800" cy="457200"/>
          </a:xfrm>
          <a:prstGeom prst="rect">
            <a:avLst/>
          </a:prstGeom>
          <a:noFill/>
          <a:ln w="9525">
            <a:noFill/>
            <a:miter lim="800000"/>
            <a:headEnd/>
            <a:tailEnd/>
          </a:ln>
        </p:spPr>
        <p:txBody>
          <a:bodyPr/>
          <a:lstStyle/>
          <a:p>
            <a:pPr algn="r"/>
            <a:r>
              <a:rPr lang="en-US" sz="1200" dirty="0">
                <a:latin typeface="Tahoma" pitchFamily="34" charset="0"/>
              </a:rPr>
              <a:t>November 2008</a:t>
            </a:r>
          </a:p>
        </p:txBody>
      </p:sp>
      <p:sp>
        <p:nvSpPr>
          <p:cNvPr id="92165" name="Footer Placeholder 4"/>
          <p:cNvSpPr txBox="1">
            <a:spLocks noGrp="1"/>
          </p:cNvSpPr>
          <p:nvPr/>
        </p:nvSpPr>
        <p:spPr bwMode="auto">
          <a:xfrm>
            <a:off x="0" y="8686800"/>
            <a:ext cx="2971800" cy="457200"/>
          </a:xfrm>
          <a:prstGeom prst="rect">
            <a:avLst/>
          </a:prstGeom>
          <a:noFill/>
          <a:ln w="9525">
            <a:noFill/>
            <a:miter lim="800000"/>
            <a:headEnd/>
            <a:tailEnd/>
          </a:ln>
        </p:spPr>
        <p:txBody>
          <a:bodyPr anchor="b"/>
          <a:lstStyle/>
          <a:p>
            <a:r>
              <a:rPr lang="en-US" sz="1200" dirty="0">
                <a:latin typeface="Tahoma" pitchFamily="34" charset="0"/>
              </a:rPr>
              <a:t>Society of American Archivists</a:t>
            </a:r>
          </a:p>
        </p:txBody>
      </p:sp>
      <p:sp>
        <p:nvSpPr>
          <p:cNvPr id="92166" name="Slide Number Placeholder 5"/>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a:fld id="{4DA1DA98-FF33-4FE4-B0A8-BF060DAB0194}" type="slidenum">
              <a:rPr lang="en-US" sz="1200">
                <a:latin typeface="Tahoma" pitchFamily="34" charset="0"/>
              </a:rPr>
              <a:pPr algn="r"/>
              <a:t>26</a:t>
            </a:fld>
            <a:endParaRPr lang="en-US" sz="1200" dirty="0">
              <a:latin typeface="Tahoma"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r>
              <a:rPr lang="en-US" dirty="0" smtClean="0">
                <a:ea typeface="ＭＳ Ｐゴシック" pitchFamily="34" charset="-128"/>
              </a:rPr>
              <a:t>Generic cross section of a photograph</a:t>
            </a:r>
          </a:p>
          <a:p>
            <a:endParaRPr lang="en-US" dirty="0" smtClean="0">
              <a:ea typeface="ＭＳ Ｐゴシック" pitchFamily="34" charset="-128"/>
            </a:endParaRPr>
          </a:p>
          <a:p>
            <a:r>
              <a:rPr lang="en-GB" dirty="0" smtClean="0">
                <a:ea typeface="ＭＳ Ｐゴシック" pitchFamily="34" charset="-128"/>
              </a:rPr>
              <a:t>Complex Physical and Chemical Objects</a:t>
            </a:r>
          </a:p>
          <a:p>
            <a:endParaRPr lang="en-GB" dirty="0" smtClean="0">
              <a:ea typeface="ＭＳ Ｐゴシック" pitchFamily="34" charset="-128"/>
            </a:endParaRPr>
          </a:p>
          <a:p>
            <a:r>
              <a:rPr lang="en-GB" dirty="0" smtClean="0">
                <a:ea typeface="ＭＳ Ｐゴシック" pitchFamily="34" charset="-128"/>
              </a:rPr>
              <a:t>Layered structures </a:t>
            </a:r>
            <a:endParaRPr lang="en-US" dirty="0" smtClean="0">
              <a:ea typeface="ＭＳ Ｐゴシック" pitchFamily="34" charset="-128"/>
            </a:endParaRPr>
          </a:p>
          <a:p>
            <a:endParaRPr lang="en-US" dirty="0" smtClean="0">
              <a:ea typeface="ＭＳ Ｐゴシック" pitchFamily="34" charset="-128"/>
            </a:endParaRPr>
          </a:p>
          <a:p>
            <a:r>
              <a:rPr lang="en-US" dirty="0" smtClean="0">
                <a:ea typeface="ＭＳ Ｐゴシック" pitchFamily="34" charset="-128"/>
              </a:rPr>
              <a:t>Bottom to top:  support, baryta, binder embedded with image material</a:t>
            </a:r>
            <a:endParaRPr lang="en-GB" dirty="0" smtClean="0">
              <a:ea typeface="ＭＳ Ｐゴシック" pitchFamily="34" charset="-128"/>
            </a:endParaRPr>
          </a:p>
          <a:p>
            <a:endParaRPr lang="en-US" dirty="0" smtClean="0">
              <a:ea typeface="ＭＳ Ｐゴシック" pitchFamily="34" charset="-128"/>
            </a:endParaRPr>
          </a:p>
        </p:txBody>
      </p:sp>
      <p:sp>
        <p:nvSpPr>
          <p:cNvPr id="94212" name="Date Placeholder 3"/>
          <p:cNvSpPr txBox="1">
            <a:spLocks noGrp="1"/>
          </p:cNvSpPr>
          <p:nvPr/>
        </p:nvSpPr>
        <p:spPr bwMode="auto">
          <a:xfrm>
            <a:off x="3886200" y="0"/>
            <a:ext cx="2971800" cy="457200"/>
          </a:xfrm>
          <a:prstGeom prst="rect">
            <a:avLst/>
          </a:prstGeom>
          <a:noFill/>
          <a:ln w="9525">
            <a:noFill/>
            <a:miter lim="800000"/>
            <a:headEnd/>
            <a:tailEnd/>
          </a:ln>
        </p:spPr>
        <p:txBody>
          <a:bodyPr/>
          <a:lstStyle/>
          <a:p>
            <a:pPr algn="r"/>
            <a:r>
              <a:rPr lang="en-US" sz="1200" dirty="0">
                <a:latin typeface="Tahoma" pitchFamily="34" charset="0"/>
              </a:rPr>
              <a:t>November 2008</a:t>
            </a:r>
          </a:p>
        </p:txBody>
      </p:sp>
      <p:sp>
        <p:nvSpPr>
          <p:cNvPr id="94213" name="Footer Placeholder 4"/>
          <p:cNvSpPr txBox="1">
            <a:spLocks noGrp="1"/>
          </p:cNvSpPr>
          <p:nvPr/>
        </p:nvSpPr>
        <p:spPr bwMode="auto">
          <a:xfrm>
            <a:off x="0" y="8686800"/>
            <a:ext cx="2971800" cy="457200"/>
          </a:xfrm>
          <a:prstGeom prst="rect">
            <a:avLst/>
          </a:prstGeom>
          <a:noFill/>
          <a:ln w="9525">
            <a:noFill/>
            <a:miter lim="800000"/>
            <a:headEnd/>
            <a:tailEnd/>
          </a:ln>
        </p:spPr>
        <p:txBody>
          <a:bodyPr anchor="b"/>
          <a:lstStyle/>
          <a:p>
            <a:r>
              <a:rPr lang="en-US" sz="1200" dirty="0">
                <a:latin typeface="Tahoma" pitchFamily="34" charset="0"/>
              </a:rPr>
              <a:t>Society of American Archivists</a:t>
            </a:r>
          </a:p>
        </p:txBody>
      </p:sp>
      <p:sp>
        <p:nvSpPr>
          <p:cNvPr id="94214" name="Slide Number Placeholder 5"/>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a:fld id="{3E6E31E9-D174-44A0-B06E-3B5BD1B56791}" type="slidenum">
              <a:rPr lang="en-US" sz="1200">
                <a:latin typeface="Tahoma" pitchFamily="34" charset="0"/>
              </a:rPr>
              <a:pPr algn="r"/>
              <a:t>27</a:t>
            </a:fld>
            <a:endParaRPr lang="en-US" sz="1200" dirty="0">
              <a:latin typeface="Tahoma"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r>
              <a:rPr lang="en-US" dirty="0" smtClean="0">
                <a:ea typeface="ＭＳ Ｐゴシック" pitchFamily="34" charset="-128"/>
              </a:rPr>
              <a:t>Foundation of photographs  </a:t>
            </a:r>
          </a:p>
          <a:p>
            <a:endParaRPr lang="en-US" dirty="0" smtClean="0">
              <a:ea typeface="ＭＳ Ｐゴシック" pitchFamily="34" charset="-128"/>
            </a:endParaRPr>
          </a:p>
          <a:p>
            <a:r>
              <a:rPr lang="en-US" dirty="0" smtClean="0">
                <a:ea typeface="ＭＳ Ｐゴシック" pitchFamily="34" charset="-128"/>
              </a:rPr>
              <a:t>What the image rests on.  </a:t>
            </a:r>
          </a:p>
          <a:p>
            <a:endParaRPr lang="en-US" dirty="0" smtClean="0">
              <a:ea typeface="ＭＳ Ｐゴシック" pitchFamily="34" charset="-128"/>
            </a:endParaRPr>
          </a:p>
          <a:p>
            <a:r>
              <a:rPr lang="en-US" dirty="0" smtClean="0">
                <a:ea typeface="ＭＳ Ｐゴシック" pitchFamily="34" charset="-128"/>
              </a:rPr>
              <a:t>Metal – daguerreotype, tintypes</a:t>
            </a:r>
          </a:p>
          <a:p>
            <a:endParaRPr lang="en-US" dirty="0" smtClean="0">
              <a:ea typeface="ＭＳ Ｐゴシック" pitchFamily="34" charset="-128"/>
            </a:endParaRPr>
          </a:p>
          <a:p>
            <a:r>
              <a:rPr lang="en-US" dirty="0" smtClean="0">
                <a:ea typeface="ＭＳ Ｐゴシック" pitchFamily="34" charset="-128"/>
              </a:rPr>
              <a:t>Glass – ambrotypes, wet and dry plate negatives</a:t>
            </a:r>
          </a:p>
          <a:p>
            <a:endParaRPr lang="en-US" dirty="0" smtClean="0">
              <a:ea typeface="ＭＳ Ｐゴシック" pitchFamily="34" charset="-128"/>
            </a:endParaRPr>
          </a:p>
          <a:p>
            <a:r>
              <a:rPr lang="en-US" dirty="0" smtClean="0">
                <a:ea typeface="ＭＳ Ｐゴシック" pitchFamily="34" charset="-128"/>
              </a:rPr>
              <a:t>Positive prints</a:t>
            </a:r>
          </a:p>
          <a:p>
            <a:endParaRPr lang="en-US" dirty="0" smtClean="0">
              <a:ea typeface="ＭＳ Ｐゴシック" pitchFamily="34" charset="-128"/>
            </a:endParaRPr>
          </a:p>
          <a:p>
            <a:r>
              <a:rPr lang="en-US" dirty="0" smtClean="0">
                <a:ea typeface="ＭＳ Ｐゴシック" pitchFamily="34" charset="-128"/>
              </a:rPr>
              <a:t>Negatives, transparencies slides</a:t>
            </a:r>
          </a:p>
          <a:p>
            <a:endParaRPr lang="en-US" dirty="0" smtClean="0">
              <a:ea typeface="ＭＳ Ｐゴシック" pitchFamily="34" charset="-128"/>
            </a:endParaRPr>
          </a:p>
        </p:txBody>
      </p:sp>
      <p:sp>
        <p:nvSpPr>
          <p:cNvPr id="96260" name="Date Placeholder 3"/>
          <p:cNvSpPr txBox="1">
            <a:spLocks noGrp="1"/>
          </p:cNvSpPr>
          <p:nvPr/>
        </p:nvSpPr>
        <p:spPr bwMode="auto">
          <a:xfrm>
            <a:off x="3886200" y="0"/>
            <a:ext cx="2971800" cy="457200"/>
          </a:xfrm>
          <a:prstGeom prst="rect">
            <a:avLst/>
          </a:prstGeom>
          <a:noFill/>
          <a:ln w="9525">
            <a:noFill/>
            <a:miter lim="800000"/>
            <a:headEnd/>
            <a:tailEnd/>
          </a:ln>
        </p:spPr>
        <p:txBody>
          <a:bodyPr/>
          <a:lstStyle/>
          <a:p>
            <a:pPr algn="r"/>
            <a:r>
              <a:rPr lang="en-US" sz="1200" dirty="0">
                <a:latin typeface="Tahoma" pitchFamily="34" charset="0"/>
              </a:rPr>
              <a:t>November 2008</a:t>
            </a:r>
          </a:p>
        </p:txBody>
      </p:sp>
      <p:sp>
        <p:nvSpPr>
          <p:cNvPr id="96261" name="Footer Placeholder 4"/>
          <p:cNvSpPr txBox="1">
            <a:spLocks noGrp="1"/>
          </p:cNvSpPr>
          <p:nvPr/>
        </p:nvSpPr>
        <p:spPr bwMode="auto">
          <a:xfrm>
            <a:off x="0" y="8686800"/>
            <a:ext cx="2971800" cy="457200"/>
          </a:xfrm>
          <a:prstGeom prst="rect">
            <a:avLst/>
          </a:prstGeom>
          <a:noFill/>
          <a:ln w="9525">
            <a:noFill/>
            <a:miter lim="800000"/>
            <a:headEnd/>
            <a:tailEnd/>
          </a:ln>
        </p:spPr>
        <p:txBody>
          <a:bodyPr anchor="b"/>
          <a:lstStyle/>
          <a:p>
            <a:r>
              <a:rPr lang="en-US" sz="1200" dirty="0">
                <a:latin typeface="Tahoma" pitchFamily="34" charset="0"/>
              </a:rPr>
              <a:t>Society of American Archivists</a:t>
            </a:r>
          </a:p>
        </p:txBody>
      </p:sp>
      <p:sp>
        <p:nvSpPr>
          <p:cNvPr id="96262" name="Slide Number Placeholder 5"/>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a:fld id="{9E567C87-E9BC-48EA-A7B3-57316BA979D2}" type="slidenum">
              <a:rPr lang="en-US" sz="1200">
                <a:latin typeface="Tahoma" pitchFamily="34" charset="0"/>
              </a:rPr>
              <a:pPr algn="r"/>
              <a:t>28</a:t>
            </a:fld>
            <a:endParaRPr lang="en-US" sz="1200" dirty="0">
              <a:latin typeface="Tahoma"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r>
              <a:rPr lang="en-US" dirty="0" smtClean="0">
                <a:ea typeface="ＭＳ Ｐゴシック" pitchFamily="34" charset="-128"/>
              </a:rPr>
              <a:t>Albumen (egg whites) – </a:t>
            </a:r>
          </a:p>
          <a:p>
            <a:endParaRPr lang="en-US" dirty="0" smtClean="0">
              <a:ea typeface="ＭＳ Ｐゴシック" pitchFamily="34" charset="-128"/>
            </a:endParaRPr>
          </a:p>
          <a:p>
            <a:r>
              <a:rPr lang="en-US" dirty="0" smtClean="0">
                <a:ea typeface="ＭＳ Ｐゴシック" pitchFamily="34" charset="-128"/>
              </a:rPr>
              <a:t>Collodion (gun cotton)</a:t>
            </a:r>
          </a:p>
          <a:p>
            <a:endParaRPr lang="en-US" dirty="0" smtClean="0">
              <a:ea typeface="ＭＳ Ｐゴシック" pitchFamily="34" charset="-128"/>
            </a:endParaRPr>
          </a:p>
          <a:p>
            <a:r>
              <a:rPr lang="en-US" dirty="0" smtClean="0">
                <a:ea typeface="ＭＳ Ｐゴシック" pitchFamily="34" charset="-128"/>
              </a:rPr>
              <a:t>Gelatin (animal bones) – turned out to be the ideal medium to hold images for black and white to color</a:t>
            </a:r>
          </a:p>
          <a:p>
            <a:endParaRPr lang="en-US" dirty="0" smtClean="0">
              <a:ea typeface="ＭＳ Ｐゴシック" pitchFamily="34" charset="-128"/>
            </a:endParaRPr>
          </a:p>
          <a:p>
            <a:r>
              <a:rPr lang="en-US" dirty="0" smtClean="0">
                <a:ea typeface="ＭＳ Ｐゴシック" pitchFamily="34" charset="-128"/>
              </a:rPr>
              <a:t>Sometimes no binder – salted paper prints, platinum cyanotypes</a:t>
            </a:r>
          </a:p>
          <a:p>
            <a:endParaRPr lang="en-US" dirty="0" smtClean="0">
              <a:ea typeface="ＭＳ Ｐゴシック" pitchFamily="34" charset="-128"/>
            </a:endParaRPr>
          </a:p>
          <a:p>
            <a:r>
              <a:rPr lang="en-US" dirty="0" smtClean="0">
                <a:ea typeface="ＭＳ Ｐゴシック" pitchFamily="34" charset="-128"/>
              </a:rPr>
              <a:t>Baryta – end of 19</a:t>
            </a:r>
            <a:r>
              <a:rPr lang="en-US" baseline="30000" dirty="0" smtClean="0">
                <a:ea typeface="ＭＳ Ｐゴシック" pitchFamily="34" charset="-128"/>
              </a:rPr>
              <a:t>th</a:t>
            </a:r>
            <a:r>
              <a:rPr lang="en-US" dirty="0" smtClean="0">
                <a:ea typeface="ＭＳ Ｐゴシック" pitchFamily="34" charset="-128"/>
              </a:rPr>
              <a:t> century start to see baryta – made of barium sulphate in gelatin</a:t>
            </a:r>
          </a:p>
          <a:p>
            <a:endParaRPr lang="en-US" dirty="0" smtClean="0">
              <a:ea typeface="ＭＳ Ｐゴシック" pitchFamily="34" charset="-128"/>
            </a:endParaRPr>
          </a:p>
        </p:txBody>
      </p:sp>
      <p:sp>
        <p:nvSpPr>
          <p:cNvPr id="98308" name="Date Placeholder 3"/>
          <p:cNvSpPr txBox="1">
            <a:spLocks noGrp="1"/>
          </p:cNvSpPr>
          <p:nvPr/>
        </p:nvSpPr>
        <p:spPr bwMode="auto">
          <a:xfrm>
            <a:off x="3886200" y="0"/>
            <a:ext cx="2971800" cy="457200"/>
          </a:xfrm>
          <a:prstGeom prst="rect">
            <a:avLst/>
          </a:prstGeom>
          <a:noFill/>
          <a:ln w="9525">
            <a:noFill/>
            <a:miter lim="800000"/>
            <a:headEnd/>
            <a:tailEnd/>
          </a:ln>
        </p:spPr>
        <p:txBody>
          <a:bodyPr/>
          <a:lstStyle/>
          <a:p>
            <a:pPr algn="r"/>
            <a:r>
              <a:rPr lang="en-US" sz="1200" dirty="0">
                <a:latin typeface="Tahoma" pitchFamily="34" charset="0"/>
              </a:rPr>
              <a:t>November 2008</a:t>
            </a:r>
          </a:p>
        </p:txBody>
      </p:sp>
      <p:sp>
        <p:nvSpPr>
          <p:cNvPr id="98309" name="Footer Placeholder 4"/>
          <p:cNvSpPr txBox="1">
            <a:spLocks noGrp="1"/>
          </p:cNvSpPr>
          <p:nvPr/>
        </p:nvSpPr>
        <p:spPr bwMode="auto">
          <a:xfrm>
            <a:off x="0" y="8686800"/>
            <a:ext cx="2971800" cy="457200"/>
          </a:xfrm>
          <a:prstGeom prst="rect">
            <a:avLst/>
          </a:prstGeom>
          <a:noFill/>
          <a:ln w="9525">
            <a:noFill/>
            <a:miter lim="800000"/>
            <a:headEnd/>
            <a:tailEnd/>
          </a:ln>
        </p:spPr>
        <p:txBody>
          <a:bodyPr anchor="b"/>
          <a:lstStyle/>
          <a:p>
            <a:r>
              <a:rPr lang="en-US" sz="1200" dirty="0">
                <a:latin typeface="Tahoma" pitchFamily="34" charset="0"/>
              </a:rPr>
              <a:t>Society of American Archivists</a:t>
            </a:r>
          </a:p>
        </p:txBody>
      </p:sp>
      <p:sp>
        <p:nvSpPr>
          <p:cNvPr id="98310" name="Slide Number Placeholder 5"/>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a:fld id="{74C67376-5027-49DB-AB3C-7B633ED630C9}" type="slidenum">
              <a:rPr lang="en-US" sz="1200">
                <a:latin typeface="Tahoma" pitchFamily="34" charset="0"/>
              </a:rPr>
              <a:pPr algn="r"/>
              <a:t>29</a:t>
            </a:fld>
            <a:endParaRPr lang="en-US" sz="1200" dirty="0">
              <a:latin typeface="Tahoma"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09571" name="Rectangle 6"/>
          <p:cNvSpPr>
            <a:spLocks noGrp="1" noChangeArrowheads="1"/>
          </p:cNvSpPr>
          <p:nvPr>
            <p:ph type="ftr" sz="quarter" idx="4"/>
          </p:nvPr>
        </p:nvSpPr>
        <p:spPr>
          <a:noFill/>
        </p:spPr>
        <p:txBody>
          <a:bodyPr/>
          <a:lstStyle/>
          <a:p>
            <a:r>
              <a:rPr lang="en-US" dirty="0" smtClean="0"/>
              <a:t>Society of American Archivists</a:t>
            </a:r>
          </a:p>
        </p:txBody>
      </p:sp>
      <p:sp>
        <p:nvSpPr>
          <p:cNvPr id="109572" name="Rectangle 7"/>
          <p:cNvSpPr>
            <a:spLocks noGrp="1" noChangeArrowheads="1"/>
          </p:cNvSpPr>
          <p:nvPr>
            <p:ph type="sldNum" sz="quarter" idx="5"/>
          </p:nvPr>
        </p:nvSpPr>
        <p:spPr>
          <a:noFill/>
        </p:spPr>
        <p:txBody>
          <a:bodyPr/>
          <a:lstStyle/>
          <a:p>
            <a:fld id="{54A1FE47-B062-436E-9223-52B49E9BE4C9}" type="slidenum">
              <a:rPr lang="en-US" smtClean="0"/>
              <a:pPr/>
              <a:t>3</a:t>
            </a:fld>
            <a:endParaRPr lang="en-US" dirty="0" smtClean="0"/>
          </a:p>
        </p:txBody>
      </p:sp>
      <p:sp>
        <p:nvSpPr>
          <p:cNvPr id="109573" name="Rectangle 2"/>
          <p:cNvSpPr>
            <a:spLocks noGrp="1" noRot="1" noChangeAspect="1" noChangeArrowheads="1" noTextEdit="1"/>
          </p:cNvSpPr>
          <p:nvPr>
            <p:ph type="sldImg"/>
          </p:nvPr>
        </p:nvSpPr>
        <p:spPr>
          <a:ln/>
        </p:spPr>
      </p:sp>
      <p:sp>
        <p:nvSpPr>
          <p:cNvPr id="109574" name="Rectangle 3"/>
          <p:cNvSpPr>
            <a:spLocks noGrp="1" noChangeArrowheads="1"/>
          </p:cNvSpPr>
          <p:nvPr>
            <p:ph type="body" idx="1"/>
          </p:nvPr>
        </p:nvSpPr>
        <p:spPr>
          <a:noFill/>
          <a:ln/>
        </p:spPr>
        <p:txBody>
          <a:bodyPr/>
          <a:lstStyle/>
          <a:p>
            <a:r>
              <a:rPr lang="en-US" dirty="0" smtClean="0"/>
              <a:t>Workshop based on book.</a:t>
            </a:r>
          </a:p>
          <a:p>
            <a:endParaRPr lang="en-US" dirty="0" smtClean="0"/>
          </a:p>
          <a:p>
            <a:r>
              <a:rPr lang="en-US" dirty="0" smtClean="0"/>
              <a:t>Glossary 2005 SAA publication available online (click on Resources)</a:t>
            </a:r>
          </a:p>
          <a:p>
            <a:endParaRPr lang="en-US" dirty="0" smtClean="0"/>
          </a:p>
          <a:p>
            <a:r>
              <a:rPr lang="en-US" dirty="0" smtClean="0"/>
              <a:t>Binder contents and handouts, including additional resource bibliography list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p:cNvSpPr>
          <p:nvPr>
            <p:ph type="sldImg"/>
          </p:nvPr>
        </p:nvSpPr>
        <p:spPr>
          <a:ln/>
        </p:spPr>
      </p:sp>
      <p:sp>
        <p:nvSpPr>
          <p:cNvPr id="100355" name="Notes Placeholder 2"/>
          <p:cNvSpPr>
            <a:spLocks noGrp="1"/>
          </p:cNvSpPr>
          <p:nvPr>
            <p:ph type="body" idx="1"/>
          </p:nvPr>
        </p:nvSpPr>
        <p:spPr>
          <a:noFill/>
          <a:ln/>
        </p:spPr>
        <p:txBody>
          <a:bodyPr/>
          <a:lstStyle/>
          <a:p>
            <a:r>
              <a:rPr lang="en-US" dirty="0" smtClean="0">
                <a:ea typeface="ＭＳ Ｐゴシック" pitchFamily="34" charset="-128"/>
              </a:rPr>
              <a:t>The material that gives you the image</a:t>
            </a:r>
          </a:p>
          <a:p>
            <a:endParaRPr lang="en-US" dirty="0" smtClean="0">
              <a:ea typeface="ＭＳ Ｐゴシック" pitchFamily="34" charset="-128"/>
            </a:endParaRPr>
          </a:p>
          <a:p>
            <a:r>
              <a:rPr lang="en-US" dirty="0" smtClean="0">
                <a:ea typeface="ＭＳ Ｐゴシック" pitchFamily="34" charset="-128"/>
              </a:rPr>
              <a:t>Light – less image material</a:t>
            </a:r>
          </a:p>
          <a:p>
            <a:endParaRPr lang="en-US" dirty="0" smtClean="0">
              <a:ea typeface="ＭＳ Ｐゴシック" pitchFamily="34" charset="-128"/>
            </a:endParaRPr>
          </a:p>
          <a:p>
            <a:r>
              <a:rPr lang="en-US" dirty="0" smtClean="0">
                <a:ea typeface="ＭＳ Ｐゴシック" pitchFamily="34" charset="-128"/>
              </a:rPr>
              <a:t>Dark – more image material</a:t>
            </a:r>
          </a:p>
          <a:p>
            <a:endParaRPr lang="en-US" dirty="0" smtClean="0">
              <a:ea typeface="ＭＳ Ｐゴシック" pitchFamily="34" charset="-128"/>
            </a:endParaRPr>
          </a:p>
          <a:p>
            <a:r>
              <a:rPr lang="en-US" dirty="0" smtClean="0">
                <a:ea typeface="ＭＳ Ｐゴシック" pitchFamily="34" charset="-128"/>
              </a:rPr>
              <a:t>And everything in between</a:t>
            </a:r>
          </a:p>
          <a:p>
            <a:endParaRPr lang="en-US" dirty="0" smtClean="0">
              <a:ea typeface="ＭＳ Ｐゴシック" pitchFamily="34" charset="-128"/>
            </a:endParaRPr>
          </a:p>
          <a:p>
            <a:r>
              <a:rPr lang="en-US" dirty="0" smtClean="0">
                <a:ea typeface="ＭＳ Ｐゴシック" pitchFamily="34" charset="-128"/>
              </a:rPr>
              <a:t>Silver – most common for 19</a:t>
            </a:r>
            <a:r>
              <a:rPr lang="en-US" baseline="30000" dirty="0" smtClean="0">
                <a:ea typeface="ＭＳ Ｐゴシック" pitchFamily="34" charset="-128"/>
              </a:rPr>
              <a:t>th</a:t>
            </a:r>
            <a:r>
              <a:rPr lang="en-US" dirty="0" smtClean="0">
                <a:ea typeface="ＭＳ Ｐゴシック" pitchFamily="34" charset="-128"/>
              </a:rPr>
              <a:t> century and most of the 20</a:t>
            </a:r>
            <a:r>
              <a:rPr lang="en-US" baseline="30000" dirty="0" smtClean="0">
                <a:ea typeface="ＭＳ Ｐゴシック" pitchFamily="34" charset="-128"/>
              </a:rPr>
              <a:t>th</a:t>
            </a:r>
            <a:r>
              <a:rPr lang="en-US" dirty="0" smtClean="0">
                <a:ea typeface="ＭＳ Ｐゴシック" pitchFamily="34" charset="-128"/>
              </a:rPr>
              <a:t> century</a:t>
            </a:r>
          </a:p>
          <a:p>
            <a:r>
              <a:rPr lang="en-US" dirty="0" smtClean="0">
                <a:ea typeface="ＭＳ Ｐゴシック" pitchFamily="34" charset="-128"/>
              </a:rPr>
              <a:t>Platinum – specialty process</a:t>
            </a:r>
          </a:p>
          <a:p>
            <a:r>
              <a:rPr lang="en-US" dirty="0" smtClean="0">
                <a:ea typeface="ＭＳ Ｐゴシック" pitchFamily="34" charset="-128"/>
              </a:rPr>
              <a:t>Iron complexes – cyanotypes </a:t>
            </a:r>
          </a:p>
          <a:p>
            <a:r>
              <a:rPr lang="en-US" dirty="0" smtClean="0">
                <a:ea typeface="ＭＳ Ｐゴシック" pitchFamily="34" charset="-128"/>
              </a:rPr>
              <a:t>Pigments – specialty processes carbon, gum</a:t>
            </a:r>
          </a:p>
          <a:p>
            <a:r>
              <a:rPr lang="en-US" dirty="0" smtClean="0">
                <a:ea typeface="ＭＳ Ｐゴシック" pitchFamily="34" charset="-128"/>
              </a:rPr>
              <a:t>Organic dyes – color photographs</a:t>
            </a:r>
          </a:p>
          <a:p>
            <a:endParaRPr lang="en-US" dirty="0" smtClean="0">
              <a:ea typeface="ＭＳ Ｐゴシック" pitchFamily="34" charset="-128"/>
            </a:endParaRPr>
          </a:p>
        </p:txBody>
      </p:sp>
      <p:sp>
        <p:nvSpPr>
          <p:cNvPr id="100356" name="Footer Placeholder 4"/>
          <p:cNvSpPr>
            <a:spLocks noGrp="1"/>
          </p:cNvSpPr>
          <p:nvPr>
            <p:ph type="ftr" sz="quarter" idx="4"/>
          </p:nvPr>
        </p:nvSpPr>
        <p:spPr>
          <a:noFill/>
        </p:spPr>
        <p:txBody>
          <a:bodyPr/>
          <a:lstStyle/>
          <a:p>
            <a:r>
              <a:rPr lang="en-US" dirty="0"/>
              <a:t>Society of American Archivists</a:t>
            </a:r>
          </a:p>
        </p:txBody>
      </p:sp>
      <p:sp>
        <p:nvSpPr>
          <p:cNvPr id="100357" name="Slide Number Placeholder 5"/>
          <p:cNvSpPr>
            <a:spLocks noGrp="1"/>
          </p:cNvSpPr>
          <p:nvPr>
            <p:ph type="sldNum" sz="quarter" idx="5"/>
          </p:nvPr>
        </p:nvSpPr>
        <p:spPr>
          <a:noFill/>
        </p:spPr>
        <p:txBody>
          <a:bodyPr/>
          <a:lstStyle/>
          <a:p>
            <a:fld id="{0EE8328C-F35E-4E31-BEA7-85508FD07E79}" type="slidenum">
              <a:rPr lang="en-US"/>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p:spPr>
        <p:txBody>
          <a:bodyPr/>
          <a:lstStyle/>
          <a:p>
            <a:r>
              <a:rPr lang="en-US" dirty="0" smtClean="0">
                <a:ea typeface="ＭＳ Ｐゴシック" pitchFamily="34" charset="-128"/>
              </a:rPr>
              <a:t>Types we will look at today – not a complete list</a:t>
            </a:r>
          </a:p>
          <a:p>
            <a:endParaRPr lang="en-US" dirty="0" smtClean="0">
              <a:ea typeface="ＭＳ Ｐゴシック" pitchFamily="34" charset="-128"/>
            </a:endParaRPr>
          </a:p>
          <a:p>
            <a:r>
              <a:rPr lang="en-US" dirty="0" smtClean="0">
                <a:ea typeface="ＭＳ Ｐゴシック" pitchFamily="34" charset="-128"/>
              </a:rPr>
              <a:t>I have a sample collection here for you to look at examine and practice identification – they are mine and so I would ask you to handle them carefully</a:t>
            </a:r>
          </a:p>
          <a:p>
            <a:endParaRPr lang="en-US" dirty="0" smtClean="0">
              <a:ea typeface="ＭＳ Ｐゴシック" pitchFamily="34" charset="-128"/>
            </a:endParaRPr>
          </a:p>
          <a:p>
            <a:endParaRPr lang="en-US" dirty="0" smtClean="0">
              <a:ea typeface="ＭＳ Ｐゴシック" pitchFamily="34" charset="-128"/>
            </a:endParaRPr>
          </a:p>
          <a:p>
            <a:r>
              <a:rPr lang="en-US" dirty="0" smtClean="0">
                <a:ea typeface="ＭＳ Ｐゴシック" pitchFamily="34" charset="-128"/>
              </a:rPr>
              <a:t>Coming directly from the camera – was at the scene</a:t>
            </a:r>
          </a:p>
          <a:p>
            <a:r>
              <a:rPr lang="en-US" dirty="0" smtClean="0">
                <a:ea typeface="ＭＳ Ｐゴシック" pitchFamily="34" charset="-128"/>
              </a:rPr>
              <a:t>Direct positives </a:t>
            </a:r>
            <a:br>
              <a:rPr lang="en-US" dirty="0" smtClean="0">
                <a:ea typeface="ＭＳ Ｐゴシック" pitchFamily="34" charset="-128"/>
              </a:rPr>
            </a:br>
            <a:r>
              <a:rPr lang="en-US" dirty="0" smtClean="0">
                <a:ea typeface="ＭＳ Ｐゴシック" pitchFamily="34" charset="-128"/>
              </a:rPr>
              <a:t>(often associated with cases)</a:t>
            </a:r>
            <a:br>
              <a:rPr lang="en-US" dirty="0" smtClean="0">
                <a:ea typeface="ＭＳ Ｐゴシック" pitchFamily="34" charset="-128"/>
              </a:rPr>
            </a:br>
            <a:endParaRPr lang="en-US" dirty="0" smtClean="0">
              <a:ea typeface="ＭＳ Ｐゴシック" pitchFamily="34" charset="-128"/>
            </a:endParaRPr>
          </a:p>
          <a:p>
            <a:r>
              <a:rPr lang="en-US" dirty="0" smtClean="0">
                <a:ea typeface="ＭＳ Ｐゴシック" pitchFamily="34" charset="-128"/>
              </a:rPr>
              <a:t>Negatives - one</a:t>
            </a:r>
            <a:br>
              <a:rPr lang="en-US" dirty="0" smtClean="0">
                <a:ea typeface="ＭＳ Ｐゴシック" pitchFamily="34" charset="-128"/>
              </a:rPr>
            </a:br>
            <a:endParaRPr lang="en-US" dirty="0" smtClean="0">
              <a:ea typeface="ＭＳ Ｐゴシック" pitchFamily="34" charset="-128"/>
            </a:endParaRPr>
          </a:p>
          <a:p>
            <a:r>
              <a:rPr lang="en-US" dirty="0" smtClean="0">
                <a:ea typeface="ＭＳ Ｐゴシック" pitchFamily="34" charset="-128"/>
              </a:rPr>
              <a:t> Prints – made from negatives -  multiples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pPr>
              <a:buFont typeface="Helvetica" pitchFamily="-111" charset="0"/>
              <a:buChar char="•"/>
            </a:pPr>
            <a:r>
              <a:rPr lang="en-US" dirty="0" smtClean="0">
                <a:ea typeface="ＭＳ Ｐゴシック" pitchFamily="34" charset="-128"/>
              </a:rPr>
              <a:t>Photography was announced to the world by Daguerre in 1839</a:t>
            </a:r>
          </a:p>
          <a:p>
            <a:pPr>
              <a:buFont typeface="Helvetica" pitchFamily="-111" charset="0"/>
              <a:buChar char="•"/>
            </a:pPr>
            <a:endParaRPr lang="en-US" dirty="0" smtClean="0">
              <a:ea typeface="ＭＳ Ｐゴシック" pitchFamily="34" charset="-128"/>
            </a:endParaRPr>
          </a:p>
          <a:p>
            <a:pPr>
              <a:buFont typeface="Helvetica" pitchFamily="-111" charset="0"/>
              <a:buChar char="•"/>
            </a:pPr>
            <a:r>
              <a:rPr lang="en-US" dirty="0" smtClean="0">
                <a:ea typeface="ＭＳ Ｐゴシック" pitchFamily="34" charset="-128"/>
              </a:rPr>
              <a:t>Dates of popularity - 1839 – 1860  </a:t>
            </a:r>
            <a:br>
              <a:rPr lang="en-US" dirty="0" smtClean="0">
                <a:ea typeface="ＭＳ Ｐゴシック" pitchFamily="34" charset="-128"/>
              </a:rPr>
            </a:br>
            <a:endParaRPr lang="en-US" dirty="0" smtClean="0">
              <a:ea typeface="ＭＳ Ｐゴシック" pitchFamily="34" charset="-128"/>
            </a:endParaRPr>
          </a:p>
          <a:p>
            <a:pPr>
              <a:buFont typeface="Helvetica" pitchFamily="-111" charset="0"/>
              <a:buChar char="•"/>
            </a:pPr>
            <a:r>
              <a:rPr lang="en-GB" dirty="0" smtClean="0">
                <a:ea typeface="ＭＳ Ｐゴシック" pitchFamily="34" charset="-128"/>
              </a:rPr>
              <a:t>Silver/gold/mercury image material on silver-plated copper support</a:t>
            </a:r>
          </a:p>
          <a:p>
            <a:pPr>
              <a:buFont typeface="Helvetica" pitchFamily="-111" charset="0"/>
              <a:buChar char="•"/>
            </a:pPr>
            <a:endParaRPr lang="en-GB" dirty="0" smtClean="0">
              <a:ea typeface="ＭＳ Ｐゴシック" pitchFamily="34" charset="-128"/>
            </a:endParaRPr>
          </a:p>
          <a:p>
            <a:r>
              <a:rPr lang="en-GB" dirty="0" smtClean="0">
                <a:ea typeface="ＭＳ Ｐゴシック" pitchFamily="34" charset="-128"/>
              </a:rPr>
              <a:t>Mirror-like surface</a:t>
            </a:r>
            <a:r>
              <a:rPr lang="en-US" dirty="0" smtClean="0">
                <a:ea typeface="ＭＳ Ｐゴシック" pitchFamily="34" charset="-128"/>
              </a:rPr>
              <a:t>    Silver plating acts as a mirror</a:t>
            </a:r>
            <a:r>
              <a:rPr lang="en-GB" dirty="0" smtClean="0">
                <a:ea typeface="ＭＳ Ｐゴシック" pitchFamily="34" charset="-128"/>
              </a:rPr>
              <a:t/>
            </a:r>
            <a:br>
              <a:rPr lang="en-GB" dirty="0" smtClean="0">
                <a:ea typeface="ＭＳ Ｐゴシック" pitchFamily="34" charset="-128"/>
              </a:rPr>
            </a:br>
            <a:endParaRPr lang="en-GB" dirty="0" smtClean="0">
              <a:ea typeface="ＭＳ Ｐゴシック" pitchFamily="34" charset="-128"/>
            </a:endParaRPr>
          </a:p>
          <a:p>
            <a:pPr>
              <a:buFont typeface="Helvetica" pitchFamily="-111" charset="0"/>
              <a:buChar char="•"/>
            </a:pPr>
            <a:r>
              <a:rPr lang="en-GB" dirty="0" smtClean="0">
                <a:ea typeface="ＭＳ Ｐゴシック" pitchFamily="34" charset="-128"/>
              </a:rPr>
              <a:t>Positive image can only be  viewed at specific angles</a:t>
            </a:r>
          </a:p>
          <a:p>
            <a:pPr>
              <a:buFont typeface="Helvetica" pitchFamily="-111" charset="0"/>
              <a:buChar char="•"/>
            </a:pPr>
            <a:endParaRPr lang="en-GB" dirty="0" smtClean="0">
              <a:ea typeface="ＭＳ Ｐゴシック" pitchFamily="34" charset="-128"/>
            </a:endParaRPr>
          </a:p>
          <a:p>
            <a:pPr>
              <a:buFontTx/>
              <a:buChar char="•"/>
            </a:pPr>
            <a:r>
              <a:rPr lang="en-GB" dirty="0" smtClean="0">
                <a:ea typeface="ＭＳ Ｐゴシック" pitchFamily="34" charset="-128"/>
              </a:rPr>
              <a:t>Often in cases </a:t>
            </a:r>
            <a:r>
              <a:rPr lang="en-US" dirty="0" smtClean="0">
                <a:ea typeface="ＭＳ Ｐゴシック" pitchFamily="34" charset="-128"/>
              </a:rPr>
              <a:t>–</a:t>
            </a:r>
            <a:r>
              <a:rPr lang="en-GB" dirty="0" smtClean="0">
                <a:ea typeface="ＭＳ Ｐゴシック" pitchFamily="34" charset="-128"/>
              </a:rPr>
              <a:t> this image shows only the right side of the case</a:t>
            </a:r>
          </a:p>
          <a:p>
            <a:pPr>
              <a:buFontTx/>
              <a:buChar char="•"/>
            </a:pPr>
            <a:endParaRPr lang="en-GB" dirty="0" smtClean="0">
              <a:ea typeface="ＭＳ Ｐゴシック" pitchFamily="34" charset="-128"/>
            </a:endParaRPr>
          </a:p>
          <a:p>
            <a:r>
              <a:rPr lang="en-US" dirty="0" smtClean="0">
                <a:ea typeface="ＭＳ Ｐゴシック" pitchFamily="34" charset="-128"/>
              </a:rPr>
              <a:t>Deterioration Characteristics</a:t>
            </a:r>
          </a:p>
          <a:p>
            <a:r>
              <a:rPr lang="en-US" dirty="0" smtClean="0">
                <a:ea typeface="ＭＳ Ｐゴシック" pitchFamily="34" charset="-128"/>
              </a:rPr>
              <a:t>Like fancy flatware Silver tarnishes or oxidizes </a:t>
            </a:r>
          </a:p>
          <a:p>
            <a:r>
              <a:rPr lang="en-US" dirty="0" smtClean="0">
                <a:ea typeface="ＭＳ Ｐゴシック" pitchFamily="34" charset="-128"/>
              </a:rPr>
              <a:t>Tarnish is common  ranging in color from black to yellow</a:t>
            </a:r>
          </a:p>
          <a:p>
            <a:endParaRPr lang="en-US" dirty="0" smtClean="0">
              <a:ea typeface="ＭＳ Ｐゴシック" pitchFamily="34" charset="-128"/>
            </a:endParaRPr>
          </a:p>
          <a:p>
            <a:r>
              <a:rPr lang="en-US" dirty="0" smtClean="0">
                <a:ea typeface="ＭＳ Ｐゴシック" pitchFamily="34" charset="-128"/>
              </a:rPr>
              <a:t>Note this daguerreotype has been enhanced with color – painted on by hand</a:t>
            </a:r>
          </a:p>
        </p:txBody>
      </p:sp>
      <p:sp>
        <p:nvSpPr>
          <p:cNvPr id="104452" name="Date Placeholder 3"/>
          <p:cNvSpPr txBox="1">
            <a:spLocks noGrp="1"/>
          </p:cNvSpPr>
          <p:nvPr/>
        </p:nvSpPr>
        <p:spPr bwMode="auto">
          <a:xfrm>
            <a:off x="3886200" y="0"/>
            <a:ext cx="2971800" cy="457200"/>
          </a:xfrm>
          <a:prstGeom prst="rect">
            <a:avLst/>
          </a:prstGeom>
          <a:noFill/>
          <a:ln w="9525">
            <a:noFill/>
            <a:miter lim="800000"/>
            <a:headEnd/>
            <a:tailEnd/>
          </a:ln>
        </p:spPr>
        <p:txBody>
          <a:bodyPr/>
          <a:lstStyle/>
          <a:p>
            <a:pPr algn="r"/>
            <a:r>
              <a:rPr lang="en-US" sz="1200" dirty="0">
                <a:latin typeface="Tahoma" pitchFamily="34" charset="0"/>
              </a:rPr>
              <a:t>November 2008</a:t>
            </a:r>
          </a:p>
        </p:txBody>
      </p:sp>
      <p:sp>
        <p:nvSpPr>
          <p:cNvPr id="104453" name="Footer Placeholder 4"/>
          <p:cNvSpPr txBox="1">
            <a:spLocks noGrp="1"/>
          </p:cNvSpPr>
          <p:nvPr/>
        </p:nvSpPr>
        <p:spPr bwMode="auto">
          <a:xfrm>
            <a:off x="0" y="8686800"/>
            <a:ext cx="2971800" cy="457200"/>
          </a:xfrm>
          <a:prstGeom prst="rect">
            <a:avLst/>
          </a:prstGeom>
          <a:noFill/>
          <a:ln w="9525">
            <a:noFill/>
            <a:miter lim="800000"/>
            <a:headEnd/>
            <a:tailEnd/>
          </a:ln>
        </p:spPr>
        <p:txBody>
          <a:bodyPr anchor="b"/>
          <a:lstStyle/>
          <a:p>
            <a:r>
              <a:rPr lang="en-US" sz="1200" dirty="0">
                <a:latin typeface="Tahoma" pitchFamily="34" charset="0"/>
              </a:rPr>
              <a:t>Society of American Archivists</a:t>
            </a:r>
          </a:p>
        </p:txBody>
      </p:sp>
      <p:sp>
        <p:nvSpPr>
          <p:cNvPr id="104454" name="Slide Number Placeholder 5"/>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a:fld id="{CDF3A56C-5B3B-4885-A7D8-3ACD2ED00DC5}" type="slidenum">
              <a:rPr lang="en-US" sz="1200">
                <a:latin typeface="Tahoma" pitchFamily="34" charset="0"/>
              </a:rPr>
              <a:pPr algn="r"/>
              <a:t>32</a:t>
            </a:fld>
            <a:endParaRPr lang="en-US" sz="1200" dirty="0">
              <a:latin typeface="Tahoma"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3"/>
          <p:cNvSpPr txBox="1">
            <a:spLocks noGrp="1" noChangeArrowheads="1"/>
          </p:cNvSpPr>
          <p:nvPr/>
        </p:nvSpPr>
        <p:spPr bwMode="auto">
          <a:xfrm>
            <a:off x="3886200" y="0"/>
            <a:ext cx="2971800" cy="457200"/>
          </a:xfrm>
          <a:prstGeom prst="rect">
            <a:avLst/>
          </a:prstGeom>
          <a:noFill/>
          <a:ln w="9525">
            <a:noFill/>
            <a:miter lim="800000"/>
            <a:headEnd/>
            <a:tailEnd/>
          </a:ln>
        </p:spPr>
        <p:txBody>
          <a:bodyPr/>
          <a:lstStyle/>
          <a:p>
            <a:pPr algn="r"/>
            <a:r>
              <a:rPr lang="en-US" sz="1200" dirty="0">
                <a:latin typeface="Tahoma" pitchFamily="34" charset="0"/>
              </a:rPr>
              <a:t>November 2008</a:t>
            </a:r>
          </a:p>
        </p:txBody>
      </p:sp>
      <p:sp>
        <p:nvSpPr>
          <p:cNvPr id="106499" name="Rectangle 6"/>
          <p:cNvSpPr txBox="1">
            <a:spLocks noGrp="1" noChangeArrowheads="1"/>
          </p:cNvSpPr>
          <p:nvPr/>
        </p:nvSpPr>
        <p:spPr bwMode="auto">
          <a:xfrm>
            <a:off x="0" y="8686800"/>
            <a:ext cx="2971800" cy="457200"/>
          </a:xfrm>
          <a:prstGeom prst="rect">
            <a:avLst/>
          </a:prstGeom>
          <a:noFill/>
          <a:ln w="9525">
            <a:noFill/>
            <a:miter lim="800000"/>
            <a:headEnd/>
            <a:tailEnd/>
          </a:ln>
        </p:spPr>
        <p:txBody>
          <a:bodyPr anchor="b"/>
          <a:lstStyle/>
          <a:p>
            <a:r>
              <a:rPr lang="en-US" sz="1200" dirty="0">
                <a:latin typeface="Tahoma" pitchFamily="34" charset="0"/>
              </a:rPr>
              <a:t>Society of American Archivists</a:t>
            </a:r>
          </a:p>
        </p:txBody>
      </p:sp>
      <p:sp>
        <p:nvSpPr>
          <p:cNvPr id="10650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D6CDC41-3F70-431B-90A2-82876A9093AB}" type="slidenum">
              <a:rPr lang="en-US" sz="1200">
                <a:latin typeface="Tahoma" pitchFamily="34" charset="0"/>
              </a:rPr>
              <a:pPr algn="r"/>
              <a:t>33</a:t>
            </a:fld>
            <a:endParaRPr lang="en-US" sz="1200" dirty="0">
              <a:latin typeface="Tahoma" pitchFamily="34" charset="0"/>
            </a:endParaRPr>
          </a:p>
        </p:txBody>
      </p:sp>
      <p:sp>
        <p:nvSpPr>
          <p:cNvPr id="106501" name="Text Box 2"/>
          <p:cNvSpPr txBox="1">
            <a:spLocks noChangeArrowheads="1"/>
          </p:cNvSpPr>
          <p:nvPr/>
        </p:nvSpPr>
        <p:spPr bwMode="auto">
          <a:xfrm>
            <a:off x="1681163" y="1392238"/>
            <a:ext cx="3495675" cy="2036762"/>
          </a:xfrm>
          <a:prstGeom prst="rect">
            <a:avLst/>
          </a:prstGeom>
          <a:solidFill>
            <a:srgbClr val="FFFFFF"/>
          </a:solidFill>
          <a:ln w="9360">
            <a:solidFill>
              <a:srgbClr val="000000"/>
            </a:solidFill>
            <a:miter lim="800000"/>
            <a:headEnd/>
            <a:tailEnd/>
          </a:ln>
        </p:spPr>
        <p:txBody>
          <a:bodyPr wrap="none" anchor="ctr"/>
          <a:lstStyle/>
          <a:p>
            <a:r>
              <a:rPr lang="en-US" dirty="0"/>
              <a:t>AMBROTYPE</a:t>
            </a:r>
          </a:p>
          <a:p>
            <a:r>
              <a:rPr lang="en-US" dirty="0"/>
              <a:t>DIRECT POSITIVE</a:t>
            </a:r>
          </a:p>
        </p:txBody>
      </p:sp>
      <p:sp>
        <p:nvSpPr>
          <p:cNvPr id="106502" name="Rectangle 3"/>
          <p:cNvSpPr>
            <a:spLocks noGrp="1" noChangeArrowheads="1"/>
          </p:cNvSpPr>
          <p:nvPr>
            <p:ph type="body"/>
          </p:nvPr>
        </p:nvSpPr>
        <p:spPr>
          <a:xfrm>
            <a:off x="1506538" y="4384675"/>
            <a:ext cx="3836987" cy="3367088"/>
          </a:xfrm>
          <a:noFill/>
          <a:ln/>
        </p:spPr>
        <p:txBody>
          <a:bodyPr wrap="none" lIns="82058" tIns="41029" rIns="82058" bIns="41029" anchor="ctr"/>
          <a:lstStyle/>
          <a:p>
            <a:r>
              <a:rPr lang="en-GB" dirty="0" smtClean="0">
                <a:ea typeface="ＭＳ Ｐゴシック" pitchFamily="34" charset="-128"/>
              </a:rPr>
              <a:t>Dates of popularity 1851-1870</a:t>
            </a:r>
          </a:p>
          <a:p>
            <a:endParaRPr lang="en-US" dirty="0" smtClean="0">
              <a:ea typeface="ＭＳ Ｐゴシック" pitchFamily="34" charset="-128"/>
            </a:endParaRPr>
          </a:p>
          <a:p>
            <a:r>
              <a:rPr lang="en-GB" dirty="0" smtClean="0">
                <a:ea typeface="ＭＳ Ｐゴシック" pitchFamily="34" charset="-128"/>
              </a:rPr>
              <a:t>Silver suspended in collodion on glass with black backing </a:t>
            </a:r>
          </a:p>
          <a:p>
            <a:endParaRPr lang="en-GB" dirty="0" smtClean="0">
              <a:ea typeface="ＭＳ Ｐゴシック" pitchFamily="34" charset="-128"/>
            </a:endParaRPr>
          </a:p>
          <a:p>
            <a:r>
              <a:rPr lang="en-US" dirty="0" smtClean="0">
                <a:ea typeface="ＭＳ Ｐゴシック" pitchFamily="34" charset="-128"/>
              </a:rPr>
              <a:t>I</a:t>
            </a:r>
            <a:r>
              <a:rPr lang="en-GB" dirty="0" smtClean="0">
                <a:ea typeface="ＭＳ Ｐゴシック" pitchFamily="34" charset="-128"/>
              </a:rPr>
              <a:t>n order to create a positive image-- </a:t>
            </a:r>
            <a:r>
              <a:rPr lang="en-US" dirty="0" smtClean="0">
                <a:ea typeface="ＭＳ Ｐゴシック" pitchFamily="34" charset="-128"/>
              </a:rPr>
              <a:t> lightly printed negative </a:t>
            </a:r>
            <a:r>
              <a:rPr lang="en-GB" dirty="0" smtClean="0">
                <a:ea typeface="ＭＳ Ｐゴシック" pitchFamily="34" charset="-128"/>
              </a:rPr>
              <a:t/>
            </a:r>
            <a:br>
              <a:rPr lang="en-GB" dirty="0" smtClean="0">
                <a:ea typeface="ＭＳ Ｐゴシック" pitchFamily="34" charset="-128"/>
              </a:rPr>
            </a:br>
            <a:endParaRPr lang="en-GB" dirty="0" smtClean="0">
              <a:ea typeface="ＭＳ Ｐゴシック" pitchFamily="34" charset="-128"/>
            </a:endParaRPr>
          </a:p>
          <a:p>
            <a:endParaRPr lang="en-US" dirty="0" smtClean="0">
              <a:ea typeface="ＭＳ Ｐゴシック" pitchFamily="34" charset="-128"/>
            </a:endParaRPr>
          </a:p>
          <a:p>
            <a:r>
              <a:rPr lang="en-US" dirty="0" smtClean="0">
                <a:ea typeface="ＭＳ Ｐゴシック" pitchFamily="34" charset="-128"/>
              </a:rPr>
              <a:t>Black backing is paper, cloth or is painted directly onto </a:t>
            </a:r>
          </a:p>
          <a:p>
            <a:r>
              <a:rPr lang="en-US" dirty="0" smtClean="0">
                <a:ea typeface="ＭＳ Ｐゴシック" pitchFamily="34" charset="-128"/>
              </a:rPr>
              <a:t>the back of the glass support</a:t>
            </a:r>
          </a:p>
          <a:p>
            <a:endParaRPr lang="en-US" dirty="0" smtClean="0">
              <a:ea typeface="ＭＳ Ｐゴシック" pitchFamily="34" charset="-128"/>
            </a:endParaRPr>
          </a:p>
          <a:p>
            <a:r>
              <a:rPr lang="en-US" dirty="0" smtClean="0">
                <a:ea typeface="ＭＳ Ｐゴシック" pitchFamily="34" charset="-128"/>
              </a:rPr>
              <a:t>Appears as negative without black backing.  </a:t>
            </a:r>
          </a:p>
          <a:p>
            <a:r>
              <a:rPr lang="en-US" dirty="0" smtClean="0">
                <a:ea typeface="ＭＳ Ｐゴシック" pitchFamily="34" charset="-128"/>
              </a:rPr>
              <a:t>Black backing reverses tonality</a:t>
            </a:r>
          </a:p>
          <a:p>
            <a:endParaRPr lang="en-US" dirty="0" smtClean="0">
              <a:ea typeface="ＭＳ Ｐゴシック" pitchFamily="34" charset="-128"/>
            </a:endParaRPr>
          </a:p>
          <a:p>
            <a:r>
              <a:rPr lang="en-US" dirty="0" smtClean="0">
                <a:ea typeface="ＭＳ Ｐゴシック" pitchFamily="34" charset="-128"/>
              </a:rPr>
              <a:t>Positive image can only be viewed from certain angles</a:t>
            </a:r>
          </a:p>
          <a:p>
            <a:endParaRPr lang="en-US" dirty="0" smtClean="0">
              <a:ea typeface="ＭＳ Ｐゴシック" pitchFamily="34" charset="-128"/>
            </a:endParaRPr>
          </a:p>
          <a:p>
            <a:r>
              <a:rPr lang="en-GB" dirty="0" smtClean="0">
                <a:ea typeface="ＭＳ Ｐゴシック" pitchFamily="34" charset="-128"/>
              </a:rPr>
              <a:t>Most often in cases</a:t>
            </a:r>
          </a:p>
          <a:p>
            <a:endParaRPr lang="en-GB" dirty="0" smtClean="0">
              <a:ea typeface="ＭＳ Ｐゴシック" pitchFamily="34" charset="-128"/>
            </a:endParaRPr>
          </a:p>
          <a:p>
            <a:r>
              <a:rPr lang="en-US" dirty="0" smtClean="0">
                <a:ea typeface="ＭＳ Ｐゴシック" pitchFamily="34" charset="-128"/>
              </a:rPr>
              <a:t>By knowing what it’s made of you can begin to predict</a:t>
            </a:r>
          </a:p>
          <a:p>
            <a:r>
              <a:rPr lang="en-US" dirty="0" smtClean="0">
                <a:ea typeface="ＭＳ Ｐゴシック" pitchFamily="34" charset="-128"/>
              </a:rPr>
              <a:t> what it’s vulnerabilities are</a:t>
            </a:r>
          </a:p>
          <a:p>
            <a:r>
              <a:rPr lang="en-US" dirty="0" smtClean="0">
                <a:ea typeface="ＭＳ Ｐゴシック" pitchFamily="34" charset="-128"/>
              </a:rPr>
              <a:t>What’s vulnerable here?  Glass support </a:t>
            </a:r>
          </a:p>
          <a:p>
            <a:endParaRPr lang="en-US" dirty="0" smtClean="0">
              <a:ea typeface="ＭＳ Ｐゴシック" pitchFamily="34" charset="-128"/>
            </a:endParaRPr>
          </a:p>
        </p:txBody>
      </p:sp>
      <p:pic>
        <p:nvPicPr>
          <p:cNvPr id="106503" name="Picture 2052"/>
          <p:cNvPicPr>
            <a:picLocks noChangeAspect="1" noChangeArrowheads="1"/>
          </p:cNvPicPr>
          <p:nvPr/>
        </p:nvPicPr>
        <p:blipFill>
          <a:blip r:embed="rId3"/>
          <a:srcRect/>
          <a:stretch>
            <a:fillRect/>
          </a:stretch>
        </p:blipFill>
        <p:spPr bwMode="auto">
          <a:xfrm>
            <a:off x="4495800" y="1143000"/>
            <a:ext cx="1487488" cy="1981200"/>
          </a:xfrm>
          <a:prstGeom prst="rect">
            <a:avLst/>
          </a:prstGeom>
          <a:noFill/>
          <a:ln w="9525">
            <a:noFill/>
            <a:round/>
            <a:headEnd/>
            <a:tailEnd/>
          </a:ln>
        </p:spPr>
      </p:pic>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pPr>
              <a:buFontTx/>
              <a:buChar char="•"/>
            </a:pPr>
            <a:r>
              <a:rPr lang="en-GB" dirty="0" smtClean="0">
                <a:latin typeface="Arial Unicode MS" pitchFamily="34" charset="-128"/>
                <a:ea typeface="ＭＳ Ｐゴシック" pitchFamily="34" charset="-128"/>
              </a:rPr>
              <a:t>Dates of popularity 1856-1880</a:t>
            </a:r>
            <a:br>
              <a:rPr lang="en-GB" dirty="0" smtClean="0">
                <a:latin typeface="Arial Unicode MS" pitchFamily="34" charset="-128"/>
                <a:ea typeface="ＭＳ Ｐゴシック" pitchFamily="34" charset="-128"/>
              </a:rPr>
            </a:br>
            <a:endParaRPr lang="en-US" dirty="0" smtClean="0">
              <a:latin typeface="Arial Unicode MS" pitchFamily="34" charset="-128"/>
              <a:ea typeface="ＭＳ Ｐゴシック" pitchFamily="34" charset="-128"/>
            </a:endParaRPr>
          </a:p>
          <a:p>
            <a:pPr>
              <a:buFontTx/>
              <a:buChar char="•"/>
            </a:pPr>
            <a:r>
              <a:rPr lang="en-GB" dirty="0" smtClean="0">
                <a:latin typeface="Arial Unicode MS" pitchFamily="34" charset="-128"/>
                <a:ea typeface="ＭＳ Ｐゴシック" pitchFamily="34" charset="-128"/>
              </a:rPr>
              <a:t>Silver suspended in collodion on a sheet of iron with backing black lacquer interlayer</a:t>
            </a:r>
            <a:br>
              <a:rPr lang="en-GB" dirty="0" smtClean="0">
                <a:latin typeface="Arial Unicode MS" pitchFamily="34" charset="-128"/>
                <a:ea typeface="ＭＳ Ｐゴシック" pitchFamily="34" charset="-128"/>
              </a:rPr>
            </a:br>
            <a:r>
              <a:rPr lang="en-GB" dirty="0" smtClean="0">
                <a:latin typeface="Arial Unicode MS" pitchFamily="34" charset="-128"/>
                <a:ea typeface="ＭＳ Ｐゴシック" pitchFamily="34" charset="-128"/>
              </a:rPr>
              <a:t>The black backing with varnish coats the metal support</a:t>
            </a:r>
          </a:p>
          <a:p>
            <a:pPr>
              <a:buFontTx/>
              <a:buChar char="•"/>
            </a:pPr>
            <a:endParaRPr lang="en-GB" dirty="0" smtClean="0">
              <a:latin typeface="Arial Unicode MS" pitchFamily="34" charset="-128"/>
              <a:ea typeface="ＭＳ Ｐゴシック" pitchFamily="34" charset="-128"/>
            </a:endParaRPr>
          </a:p>
          <a:p>
            <a:pPr>
              <a:buFontTx/>
              <a:buChar char="•"/>
            </a:pPr>
            <a:r>
              <a:rPr lang="en-US" dirty="0" smtClean="0">
                <a:ea typeface="ＭＳ Ｐゴシック" pitchFamily="34" charset="-128"/>
              </a:rPr>
              <a:t>Iron support is magnetic</a:t>
            </a:r>
          </a:p>
          <a:p>
            <a:pPr>
              <a:buFontTx/>
              <a:buChar char="•"/>
            </a:pPr>
            <a:endParaRPr lang="en-GB" dirty="0" smtClean="0">
              <a:latin typeface="Arial Unicode MS" pitchFamily="34" charset="-128"/>
              <a:ea typeface="ＭＳ Ｐゴシック" pitchFamily="34" charset="-128"/>
            </a:endParaRPr>
          </a:p>
          <a:p>
            <a:pPr>
              <a:buFontTx/>
              <a:buChar char="•"/>
            </a:pPr>
            <a:r>
              <a:rPr lang="en-GB" dirty="0" smtClean="0">
                <a:latin typeface="Arial Unicode MS" pitchFamily="34" charset="-128"/>
                <a:ea typeface="ＭＳ Ｐゴシック" pitchFamily="34" charset="-128"/>
              </a:rPr>
              <a:t>Sometimes in paper mats</a:t>
            </a:r>
          </a:p>
          <a:p>
            <a:pPr>
              <a:buFontTx/>
              <a:buChar char="•"/>
            </a:pPr>
            <a:endParaRPr lang="en-GB" dirty="0" smtClean="0">
              <a:latin typeface="Arial Unicode MS" pitchFamily="34" charset="-128"/>
              <a:ea typeface="ＭＳ Ｐゴシック" pitchFamily="34" charset="-128"/>
            </a:endParaRPr>
          </a:p>
          <a:p>
            <a:pPr>
              <a:buFontTx/>
              <a:buChar char="•"/>
            </a:pPr>
            <a:r>
              <a:rPr lang="en-GB" dirty="0" smtClean="0">
                <a:latin typeface="Arial Unicode MS" pitchFamily="34" charset="-128"/>
                <a:ea typeface="ＭＳ Ｐゴシック" pitchFamily="34" charset="-128"/>
              </a:rPr>
              <a:t>Creamy light areas </a:t>
            </a:r>
            <a:r>
              <a:rPr lang="en-US" dirty="0" smtClean="0">
                <a:latin typeface="Arial Unicode MS" pitchFamily="34" charset="-128"/>
                <a:ea typeface="ＭＳ Ｐゴシック" pitchFamily="34" charset="-128"/>
              </a:rPr>
              <a:t>–</a:t>
            </a:r>
            <a:r>
              <a:rPr lang="en-GB" dirty="0" smtClean="0">
                <a:latin typeface="Arial Unicode MS" pitchFamily="34" charset="-128"/>
                <a:ea typeface="ＭＳ Ｐゴシック" pitchFamily="34" charset="-128"/>
              </a:rPr>
              <a:t> characteristic of collodion </a:t>
            </a:r>
          </a:p>
          <a:p>
            <a:endParaRPr lang="en-US" dirty="0" smtClean="0">
              <a:ea typeface="ＭＳ Ｐゴシック" pitchFamily="34" charset="-128"/>
            </a:endParaRPr>
          </a:p>
          <a:p>
            <a:r>
              <a:rPr lang="en-US" dirty="0" smtClean="0">
                <a:ea typeface="ＭＳ Ｐゴシック" pitchFamily="34" charset="-128"/>
              </a:rPr>
              <a:t>Often housed in a paper mats </a:t>
            </a:r>
          </a:p>
          <a:p>
            <a:endParaRPr lang="en-US" dirty="0" smtClean="0">
              <a:ea typeface="ＭＳ Ｐゴシック" pitchFamily="34" charset="-128"/>
            </a:endParaRPr>
          </a:p>
          <a:p>
            <a:r>
              <a:rPr lang="en-US" dirty="0" smtClean="0">
                <a:ea typeface="ＭＳ Ｐゴシック" pitchFamily="34" charset="-128"/>
              </a:rPr>
              <a:t>Deterioration Characteristics</a:t>
            </a:r>
          </a:p>
          <a:p>
            <a:pPr lvl="1"/>
            <a:r>
              <a:rPr lang="en-US" dirty="0" smtClean="0">
                <a:ea typeface="ＭＳ Ｐゴシック" pitchFamily="34" charset="-128"/>
              </a:rPr>
              <a:t>Flaking of binder from support</a:t>
            </a:r>
          </a:p>
          <a:p>
            <a:pPr lvl="1"/>
            <a:r>
              <a:rPr lang="en-US" dirty="0" smtClean="0">
                <a:ea typeface="ＭＳ Ｐゴシック" pitchFamily="34" charset="-128"/>
              </a:rPr>
              <a:t>corrosion on iron support</a:t>
            </a:r>
          </a:p>
          <a:p>
            <a:r>
              <a:rPr lang="en-US" dirty="0" smtClean="0">
                <a:ea typeface="ＭＳ Ｐゴシック" pitchFamily="34" charset="-128"/>
              </a:rPr>
              <a:t>Support can bend easily </a:t>
            </a:r>
          </a:p>
        </p:txBody>
      </p:sp>
      <p:sp>
        <p:nvSpPr>
          <p:cNvPr id="108548" name="Date Placeholder 3"/>
          <p:cNvSpPr txBox="1">
            <a:spLocks noGrp="1"/>
          </p:cNvSpPr>
          <p:nvPr/>
        </p:nvSpPr>
        <p:spPr bwMode="auto">
          <a:xfrm>
            <a:off x="3886200" y="0"/>
            <a:ext cx="2971800" cy="457200"/>
          </a:xfrm>
          <a:prstGeom prst="rect">
            <a:avLst/>
          </a:prstGeom>
          <a:noFill/>
          <a:ln w="9525">
            <a:noFill/>
            <a:miter lim="800000"/>
            <a:headEnd/>
            <a:tailEnd/>
          </a:ln>
        </p:spPr>
        <p:txBody>
          <a:bodyPr/>
          <a:lstStyle/>
          <a:p>
            <a:pPr algn="r"/>
            <a:r>
              <a:rPr lang="en-US" sz="1200" dirty="0">
                <a:latin typeface="Tahoma" pitchFamily="34" charset="0"/>
              </a:rPr>
              <a:t>November 2008</a:t>
            </a:r>
          </a:p>
        </p:txBody>
      </p:sp>
      <p:sp>
        <p:nvSpPr>
          <p:cNvPr id="108549" name="Footer Placeholder 4"/>
          <p:cNvSpPr txBox="1">
            <a:spLocks noGrp="1"/>
          </p:cNvSpPr>
          <p:nvPr/>
        </p:nvSpPr>
        <p:spPr bwMode="auto">
          <a:xfrm>
            <a:off x="0" y="8686800"/>
            <a:ext cx="2971800" cy="457200"/>
          </a:xfrm>
          <a:prstGeom prst="rect">
            <a:avLst/>
          </a:prstGeom>
          <a:noFill/>
          <a:ln w="9525">
            <a:noFill/>
            <a:miter lim="800000"/>
            <a:headEnd/>
            <a:tailEnd/>
          </a:ln>
        </p:spPr>
        <p:txBody>
          <a:bodyPr anchor="b"/>
          <a:lstStyle/>
          <a:p>
            <a:r>
              <a:rPr lang="en-US" sz="1200" dirty="0">
                <a:latin typeface="Tahoma" pitchFamily="34" charset="0"/>
              </a:rPr>
              <a:t>Society of American Archivists</a:t>
            </a:r>
          </a:p>
        </p:txBody>
      </p:sp>
      <p:sp>
        <p:nvSpPr>
          <p:cNvPr id="108550" name="Slide Number Placeholder 5"/>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a:fld id="{22959238-E4EF-4B21-8D7A-D429BA41E45B}" type="slidenum">
              <a:rPr lang="en-US" sz="1200">
                <a:latin typeface="Tahoma" pitchFamily="34" charset="0"/>
              </a:rPr>
              <a:pPr algn="r"/>
              <a:t>34</a:t>
            </a:fld>
            <a:endParaRPr lang="en-US" sz="1200" dirty="0">
              <a:latin typeface="Tahoma"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3"/>
          <p:cNvSpPr txBox="1">
            <a:spLocks noGrp="1" noChangeArrowheads="1"/>
          </p:cNvSpPr>
          <p:nvPr/>
        </p:nvSpPr>
        <p:spPr bwMode="auto">
          <a:xfrm>
            <a:off x="3886200" y="0"/>
            <a:ext cx="2971800" cy="457200"/>
          </a:xfrm>
          <a:prstGeom prst="rect">
            <a:avLst/>
          </a:prstGeom>
          <a:noFill/>
          <a:ln w="9525">
            <a:noFill/>
            <a:miter lim="800000"/>
            <a:headEnd/>
            <a:tailEnd/>
          </a:ln>
        </p:spPr>
        <p:txBody>
          <a:bodyPr/>
          <a:lstStyle/>
          <a:p>
            <a:pPr algn="r"/>
            <a:r>
              <a:rPr lang="en-US" sz="1200" dirty="0">
                <a:latin typeface="Tahoma" pitchFamily="34" charset="0"/>
              </a:rPr>
              <a:t>November 2008</a:t>
            </a:r>
          </a:p>
        </p:txBody>
      </p:sp>
      <p:sp>
        <p:nvSpPr>
          <p:cNvPr id="110595" name="Rectangle 6"/>
          <p:cNvSpPr txBox="1">
            <a:spLocks noGrp="1" noChangeArrowheads="1"/>
          </p:cNvSpPr>
          <p:nvPr/>
        </p:nvSpPr>
        <p:spPr bwMode="auto">
          <a:xfrm>
            <a:off x="0" y="8686800"/>
            <a:ext cx="2971800" cy="457200"/>
          </a:xfrm>
          <a:prstGeom prst="rect">
            <a:avLst/>
          </a:prstGeom>
          <a:noFill/>
          <a:ln w="9525">
            <a:noFill/>
            <a:miter lim="800000"/>
            <a:headEnd/>
            <a:tailEnd/>
          </a:ln>
        </p:spPr>
        <p:txBody>
          <a:bodyPr anchor="b"/>
          <a:lstStyle/>
          <a:p>
            <a:r>
              <a:rPr lang="en-US" sz="1200" dirty="0">
                <a:latin typeface="Tahoma" pitchFamily="34" charset="0"/>
              </a:rPr>
              <a:t>Society of American Archivists</a:t>
            </a:r>
          </a:p>
        </p:txBody>
      </p:sp>
      <p:sp>
        <p:nvSpPr>
          <p:cNvPr id="11059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0F3D4C5-13F6-4937-A499-BE341D8A803A}" type="slidenum">
              <a:rPr lang="en-US" sz="1200">
                <a:latin typeface="Tahoma" pitchFamily="34" charset="0"/>
              </a:rPr>
              <a:pPr algn="r"/>
              <a:t>35</a:t>
            </a:fld>
            <a:endParaRPr lang="en-US" sz="1200" dirty="0">
              <a:latin typeface="Tahoma" pitchFamily="34" charset="0"/>
            </a:endParaRPr>
          </a:p>
        </p:txBody>
      </p:sp>
      <p:sp>
        <p:nvSpPr>
          <p:cNvPr id="110597" name="Text Box 2"/>
          <p:cNvSpPr txBox="1">
            <a:spLocks noChangeArrowheads="1"/>
          </p:cNvSpPr>
          <p:nvPr/>
        </p:nvSpPr>
        <p:spPr bwMode="auto">
          <a:xfrm>
            <a:off x="1684338" y="1371600"/>
            <a:ext cx="3489325" cy="990600"/>
          </a:xfrm>
          <a:prstGeom prst="rect">
            <a:avLst/>
          </a:prstGeom>
          <a:solidFill>
            <a:srgbClr val="FFFFFF"/>
          </a:solidFill>
          <a:ln w="9525">
            <a:solidFill>
              <a:srgbClr val="000000"/>
            </a:solidFill>
            <a:miter lim="800000"/>
            <a:headEnd/>
            <a:tailEnd/>
          </a:ln>
        </p:spPr>
        <p:txBody>
          <a:bodyPr wrap="none" anchor="ctr"/>
          <a:lstStyle/>
          <a:p>
            <a:r>
              <a:rPr lang="en-US" dirty="0"/>
              <a:t>CASE COMPONENTS</a:t>
            </a:r>
          </a:p>
        </p:txBody>
      </p:sp>
      <p:sp>
        <p:nvSpPr>
          <p:cNvPr id="110598" name="Rectangle 3"/>
          <p:cNvSpPr>
            <a:spLocks noGrp="1" noChangeArrowheads="1"/>
          </p:cNvSpPr>
          <p:nvPr>
            <p:ph type="body"/>
          </p:nvPr>
        </p:nvSpPr>
        <p:spPr>
          <a:xfrm>
            <a:off x="1506538" y="4405313"/>
            <a:ext cx="3836987" cy="3367087"/>
          </a:xfrm>
          <a:noFill/>
          <a:ln/>
        </p:spPr>
        <p:txBody>
          <a:bodyPr wrap="none" lIns="82058" tIns="41029" rIns="82058" bIns="41029" anchor="ctr"/>
          <a:lstStyle/>
          <a:p>
            <a:r>
              <a:rPr lang="en-US" dirty="0" smtClean="0">
                <a:ea typeface="ＭＳ Ｐゴシック" pitchFamily="34" charset="-128"/>
              </a:rPr>
              <a:t>Show and identify each piece  </a:t>
            </a:r>
          </a:p>
          <a:p>
            <a:endParaRPr lang="en-US" dirty="0" smtClean="0">
              <a:ea typeface="ＭＳ Ｐゴシック" pitchFamily="34" charset="-128"/>
            </a:endParaRPr>
          </a:p>
          <a:p>
            <a:r>
              <a:rPr lang="en-US" dirty="0" smtClean="0">
                <a:ea typeface="ＭＳ Ｐゴシック" pitchFamily="34" charset="-128"/>
              </a:rPr>
              <a:t>Case</a:t>
            </a:r>
          </a:p>
          <a:p>
            <a:r>
              <a:rPr lang="en-US" dirty="0" smtClean="0">
                <a:ea typeface="ＭＳ Ｐゴシック" pitchFamily="34" charset="-128"/>
              </a:rPr>
              <a:t>Photograph</a:t>
            </a:r>
          </a:p>
          <a:p>
            <a:r>
              <a:rPr lang="en-US" dirty="0" smtClean="0">
                <a:ea typeface="ＭＳ Ｐゴシック" pitchFamily="34" charset="-128"/>
              </a:rPr>
              <a:t>Brass mat</a:t>
            </a:r>
          </a:p>
          <a:p>
            <a:r>
              <a:rPr lang="en-US" dirty="0" smtClean="0">
                <a:ea typeface="ＭＳ Ｐゴシック" pitchFamily="34" charset="-128"/>
              </a:rPr>
              <a:t>Cover glass</a:t>
            </a:r>
          </a:p>
          <a:p>
            <a:r>
              <a:rPr lang="en-US" dirty="0" smtClean="0">
                <a:ea typeface="ＭＳ Ｐゴシック" pitchFamily="34" charset="-128"/>
              </a:rPr>
              <a:t>Preserver</a:t>
            </a:r>
          </a:p>
          <a:p>
            <a:endParaRPr lang="en-US" dirty="0" smtClean="0">
              <a:ea typeface="ＭＳ Ｐゴシック" pitchFamily="34" charset="-128"/>
            </a:endParaRPr>
          </a:p>
          <a:p>
            <a:endParaRPr lang="en-US" dirty="0" smtClean="0">
              <a:ea typeface="ＭＳ Ｐゴシック" pitchFamily="34" charset="-128"/>
            </a:endParaRPr>
          </a:p>
        </p:txBody>
      </p:sp>
      <p:pic>
        <p:nvPicPr>
          <p:cNvPr id="110599" name="Picture 4"/>
          <p:cNvPicPr>
            <a:picLocks noChangeAspect="1" noChangeArrowheads="1"/>
          </p:cNvPicPr>
          <p:nvPr/>
        </p:nvPicPr>
        <p:blipFill>
          <a:blip r:embed="rId3"/>
          <a:srcRect/>
          <a:stretch>
            <a:fillRect/>
          </a:stretch>
        </p:blipFill>
        <p:spPr bwMode="auto">
          <a:xfrm>
            <a:off x="1409700" y="2495550"/>
            <a:ext cx="4038600" cy="2076450"/>
          </a:xfrm>
          <a:prstGeom prst="rect">
            <a:avLst/>
          </a:prstGeom>
          <a:noFill/>
          <a:ln w="9525">
            <a:noFill/>
            <a:round/>
            <a:headEnd/>
            <a:tailEnd/>
          </a:ln>
        </p:spPr>
      </p:pic>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3"/>
          <p:cNvSpPr txBox="1">
            <a:spLocks noGrp="1" noChangeArrowheads="1"/>
          </p:cNvSpPr>
          <p:nvPr/>
        </p:nvSpPr>
        <p:spPr bwMode="auto">
          <a:xfrm>
            <a:off x="3886200" y="0"/>
            <a:ext cx="2971800" cy="457200"/>
          </a:xfrm>
          <a:prstGeom prst="rect">
            <a:avLst/>
          </a:prstGeom>
          <a:noFill/>
          <a:ln w="9525">
            <a:noFill/>
            <a:miter lim="800000"/>
            <a:headEnd/>
            <a:tailEnd/>
          </a:ln>
        </p:spPr>
        <p:txBody>
          <a:bodyPr/>
          <a:lstStyle/>
          <a:p>
            <a:pPr algn="r"/>
            <a:r>
              <a:rPr lang="en-US" sz="1200" dirty="0">
                <a:latin typeface="Tahoma" pitchFamily="34" charset="0"/>
              </a:rPr>
              <a:t>November 2008</a:t>
            </a:r>
          </a:p>
        </p:txBody>
      </p:sp>
      <p:sp>
        <p:nvSpPr>
          <p:cNvPr id="112643" name="Rectangle 6"/>
          <p:cNvSpPr txBox="1">
            <a:spLocks noGrp="1" noChangeArrowheads="1"/>
          </p:cNvSpPr>
          <p:nvPr/>
        </p:nvSpPr>
        <p:spPr bwMode="auto">
          <a:xfrm>
            <a:off x="0" y="8686800"/>
            <a:ext cx="2971800" cy="457200"/>
          </a:xfrm>
          <a:prstGeom prst="rect">
            <a:avLst/>
          </a:prstGeom>
          <a:noFill/>
          <a:ln w="9525">
            <a:noFill/>
            <a:miter lim="800000"/>
            <a:headEnd/>
            <a:tailEnd/>
          </a:ln>
        </p:spPr>
        <p:txBody>
          <a:bodyPr anchor="b"/>
          <a:lstStyle/>
          <a:p>
            <a:r>
              <a:rPr lang="en-US" sz="1200" dirty="0">
                <a:latin typeface="Tahoma" pitchFamily="34" charset="0"/>
              </a:rPr>
              <a:t>Society of American Archivists</a:t>
            </a:r>
          </a:p>
        </p:txBody>
      </p:sp>
      <p:sp>
        <p:nvSpPr>
          <p:cNvPr id="11264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3F601FF8-7865-4E6E-B5EF-6BA325A318F2}" type="slidenum">
              <a:rPr lang="en-US" sz="1200">
                <a:latin typeface="Tahoma" pitchFamily="34" charset="0"/>
              </a:rPr>
              <a:pPr algn="r"/>
              <a:t>36</a:t>
            </a:fld>
            <a:endParaRPr lang="en-US" sz="1200" dirty="0">
              <a:latin typeface="Tahoma" pitchFamily="34" charset="0"/>
            </a:endParaRPr>
          </a:p>
        </p:txBody>
      </p:sp>
      <p:sp>
        <p:nvSpPr>
          <p:cNvPr id="112645" name="Text Box 2"/>
          <p:cNvSpPr txBox="1">
            <a:spLocks noChangeArrowheads="1"/>
          </p:cNvSpPr>
          <p:nvPr/>
        </p:nvSpPr>
        <p:spPr bwMode="auto">
          <a:xfrm>
            <a:off x="1681163" y="1392238"/>
            <a:ext cx="3495675" cy="2806700"/>
          </a:xfrm>
          <a:prstGeom prst="rect">
            <a:avLst/>
          </a:prstGeom>
          <a:solidFill>
            <a:srgbClr val="FFFFFF"/>
          </a:solidFill>
          <a:ln w="9360">
            <a:solidFill>
              <a:srgbClr val="000000"/>
            </a:solidFill>
            <a:miter lim="800000"/>
            <a:headEnd/>
            <a:tailEnd/>
          </a:ln>
        </p:spPr>
        <p:txBody>
          <a:bodyPr wrap="none" anchor="ctr"/>
          <a:lstStyle/>
          <a:p>
            <a:r>
              <a:rPr lang="en-GB" dirty="0"/>
              <a:t>Deterioration of Direct Positives</a:t>
            </a:r>
          </a:p>
          <a:p>
            <a:r>
              <a:rPr lang="en-GB" dirty="0"/>
              <a:t> (Cased Photographs)</a:t>
            </a:r>
            <a:endParaRPr lang="en-US" dirty="0"/>
          </a:p>
        </p:txBody>
      </p:sp>
      <p:sp>
        <p:nvSpPr>
          <p:cNvPr id="112646" name="Rectangle 3"/>
          <p:cNvSpPr>
            <a:spLocks noGrp="1" noChangeArrowheads="1"/>
          </p:cNvSpPr>
          <p:nvPr>
            <p:ph type="body"/>
          </p:nvPr>
        </p:nvSpPr>
        <p:spPr>
          <a:xfrm>
            <a:off x="685800" y="4384675"/>
            <a:ext cx="4657725" cy="3367088"/>
          </a:xfrm>
          <a:noFill/>
          <a:ln/>
        </p:spPr>
        <p:txBody>
          <a:bodyPr wrap="none" lIns="82058" tIns="41029" rIns="82058" bIns="41029" anchor="ctr"/>
          <a:lstStyle/>
          <a:p>
            <a:pPr marL="914400">
              <a:spcBef>
                <a:spcPts val="600"/>
              </a:spcBef>
            </a:pPr>
            <a:r>
              <a:rPr lang="en-US" sz="1400" dirty="0" smtClean="0">
                <a:ea typeface="ＭＳ Ｐゴシック" pitchFamily="34" charset="-128"/>
              </a:rPr>
              <a:t>Remember these can help with process identification  </a:t>
            </a:r>
          </a:p>
          <a:p>
            <a:pPr marL="914400">
              <a:spcBef>
                <a:spcPts val="600"/>
              </a:spcBef>
            </a:pPr>
            <a:r>
              <a:rPr lang="en-US" sz="1400" dirty="0" smtClean="0">
                <a:ea typeface="ＭＳ Ｐゴシック" pitchFamily="34" charset="-128"/>
              </a:rPr>
              <a:t>we have already talked about some of them</a:t>
            </a:r>
          </a:p>
          <a:p>
            <a:pPr marL="914400">
              <a:spcBef>
                <a:spcPts val="600"/>
              </a:spcBef>
            </a:pPr>
            <a:endParaRPr lang="en-US" sz="1400" dirty="0" smtClean="0">
              <a:ea typeface="ＭＳ Ｐゴシック" pitchFamily="34" charset="-128"/>
            </a:endParaRPr>
          </a:p>
          <a:p>
            <a:pPr marL="914400" lvl="1" indent="-533400" eaLnBrk="1" hangingPunct="1">
              <a:lnSpc>
                <a:spcPct val="86000"/>
              </a:lnSpc>
              <a:spcBef>
                <a:spcPts val="600"/>
              </a:spcBef>
            </a:pPr>
            <a:r>
              <a:rPr lang="en-GB" sz="1400" dirty="0" smtClean="0">
                <a:ea typeface="ＭＳ Ｐゴシック" pitchFamily="34" charset="-128"/>
              </a:rPr>
              <a:t>Corrosion of silver (dag, ambrotype)</a:t>
            </a:r>
          </a:p>
          <a:p>
            <a:pPr marL="914400" lvl="1" indent="-533400" eaLnBrk="1" hangingPunct="1">
              <a:lnSpc>
                <a:spcPct val="86000"/>
              </a:lnSpc>
              <a:spcBef>
                <a:spcPts val="600"/>
              </a:spcBef>
            </a:pPr>
            <a:r>
              <a:rPr lang="en-GB" sz="1400" dirty="0" smtClean="0">
                <a:ea typeface="ＭＳ Ｐゴシック" pitchFamily="34" charset="-128"/>
              </a:rPr>
              <a:t>Corrosion of iron (tintype)</a:t>
            </a:r>
          </a:p>
          <a:p>
            <a:pPr marL="914400" lvl="1" indent="-533400" eaLnBrk="1" hangingPunct="1">
              <a:lnSpc>
                <a:spcPct val="86000"/>
              </a:lnSpc>
              <a:spcBef>
                <a:spcPts val="600"/>
              </a:spcBef>
            </a:pPr>
            <a:r>
              <a:rPr lang="en-GB" sz="1400" dirty="0" smtClean="0">
                <a:ea typeface="ＭＳ Ｐゴシック" pitchFamily="34" charset="-128"/>
              </a:rPr>
              <a:t>Delamination of layers (mostly ambrotype and tintypes)</a:t>
            </a:r>
          </a:p>
          <a:p>
            <a:pPr marL="914400" lvl="1" indent="-533400" eaLnBrk="1" hangingPunct="1">
              <a:lnSpc>
                <a:spcPct val="86000"/>
              </a:lnSpc>
              <a:spcBef>
                <a:spcPts val="600"/>
              </a:spcBef>
            </a:pPr>
            <a:r>
              <a:rPr lang="en-GB" sz="1400" dirty="0" smtClean="0">
                <a:ea typeface="ＭＳ Ｐゴシック" pitchFamily="34" charset="-128"/>
              </a:rPr>
              <a:t>Glass breakage (ambrotype, cover glass)</a:t>
            </a:r>
          </a:p>
          <a:p>
            <a:pPr marL="914400" lvl="1" indent="-533400" eaLnBrk="1" hangingPunct="1">
              <a:lnSpc>
                <a:spcPct val="86000"/>
              </a:lnSpc>
              <a:spcBef>
                <a:spcPts val="600"/>
              </a:spcBef>
            </a:pPr>
            <a:r>
              <a:rPr lang="en-GB" sz="1400" dirty="0" smtClean="0">
                <a:ea typeface="ＭＳ Ｐゴシック" pitchFamily="34" charset="-128"/>
              </a:rPr>
              <a:t>Bent metal (tintype, sometimes dag)</a:t>
            </a:r>
          </a:p>
          <a:p>
            <a:pPr marL="914400" lvl="1" indent="-533400" eaLnBrk="1" hangingPunct="1">
              <a:lnSpc>
                <a:spcPct val="86000"/>
              </a:lnSpc>
              <a:spcBef>
                <a:spcPts val="600"/>
              </a:spcBef>
            </a:pPr>
            <a:r>
              <a:rPr lang="en-GB" sz="1400" dirty="0" smtClean="0">
                <a:ea typeface="ＭＳ Ｐゴシック" pitchFamily="34" charset="-128"/>
              </a:rPr>
              <a:t>Wear and tear on cases: broken hinge, missing components,</a:t>
            </a:r>
          </a:p>
          <a:p>
            <a:pPr marL="914400" lvl="1" indent="-533400" eaLnBrk="1" hangingPunct="1">
              <a:lnSpc>
                <a:spcPct val="86000"/>
              </a:lnSpc>
              <a:spcBef>
                <a:spcPts val="600"/>
              </a:spcBef>
            </a:pPr>
            <a:r>
              <a:rPr lang="en-GB" sz="1400" dirty="0" smtClean="0">
                <a:ea typeface="ＭＳ Ｐゴシック" pitchFamily="34" charset="-128"/>
              </a:rPr>
              <a:t> fading of fabric</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p:cNvSpPr>
          <p:nvPr>
            <p:ph type="sldImg"/>
          </p:nvPr>
        </p:nvSpPr>
        <p:spPr>
          <a:ln/>
        </p:spPr>
      </p:sp>
      <p:sp>
        <p:nvSpPr>
          <p:cNvPr id="114691" name="Notes Placeholder 2"/>
          <p:cNvSpPr>
            <a:spLocks noGrp="1"/>
          </p:cNvSpPr>
          <p:nvPr>
            <p:ph type="body" idx="1"/>
          </p:nvPr>
        </p:nvSpPr>
        <p:spPr>
          <a:noFill/>
          <a:ln/>
        </p:spPr>
        <p:txBody>
          <a:bodyPr/>
          <a:lstStyle/>
          <a:p>
            <a:r>
              <a:rPr lang="en-US" dirty="0" smtClean="0">
                <a:ea typeface="ＭＳ Ｐゴシック" pitchFamily="34" charset="-128"/>
              </a:rPr>
              <a:t>Prints are typicially positive that have been made from negatives  </a:t>
            </a:r>
          </a:p>
          <a:p>
            <a:r>
              <a:rPr lang="en-US" dirty="0" smtClean="0">
                <a:ea typeface="ＭＳ Ｐゴシック" pitchFamily="34" charset="-128"/>
              </a:rPr>
              <a:t>You can make many copies – multiples  </a:t>
            </a:r>
          </a:p>
          <a:p>
            <a:endParaRPr lang="en-US" dirty="0" smtClean="0">
              <a:ea typeface="ＭＳ Ｐゴシック" pitchFamily="34" charset="-128"/>
            </a:endParaRPr>
          </a:p>
          <a:p>
            <a:r>
              <a:rPr lang="en-US" dirty="0" smtClean="0">
                <a:ea typeface="ＭＳ Ｐゴシック" pitchFamily="34" charset="-128"/>
              </a:rPr>
              <a:t>The desingation of print ususally means its on a paper support </a:t>
            </a:r>
          </a:p>
          <a:p>
            <a:endParaRPr lang="en-US" dirty="0" smtClean="0">
              <a:ea typeface="ＭＳ Ｐゴシック" pitchFamily="34" charset="-128"/>
            </a:endParaRPr>
          </a:p>
          <a:p>
            <a:r>
              <a:rPr lang="en-US" dirty="0" smtClean="0">
                <a:ea typeface="ＭＳ Ｐゴシック" pitchFamily="34" charset="-128"/>
              </a:rPr>
              <a:t>You are able to see the image by means of reflected light as opposed to transmitted lights – negatives and transparencies</a:t>
            </a:r>
          </a:p>
          <a:p>
            <a:endParaRPr lang="en-US" dirty="0" smtClean="0">
              <a:ea typeface="ＭＳ Ｐゴシック" pitchFamily="34" charset="-128"/>
            </a:endParaRPr>
          </a:p>
          <a:p>
            <a:r>
              <a:rPr lang="en-US" dirty="0" smtClean="0">
                <a:ea typeface="ＭＳ Ｐゴシック" pitchFamily="34" charset="-128"/>
              </a:rPr>
              <a:t>Dominant image material before color was silver </a:t>
            </a:r>
          </a:p>
          <a:p>
            <a:endParaRPr lang="en-US" dirty="0" smtClean="0">
              <a:ea typeface="ＭＳ Ｐゴシック" pitchFamily="34" charset="-128"/>
            </a:endParaRPr>
          </a:p>
          <a:p>
            <a:r>
              <a:rPr lang="en-US" dirty="0" smtClean="0">
                <a:ea typeface="ＭＳ Ｐゴシック" pitchFamily="34" charset="-128"/>
              </a:rPr>
              <a:t>That being said there are other types that sprung up as alternatives – having different looks and aetsthetics</a:t>
            </a:r>
          </a:p>
          <a:p>
            <a:endParaRPr lang="en-US" dirty="0" smtClean="0">
              <a:ea typeface="ＭＳ Ｐゴシック" pitchFamily="34" charset="-128"/>
            </a:endParaRPr>
          </a:p>
          <a:p>
            <a:r>
              <a:rPr lang="en-US" dirty="0" smtClean="0">
                <a:ea typeface="ＭＳ Ｐゴシック" pitchFamily="34" charset="-128"/>
              </a:rPr>
              <a:t>We will look at several typical formats </a:t>
            </a:r>
          </a:p>
          <a:p>
            <a:endParaRPr lang="en-US" dirty="0" smtClean="0">
              <a:ea typeface="ＭＳ Ｐゴシック" pitchFamily="34" charset="-128"/>
            </a:endParaRPr>
          </a:p>
          <a:p>
            <a:endParaRPr lang="en-US" dirty="0" smtClean="0">
              <a:ea typeface="ＭＳ Ｐゴシック" pitchFamily="34" charset="-128"/>
            </a:endParaRPr>
          </a:p>
        </p:txBody>
      </p:sp>
      <p:sp>
        <p:nvSpPr>
          <p:cNvPr id="114692" name="Footer Placeholder 4"/>
          <p:cNvSpPr>
            <a:spLocks noGrp="1"/>
          </p:cNvSpPr>
          <p:nvPr>
            <p:ph type="ftr" sz="quarter" idx="4"/>
          </p:nvPr>
        </p:nvSpPr>
        <p:spPr>
          <a:noFill/>
        </p:spPr>
        <p:txBody>
          <a:bodyPr/>
          <a:lstStyle/>
          <a:p>
            <a:r>
              <a:rPr lang="en-US" dirty="0"/>
              <a:t>Society of American Archivists</a:t>
            </a:r>
          </a:p>
        </p:txBody>
      </p:sp>
      <p:sp>
        <p:nvSpPr>
          <p:cNvPr id="114693" name="Slide Number Placeholder 5"/>
          <p:cNvSpPr>
            <a:spLocks noGrp="1"/>
          </p:cNvSpPr>
          <p:nvPr>
            <p:ph type="sldNum" sz="quarter" idx="5"/>
          </p:nvPr>
        </p:nvSpPr>
        <p:spPr>
          <a:noFill/>
        </p:spPr>
        <p:txBody>
          <a:bodyPr/>
          <a:lstStyle/>
          <a:p>
            <a:fld id="{1A1A4057-F838-4E8C-9F68-43147EDAA30C}" type="slidenum">
              <a:rPr lang="en-US"/>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p:spPr>
        <p:txBody>
          <a:bodyPr/>
          <a:lstStyle/>
          <a:p>
            <a:r>
              <a:rPr lang="en-US" sz="1400" dirty="0" smtClean="0">
                <a:ea typeface="ＭＳ Ｐゴシック" pitchFamily="34" charset="-128"/>
              </a:rPr>
              <a:t>Terminology that will help in identifying – when making a print from a negative can be accomplished with the sun or in a chemical bath.</a:t>
            </a:r>
          </a:p>
          <a:p>
            <a:r>
              <a:rPr lang="en-US" sz="1400" b="1" dirty="0" smtClean="0">
                <a:ea typeface="ＭＳ Ｐゴシック" pitchFamily="34" charset="-128"/>
              </a:rPr>
              <a:t>Printing-out Process (POP</a:t>
            </a:r>
            <a:r>
              <a:rPr lang="en-US" sz="1400" dirty="0" smtClean="0">
                <a:ea typeface="ＭＳ Ｐゴシック" pitchFamily="34" charset="-128"/>
              </a:rPr>
              <a:t>) – more associated with 19</a:t>
            </a:r>
            <a:r>
              <a:rPr lang="en-US" sz="1400" baseline="30000" dirty="0" smtClean="0">
                <a:ea typeface="ＭＳ Ｐゴシック" pitchFamily="34" charset="-128"/>
              </a:rPr>
              <a:t>th</a:t>
            </a:r>
            <a:r>
              <a:rPr lang="en-US" sz="1400" dirty="0" smtClean="0">
                <a:ea typeface="ＭＳ Ｐゴシック" pitchFamily="34" charset="-128"/>
              </a:rPr>
              <a:t> century</a:t>
            </a:r>
          </a:p>
          <a:p>
            <a:r>
              <a:rPr lang="en-US" sz="1400" dirty="0" smtClean="0">
                <a:ea typeface="ＭＳ Ｐゴシック" pitchFamily="34" charset="-128"/>
              </a:rPr>
              <a:t>Processed with the energy of the sun </a:t>
            </a:r>
          </a:p>
          <a:p>
            <a:r>
              <a:rPr lang="en-US" sz="1400" dirty="0" smtClean="0">
                <a:ea typeface="ＭＳ Ｐゴシック" pitchFamily="34" charset="-128"/>
              </a:rPr>
              <a:t>Explain printing frame</a:t>
            </a:r>
          </a:p>
          <a:p>
            <a:r>
              <a:rPr lang="en-US" sz="1400" dirty="0" smtClean="0">
                <a:ea typeface="ＭＳ Ｐゴシック" pitchFamily="34" charset="-128"/>
              </a:rPr>
              <a:t>Starts out a reddish brown – not aesthetic POP are often toned with gold or platinum or both</a:t>
            </a:r>
          </a:p>
          <a:p>
            <a:r>
              <a:rPr lang="en-US" sz="1400" dirty="0" smtClean="0">
                <a:ea typeface="ＭＳ Ｐゴシック" pitchFamily="34" charset="-128"/>
              </a:rPr>
              <a:t>More vulnerable image particle__________________</a:t>
            </a:r>
          </a:p>
          <a:p>
            <a:r>
              <a:rPr lang="en-US" sz="1400" b="1" dirty="0" smtClean="0">
                <a:ea typeface="ＭＳ Ｐゴシック" pitchFamily="34" charset="-128"/>
              </a:rPr>
              <a:t>Developing-out Process (DOP</a:t>
            </a:r>
            <a:r>
              <a:rPr lang="en-US" sz="1400" dirty="0" smtClean="0">
                <a:ea typeface="ＭＳ Ｐゴシック" pitchFamily="34" charset="-128"/>
              </a:rPr>
              <a:t>)   more associated with 20</a:t>
            </a:r>
            <a:r>
              <a:rPr lang="en-US" sz="1400" baseline="30000" dirty="0" smtClean="0">
                <a:ea typeface="ＭＳ Ｐゴシック" pitchFamily="34" charset="-128"/>
              </a:rPr>
              <a:t>th</a:t>
            </a:r>
            <a:r>
              <a:rPr lang="en-US" sz="1400" dirty="0" smtClean="0">
                <a:ea typeface="ＭＳ Ｐゴシック" pitchFamily="34" charset="-128"/>
              </a:rPr>
              <a:t> century</a:t>
            </a:r>
          </a:p>
          <a:p>
            <a:pPr>
              <a:lnSpc>
                <a:spcPct val="93000"/>
              </a:lnSpc>
              <a:spcBef>
                <a:spcPts val="450"/>
              </a:spcBef>
            </a:pPr>
            <a:r>
              <a:rPr lang="en-US" sz="1400" dirty="0" smtClean="0">
                <a:ea typeface="ＭＳ Ｐゴシック" pitchFamily="34" charset="-128"/>
              </a:rPr>
              <a:t>DOP either contact printing like POP or </a:t>
            </a:r>
            <a:r>
              <a:rPr lang="en-GB" sz="1600" dirty="0" smtClean="0">
                <a:ea typeface="ＭＳ Ｐゴシック" pitchFamily="34" charset="-128"/>
                <a:cs typeface="Arial" charset="0"/>
              </a:rPr>
              <a:t> </a:t>
            </a:r>
            <a:r>
              <a:rPr lang="en-US" sz="1400" dirty="0" smtClean="0">
                <a:ea typeface="ＭＳ Ｐゴシック" pitchFamily="34" charset="-128"/>
              </a:rPr>
              <a:t>Or enlargement</a:t>
            </a:r>
          </a:p>
          <a:p>
            <a:r>
              <a:rPr lang="en-US" sz="1400" dirty="0" smtClean="0">
                <a:ea typeface="ＭＳ Ｐゴシック" pitchFamily="34" charset="-128"/>
              </a:rPr>
              <a:t>Processed in a chemical bath </a:t>
            </a:r>
          </a:p>
          <a:p>
            <a:r>
              <a:rPr lang="en-US" sz="1400" dirty="0" smtClean="0">
                <a:ea typeface="ＭＳ Ｐゴシック" pitchFamily="34" charset="-128"/>
              </a:rPr>
              <a:t>Neutral tones</a:t>
            </a:r>
          </a:p>
          <a:p>
            <a:pPr>
              <a:lnSpc>
                <a:spcPct val="93000"/>
              </a:lnSpc>
              <a:spcBef>
                <a:spcPts val="450"/>
              </a:spcBef>
            </a:pPr>
            <a:r>
              <a:rPr lang="en-US" sz="1400" dirty="0" smtClean="0">
                <a:ea typeface="ＭＳ Ｐゴシック" pitchFamily="34" charset="-128"/>
              </a:rPr>
              <a:t>More robust image particle – less subject to oxidation</a:t>
            </a:r>
          </a:p>
          <a:p>
            <a:pPr>
              <a:lnSpc>
                <a:spcPct val="93000"/>
              </a:lnSpc>
              <a:spcBef>
                <a:spcPts val="450"/>
              </a:spcBef>
            </a:pPr>
            <a:endParaRPr lang="en-GB" sz="1300" dirty="0" smtClean="0">
              <a:ea typeface="ＭＳ Ｐゴシック" pitchFamily="34" charset="-128"/>
              <a:cs typeface="Arial" charset="0"/>
            </a:endParaRPr>
          </a:p>
          <a:p>
            <a:pPr>
              <a:lnSpc>
                <a:spcPct val="93000"/>
              </a:lnSpc>
              <a:spcBef>
                <a:spcPts val="450"/>
              </a:spcBef>
            </a:pPr>
            <a:endParaRPr lang="en-GB" sz="1300" dirty="0" smtClean="0">
              <a:ea typeface="ＭＳ Ｐゴシック" pitchFamily="34" charset="-128"/>
              <a:cs typeface="Arial" charset="0"/>
            </a:endParaRPr>
          </a:p>
          <a:p>
            <a:pPr>
              <a:lnSpc>
                <a:spcPct val="93000"/>
              </a:lnSpc>
              <a:spcBef>
                <a:spcPts val="450"/>
              </a:spcBef>
            </a:pPr>
            <a:endParaRPr lang="en-GB" sz="1300" dirty="0" smtClean="0">
              <a:ea typeface="ＭＳ Ｐゴシック" pitchFamily="34" charset="-128"/>
              <a:cs typeface="Arial" charset="0"/>
            </a:endParaRPr>
          </a:p>
          <a:p>
            <a:pPr>
              <a:lnSpc>
                <a:spcPct val="93000"/>
              </a:lnSpc>
              <a:spcBef>
                <a:spcPts val="450"/>
              </a:spcBef>
            </a:pPr>
            <a:endParaRPr lang="en-GB" sz="1300" dirty="0" smtClean="0">
              <a:ea typeface="ＭＳ Ｐゴシック" pitchFamily="34" charset="-128"/>
              <a:cs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p:cNvSpPr>
          <p:nvPr>
            <p:ph type="sldImg"/>
          </p:nvPr>
        </p:nvSpPr>
        <p:spPr>
          <a:ln/>
        </p:spPr>
      </p:sp>
      <p:sp>
        <p:nvSpPr>
          <p:cNvPr id="118787" name="Notes Placeholder 2"/>
          <p:cNvSpPr>
            <a:spLocks noGrp="1"/>
          </p:cNvSpPr>
          <p:nvPr>
            <p:ph type="body" idx="1"/>
          </p:nvPr>
        </p:nvSpPr>
        <p:spPr>
          <a:noFill/>
          <a:ln/>
        </p:spPr>
        <p:txBody>
          <a:bodyPr/>
          <a:lstStyle/>
          <a:p>
            <a:r>
              <a:rPr lang="en-US" dirty="0" smtClean="0">
                <a:ea typeface="ＭＳ Ｐゴシック" pitchFamily="34" charset="-128"/>
              </a:rPr>
              <a:t>Dates of popularity 1840 – 1855</a:t>
            </a:r>
          </a:p>
          <a:p>
            <a:r>
              <a:rPr lang="en-US" dirty="0" smtClean="0">
                <a:ea typeface="ＭＳ Ｐゴシック" pitchFamily="34" charset="-128"/>
              </a:rPr>
              <a:t>POP</a:t>
            </a:r>
          </a:p>
          <a:p>
            <a:endParaRPr lang="en-US" dirty="0" smtClean="0">
              <a:ea typeface="ＭＳ Ｐゴシック" pitchFamily="34" charset="-128"/>
            </a:endParaRPr>
          </a:p>
          <a:p>
            <a:r>
              <a:rPr lang="en-US" dirty="0" smtClean="0">
                <a:ea typeface="ＭＳ Ｐゴシック" pitchFamily="34" charset="-128"/>
              </a:rPr>
              <a:t>Silver particles on paper (no binder)</a:t>
            </a:r>
          </a:p>
          <a:p>
            <a:r>
              <a:rPr lang="en-US" dirty="0" smtClean="0">
                <a:ea typeface="ＭＳ Ｐゴシック" pitchFamily="34" charset="-128"/>
              </a:rPr>
              <a:t>Paper fibers visible – soft appearnce   not sharp</a:t>
            </a:r>
          </a:p>
          <a:p>
            <a:r>
              <a:rPr lang="en-US" dirty="0" smtClean="0">
                <a:ea typeface="ＭＳ Ｐゴシック" pitchFamily="34" charset="-128"/>
              </a:rPr>
              <a:t>Warm tone – using gold typically</a:t>
            </a:r>
          </a:p>
          <a:p>
            <a:r>
              <a:rPr lang="en-US" dirty="0" smtClean="0">
                <a:ea typeface="ＭＳ Ｐゴシック" pitchFamily="34" charset="-128"/>
              </a:rPr>
              <a:t>Sometimes hand colored</a:t>
            </a:r>
          </a:p>
          <a:p>
            <a:endParaRPr lang="en-US" dirty="0" smtClean="0">
              <a:ea typeface="ＭＳ Ｐゴシック" pitchFamily="34" charset="-128"/>
            </a:endParaRPr>
          </a:p>
        </p:txBody>
      </p:sp>
      <p:sp>
        <p:nvSpPr>
          <p:cNvPr id="118788" name="Footer Placeholder 4"/>
          <p:cNvSpPr>
            <a:spLocks noGrp="1"/>
          </p:cNvSpPr>
          <p:nvPr>
            <p:ph type="ftr" sz="quarter" idx="4"/>
          </p:nvPr>
        </p:nvSpPr>
        <p:spPr>
          <a:noFill/>
        </p:spPr>
        <p:txBody>
          <a:bodyPr/>
          <a:lstStyle/>
          <a:p>
            <a:r>
              <a:rPr lang="en-US" dirty="0"/>
              <a:t>Society of American Archivists</a:t>
            </a:r>
          </a:p>
        </p:txBody>
      </p:sp>
      <p:sp>
        <p:nvSpPr>
          <p:cNvPr id="118789" name="Slide Number Placeholder 5"/>
          <p:cNvSpPr>
            <a:spLocks noGrp="1"/>
          </p:cNvSpPr>
          <p:nvPr>
            <p:ph type="sldNum" sz="quarter" idx="5"/>
          </p:nvPr>
        </p:nvSpPr>
        <p:spPr>
          <a:noFill/>
        </p:spPr>
        <p:txBody>
          <a:bodyPr/>
          <a:lstStyle/>
          <a:p>
            <a:fld id="{5162CEF1-03B6-4F18-8826-76D8851A1AF3}" type="slidenum">
              <a:rPr lang="en-US"/>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n-US" dirty="0" smtClean="0"/>
          </a:p>
        </p:txBody>
      </p:sp>
      <p:sp>
        <p:nvSpPr>
          <p:cNvPr id="110596" name="Date Placeholder 3"/>
          <p:cNvSpPr>
            <a:spLocks noGrp="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10597" name="Footer Placeholder 4"/>
          <p:cNvSpPr>
            <a:spLocks noGrp="1"/>
          </p:cNvSpPr>
          <p:nvPr>
            <p:ph type="ftr" sz="quarter" idx="4"/>
          </p:nvPr>
        </p:nvSpPr>
        <p:spPr>
          <a:noFill/>
        </p:spPr>
        <p:txBody>
          <a:bodyPr/>
          <a:lstStyle/>
          <a:p>
            <a:r>
              <a:rPr lang="en-US" dirty="0" smtClean="0"/>
              <a:t>Society of American Archivists</a:t>
            </a:r>
          </a:p>
        </p:txBody>
      </p:sp>
      <p:sp>
        <p:nvSpPr>
          <p:cNvPr id="110598" name="Slide Number Placeholder 5"/>
          <p:cNvSpPr>
            <a:spLocks noGrp="1"/>
          </p:cNvSpPr>
          <p:nvPr>
            <p:ph type="sldNum" sz="quarter" idx="5"/>
          </p:nvPr>
        </p:nvSpPr>
        <p:spPr>
          <a:noFill/>
        </p:spPr>
        <p:txBody>
          <a:bodyPr/>
          <a:lstStyle/>
          <a:p>
            <a:fld id="{94802B79-2ED2-49D2-98F4-AF282951DB67}" type="slidenum">
              <a:rPr lang="en-US" smtClean="0"/>
              <a:pPr/>
              <a:t>4</a:t>
            </a:fld>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6"/>
          <p:cNvSpPr>
            <a:spLocks noGrp="1" noChangeArrowheads="1"/>
          </p:cNvSpPr>
          <p:nvPr>
            <p:ph type="ftr" sz="quarter" idx="4"/>
          </p:nvPr>
        </p:nvSpPr>
        <p:spPr>
          <a:noFill/>
        </p:spPr>
        <p:txBody>
          <a:bodyPr/>
          <a:lstStyle/>
          <a:p>
            <a:r>
              <a:rPr lang="en-US" dirty="0"/>
              <a:t>Society of American Archivists</a:t>
            </a:r>
          </a:p>
        </p:txBody>
      </p:sp>
      <p:sp>
        <p:nvSpPr>
          <p:cNvPr id="120835" name="Rectangle 7"/>
          <p:cNvSpPr>
            <a:spLocks noGrp="1" noChangeArrowheads="1"/>
          </p:cNvSpPr>
          <p:nvPr>
            <p:ph type="sldNum" sz="quarter" idx="5"/>
          </p:nvPr>
        </p:nvSpPr>
        <p:spPr>
          <a:noFill/>
        </p:spPr>
        <p:txBody>
          <a:bodyPr/>
          <a:lstStyle/>
          <a:p>
            <a:fld id="{B732290D-BA4A-457F-B4F8-13F1819384EA}" type="slidenum">
              <a:rPr lang="en-US" sz="1400"/>
              <a:pPr/>
              <a:t>40</a:t>
            </a:fld>
            <a:endParaRPr lang="en-US" sz="1400" dirty="0"/>
          </a:p>
        </p:txBody>
      </p:sp>
      <p:sp>
        <p:nvSpPr>
          <p:cNvPr id="120836" name="Text Box 2"/>
          <p:cNvSpPr txBox="1">
            <a:spLocks noChangeArrowheads="1"/>
          </p:cNvSpPr>
          <p:nvPr/>
        </p:nvSpPr>
        <p:spPr bwMode="auto">
          <a:xfrm>
            <a:off x="1681163" y="609600"/>
            <a:ext cx="3495675" cy="1524000"/>
          </a:xfrm>
          <a:prstGeom prst="rect">
            <a:avLst/>
          </a:prstGeom>
          <a:solidFill>
            <a:srgbClr val="FFFFFF"/>
          </a:solidFill>
          <a:ln w="9360">
            <a:solidFill>
              <a:srgbClr val="000000"/>
            </a:solidFill>
            <a:miter lim="800000"/>
            <a:headEnd/>
            <a:tailEnd/>
          </a:ln>
        </p:spPr>
        <p:txBody>
          <a:bodyPr wrap="none" anchor="ctr"/>
          <a:lstStyle/>
          <a:p>
            <a:r>
              <a:rPr lang="en-GB" dirty="0"/>
              <a:t>Albumen Prints    POP</a:t>
            </a:r>
            <a:endParaRPr lang="en-US" dirty="0"/>
          </a:p>
        </p:txBody>
      </p:sp>
      <p:sp>
        <p:nvSpPr>
          <p:cNvPr id="120837" name="Text Box 3"/>
          <p:cNvSpPr>
            <a:spLocks noGrp="1" noChangeArrowheads="1"/>
          </p:cNvSpPr>
          <p:nvPr>
            <p:ph type="body"/>
          </p:nvPr>
        </p:nvSpPr>
        <p:spPr>
          <a:xfrm>
            <a:off x="1506538" y="4384675"/>
            <a:ext cx="3843337" cy="3367088"/>
          </a:xfrm>
          <a:noFill/>
          <a:ln/>
        </p:spPr>
        <p:txBody>
          <a:bodyPr lIns="0" tIns="0" rIns="0" bIns="0"/>
          <a:lstStyle/>
          <a:p>
            <a:pPr marL="0" lvl="1">
              <a:lnSpc>
                <a:spcPct val="80000"/>
              </a:lnSpc>
            </a:pPr>
            <a:r>
              <a:rPr lang="en-US" sz="1400" dirty="0" smtClean="0">
                <a:ea typeface="ＭＳ Ｐゴシック" pitchFamily="34" charset="-128"/>
              </a:rPr>
              <a:t>Dates of popularity 1850-1895</a:t>
            </a:r>
            <a:r>
              <a:rPr lang="en-GB" sz="1400" dirty="0" smtClean="0">
                <a:ea typeface="ＭＳ Ｐゴシック" pitchFamily="34" charset="-128"/>
                <a:cs typeface="Arial" charset="0"/>
              </a:rPr>
              <a:t>   </a:t>
            </a:r>
          </a:p>
          <a:p>
            <a:pPr marL="0" lvl="1">
              <a:lnSpc>
                <a:spcPct val="80000"/>
              </a:lnSpc>
            </a:pPr>
            <a:r>
              <a:rPr lang="en-GB" sz="1400" dirty="0" smtClean="0">
                <a:ea typeface="ＭＳ Ｐゴシック" pitchFamily="34" charset="-128"/>
                <a:cs typeface="Arial" charset="0"/>
              </a:rPr>
              <a:t>Dominant 19</a:t>
            </a:r>
            <a:r>
              <a:rPr lang="en-GB" sz="1400" baseline="30000" dirty="0" smtClean="0">
                <a:ea typeface="ＭＳ Ｐゴシック" pitchFamily="34" charset="-128"/>
                <a:cs typeface="Arial" charset="0"/>
              </a:rPr>
              <a:t>th-</a:t>
            </a:r>
            <a:r>
              <a:rPr lang="en-GB" sz="1400" dirty="0" smtClean="0">
                <a:ea typeface="ＭＳ Ｐゴシック" pitchFamily="34" charset="-128"/>
                <a:cs typeface="Arial" charset="0"/>
              </a:rPr>
              <a:t>century process</a:t>
            </a:r>
          </a:p>
          <a:p>
            <a:pPr>
              <a:lnSpc>
                <a:spcPct val="80000"/>
              </a:lnSpc>
            </a:pPr>
            <a:r>
              <a:rPr lang="en-US" sz="1400" dirty="0" smtClean="0">
                <a:ea typeface="ＭＳ Ｐゴシック" pitchFamily="34" charset="-128"/>
              </a:rPr>
              <a:t>POP</a:t>
            </a:r>
          </a:p>
          <a:p>
            <a:pPr>
              <a:lnSpc>
                <a:spcPct val="80000"/>
              </a:lnSpc>
            </a:pPr>
            <a:endParaRPr lang="en-US" sz="1400" dirty="0" smtClean="0">
              <a:ea typeface="ＭＳ Ｐゴシック" pitchFamily="34" charset="-128"/>
            </a:endParaRPr>
          </a:p>
          <a:p>
            <a:pPr>
              <a:lnSpc>
                <a:spcPct val="80000"/>
              </a:lnSpc>
            </a:pPr>
            <a:r>
              <a:rPr lang="en-US" sz="1400" dirty="0" smtClean="0">
                <a:ea typeface="ＭＳ Ｐゴシック" pitchFamily="34" charset="-128"/>
              </a:rPr>
              <a:t>Silver image particle in albumen binder on paper </a:t>
            </a:r>
            <a:br>
              <a:rPr lang="en-US" sz="1400" dirty="0" smtClean="0">
                <a:ea typeface="ＭＳ Ｐゴシック" pitchFamily="34" charset="-128"/>
              </a:rPr>
            </a:br>
            <a:endParaRPr lang="en-US" sz="1400" dirty="0" smtClean="0">
              <a:ea typeface="ＭＳ Ｐゴシック" pitchFamily="34" charset="-128"/>
            </a:endParaRPr>
          </a:p>
          <a:p>
            <a:pPr>
              <a:lnSpc>
                <a:spcPct val="80000"/>
              </a:lnSpc>
            </a:pPr>
            <a:r>
              <a:rPr lang="en-US" sz="1400" dirty="0" smtClean="0">
                <a:ea typeface="ＭＳ Ｐゴシック" pitchFamily="34" charset="-128"/>
              </a:rPr>
              <a:t>Paper fibers visible </a:t>
            </a:r>
            <a:br>
              <a:rPr lang="en-US" sz="1400" dirty="0" smtClean="0">
                <a:ea typeface="ＭＳ Ｐゴシック" pitchFamily="34" charset="-128"/>
              </a:rPr>
            </a:br>
            <a:endParaRPr lang="en-US" sz="1400" dirty="0" smtClean="0">
              <a:ea typeface="ＭＳ Ｐゴシック" pitchFamily="34" charset="-128"/>
            </a:endParaRPr>
          </a:p>
          <a:p>
            <a:pPr>
              <a:lnSpc>
                <a:spcPct val="80000"/>
              </a:lnSpc>
            </a:pPr>
            <a:r>
              <a:rPr lang="en-US" sz="1400" dirty="0" smtClean="0">
                <a:ea typeface="ＭＳ Ｐゴシック" pitchFamily="34" charset="-128"/>
              </a:rPr>
              <a:t>Thin paper support (usually  mounted)</a:t>
            </a:r>
            <a:br>
              <a:rPr lang="en-US" sz="1400" dirty="0" smtClean="0">
                <a:ea typeface="ＭＳ Ｐゴシック" pitchFamily="34" charset="-128"/>
              </a:rPr>
            </a:br>
            <a:endParaRPr lang="en-US" sz="1400" dirty="0" smtClean="0">
              <a:ea typeface="ＭＳ Ｐゴシック" pitchFamily="34" charset="-128"/>
            </a:endParaRPr>
          </a:p>
          <a:p>
            <a:pPr marL="0" lvl="1">
              <a:lnSpc>
                <a:spcPct val="80000"/>
              </a:lnSpc>
            </a:pPr>
            <a:r>
              <a:rPr lang="en-US" sz="1400" dirty="0" smtClean="0">
                <a:ea typeface="ＭＳ Ｐゴシック" pitchFamily="34" charset="-128"/>
              </a:rPr>
              <a:t>Binder </a:t>
            </a:r>
            <a:r>
              <a:rPr lang="en-GB" sz="1400" dirty="0" smtClean="0">
                <a:ea typeface="ＭＳ Ｐゴシック" pitchFamily="34" charset="-128"/>
                <a:cs typeface="Arial" charset="0"/>
              </a:rPr>
              <a:t>Slight sheen or high gloss</a:t>
            </a:r>
            <a:endParaRPr lang="en-US" sz="1400" dirty="0" smtClean="0">
              <a:ea typeface="ＭＳ Ｐゴシック" pitchFamily="34" charset="-128"/>
            </a:endParaRPr>
          </a:p>
          <a:p>
            <a:pPr>
              <a:lnSpc>
                <a:spcPct val="80000"/>
              </a:lnSpc>
            </a:pPr>
            <a:endParaRPr lang="en-US" sz="1400" dirty="0" smtClean="0">
              <a:ea typeface="ＭＳ Ｐゴシック" pitchFamily="34" charset="-128"/>
            </a:endParaRPr>
          </a:p>
          <a:p>
            <a:pPr>
              <a:lnSpc>
                <a:spcPct val="80000"/>
              </a:lnSpc>
            </a:pPr>
            <a:r>
              <a:rPr lang="en-US" sz="1400" dirty="0" smtClean="0">
                <a:ea typeface="ＭＳ Ｐゴシック" pitchFamily="34" charset="-128"/>
              </a:rPr>
              <a:t>Warm tone typically gold </a:t>
            </a:r>
          </a:p>
          <a:p>
            <a:pPr>
              <a:lnSpc>
                <a:spcPct val="80000"/>
              </a:lnSpc>
            </a:pPr>
            <a:endParaRPr lang="en-US" sz="1400" dirty="0" smtClean="0">
              <a:ea typeface="ＭＳ Ｐゴシック" pitchFamily="34" charset="-128"/>
            </a:endParaRPr>
          </a:p>
          <a:p>
            <a:pPr>
              <a:lnSpc>
                <a:spcPct val="80000"/>
              </a:lnSpc>
            </a:pPr>
            <a:r>
              <a:rPr lang="en-GB" sz="1400" dirty="0" smtClean="0">
                <a:ea typeface="ＭＳ Ｐゴシック" pitchFamily="34" charset="-128"/>
                <a:cs typeface="Arial" charset="0"/>
              </a:rPr>
              <a:t>Deterioration characteristics: </a:t>
            </a:r>
          </a:p>
          <a:p>
            <a:pPr>
              <a:lnSpc>
                <a:spcPct val="80000"/>
              </a:lnSpc>
            </a:pPr>
            <a:r>
              <a:rPr lang="en-GB" sz="1400" dirty="0" smtClean="0">
                <a:ea typeface="ＭＳ Ｐゴシック" pitchFamily="34" charset="-128"/>
                <a:cs typeface="Arial" charset="0"/>
              </a:rPr>
              <a:t>highlight fading, </a:t>
            </a:r>
          </a:p>
          <a:p>
            <a:pPr>
              <a:lnSpc>
                <a:spcPct val="80000"/>
              </a:lnSpc>
            </a:pPr>
            <a:r>
              <a:rPr lang="en-GB" sz="1400" dirty="0" smtClean="0">
                <a:ea typeface="ＭＳ Ｐゴシック" pitchFamily="34" charset="-128"/>
                <a:cs typeface="Arial" charset="0"/>
              </a:rPr>
              <a:t>cracking/crazing of binder</a:t>
            </a:r>
          </a:p>
          <a:p>
            <a:pPr>
              <a:lnSpc>
                <a:spcPct val="80000"/>
              </a:lnSpc>
            </a:pPr>
            <a:r>
              <a:rPr lang="en-GB" sz="1400" dirty="0" smtClean="0">
                <a:ea typeface="ＭＳ Ｐゴシック" pitchFamily="34" charset="-128"/>
                <a:cs typeface="Arial" charset="0"/>
              </a:rPr>
              <a:t>Yellowing of binder</a:t>
            </a:r>
          </a:p>
          <a:p>
            <a:pPr marL="0" lvl="1" eaLnBrk="1" hangingPunct="1">
              <a:lnSpc>
                <a:spcPct val="93000"/>
              </a:lnSpc>
              <a:spcBef>
                <a:spcPts val="800"/>
              </a:spcBef>
            </a:pPr>
            <a:endParaRPr lang="en-GB" sz="1400" dirty="0" smtClean="0">
              <a:ea typeface="ＭＳ Ｐゴシック" pitchFamily="34" charset="-128"/>
              <a:cs typeface="Arial" charset="0"/>
            </a:endParaRPr>
          </a:p>
          <a:p>
            <a:pPr marL="1143000" lvl="2" indent="-228600" eaLnBrk="1" hangingPunct="1">
              <a:lnSpc>
                <a:spcPct val="80000"/>
              </a:lnSpc>
              <a:spcBef>
                <a:spcPts val="700"/>
              </a:spcBef>
              <a:buFontTx/>
              <a:buChar char="•"/>
            </a:pPr>
            <a:endParaRPr lang="en-GB" sz="1400" dirty="0" smtClean="0">
              <a:ea typeface="ＭＳ Ｐゴシック" pitchFamily="34" charset="-128"/>
              <a:cs typeface="Arial" charset="0"/>
            </a:endParaRPr>
          </a:p>
          <a:p>
            <a:pPr marL="1143000" lvl="2" indent="-228600" eaLnBrk="1" hangingPunct="1">
              <a:lnSpc>
                <a:spcPct val="80000"/>
              </a:lnSpc>
              <a:spcBef>
                <a:spcPts val="700"/>
              </a:spcBef>
              <a:buFontTx/>
              <a:buChar char="•"/>
            </a:pPr>
            <a:endParaRPr lang="en-GB" sz="1400" dirty="0" smtClean="0">
              <a:ea typeface="ＭＳ Ｐゴシック" pitchFamily="34" charset="-128"/>
              <a:cs typeface="Arial" charset="0"/>
            </a:endParaRPr>
          </a:p>
          <a:p>
            <a:pPr marL="0" lvl="1" eaLnBrk="1" hangingPunct="1">
              <a:lnSpc>
                <a:spcPct val="93000"/>
              </a:lnSpc>
              <a:spcBef>
                <a:spcPts val="800"/>
              </a:spcBef>
            </a:pPr>
            <a:endParaRPr lang="en-GB" sz="1400" dirty="0" smtClean="0">
              <a:ea typeface="ＭＳ Ｐゴシック" pitchFamily="34" charset="-128"/>
              <a:cs typeface="Arial" charset="0"/>
            </a:endParaRPr>
          </a:p>
        </p:txBody>
      </p:sp>
      <p:pic>
        <p:nvPicPr>
          <p:cNvPr id="120838" name="Picture 10" descr="AlbgreatColor"/>
          <p:cNvPicPr>
            <a:picLocks noChangeAspect="1" noChangeArrowheads="1"/>
          </p:cNvPicPr>
          <p:nvPr/>
        </p:nvPicPr>
        <p:blipFill>
          <a:blip r:embed="rId3"/>
          <a:srcRect/>
          <a:stretch>
            <a:fillRect/>
          </a:stretch>
        </p:blipFill>
        <p:spPr bwMode="auto">
          <a:xfrm>
            <a:off x="3962400" y="1676400"/>
            <a:ext cx="1597025" cy="2133600"/>
          </a:xfrm>
          <a:prstGeom prst="rect">
            <a:avLst/>
          </a:prstGeom>
          <a:noFill/>
          <a:ln w="9525">
            <a:noFill/>
            <a:miter lim="800000"/>
            <a:headEnd/>
            <a:tailEnd/>
          </a:ln>
        </p:spPr>
      </p:pic>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p:cNvSpPr>
          <p:nvPr>
            <p:ph type="sldImg"/>
          </p:nvPr>
        </p:nvSpPr>
        <p:spPr>
          <a:ln/>
        </p:spPr>
      </p:sp>
      <p:sp>
        <p:nvSpPr>
          <p:cNvPr id="122883" name="Notes Placeholder 2"/>
          <p:cNvSpPr>
            <a:spLocks noGrp="1"/>
          </p:cNvSpPr>
          <p:nvPr>
            <p:ph type="body" idx="1"/>
          </p:nvPr>
        </p:nvSpPr>
        <p:spPr>
          <a:noFill/>
          <a:ln/>
        </p:spPr>
        <p:txBody>
          <a:bodyPr/>
          <a:lstStyle/>
          <a:p>
            <a:r>
              <a:rPr lang="en-US" dirty="0" smtClean="0">
                <a:ea typeface="ＭＳ Ｐゴシック" pitchFamily="34" charset="-128"/>
              </a:rPr>
              <a:t>Dates of popularity 1885-1920 </a:t>
            </a:r>
          </a:p>
          <a:p>
            <a:r>
              <a:rPr lang="en-US" dirty="0" smtClean="0">
                <a:ea typeface="ＭＳ Ｐゴシック" pitchFamily="34" charset="-128"/>
              </a:rPr>
              <a:t>POPs</a:t>
            </a:r>
          </a:p>
          <a:p>
            <a:endParaRPr lang="en-US" dirty="0" smtClean="0">
              <a:ea typeface="ＭＳ Ｐゴシック" pitchFamily="34" charset="-128"/>
            </a:endParaRPr>
          </a:p>
          <a:p>
            <a:r>
              <a:rPr lang="en-US" dirty="0" smtClean="0">
                <a:ea typeface="ＭＳ Ｐゴシック" pitchFamily="34" charset="-128"/>
              </a:rPr>
              <a:t>Silver in collodion/or gelatin on paper with baryta layer</a:t>
            </a:r>
          </a:p>
          <a:p>
            <a:r>
              <a:rPr lang="en-US" dirty="0" smtClean="0">
                <a:ea typeface="ＭＳ Ｐゴシック" pitchFamily="34" charset="-128"/>
              </a:rPr>
              <a:t>Baryta layer obscures paper fibers and makes the print smoother sharper.  Paper fibers not visible </a:t>
            </a:r>
          </a:p>
          <a:p>
            <a:r>
              <a:rPr lang="en-US" dirty="0" smtClean="0">
                <a:ea typeface="ＭＳ Ｐゴシック" pitchFamily="34" charset="-128"/>
              </a:rPr>
              <a:t>Typically mounted on card </a:t>
            </a:r>
          </a:p>
          <a:p>
            <a:r>
              <a:rPr lang="en-US" dirty="0" smtClean="0">
                <a:ea typeface="ＭＳ Ｐゴシック" pitchFamily="34" charset="-128"/>
              </a:rPr>
              <a:t>Warm tone (usually) – though there are collodion prints that used platinum toning that produced a neutral gray/black tonality</a:t>
            </a:r>
          </a:p>
          <a:p>
            <a:pPr>
              <a:lnSpc>
                <a:spcPct val="93000"/>
              </a:lnSpc>
              <a:spcBef>
                <a:spcPts val="450"/>
              </a:spcBef>
            </a:pPr>
            <a:endParaRPr lang="en-GB" dirty="0" smtClean="0">
              <a:ea typeface="ＭＳ Ｐゴシック" pitchFamily="34" charset="-128"/>
              <a:cs typeface="Arial" charset="0"/>
            </a:endParaRPr>
          </a:p>
          <a:p>
            <a:pPr>
              <a:lnSpc>
                <a:spcPct val="93000"/>
              </a:lnSpc>
              <a:spcBef>
                <a:spcPts val="450"/>
              </a:spcBef>
            </a:pPr>
            <a:endParaRPr lang="en-GB" dirty="0" smtClean="0">
              <a:ea typeface="ＭＳ Ｐゴシック" pitchFamily="34" charset="-128"/>
              <a:cs typeface="Arial" charset="0"/>
            </a:endParaRPr>
          </a:p>
          <a:p>
            <a:pPr>
              <a:lnSpc>
                <a:spcPct val="93000"/>
              </a:lnSpc>
              <a:spcBef>
                <a:spcPts val="450"/>
              </a:spcBef>
            </a:pPr>
            <a:r>
              <a:rPr lang="en-GB" dirty="0" smtClean="0">
                <a:ea typeface="ＭＳ Ｐゴシック" pitchFamily="34" charset="-128"/>
                <a:cs typeface="Arial" charset="0"/>
              </a:rPr>
              <a:t>To distinguish different processes, look for component layers and visibility of paper fibers. </a:t>
            </a:r>
          </a:p>
          <a:p>
            <a:pPr>
              <a:lnSpc>
                <a:spcPct val="93000"/>
              </a:lnSpc>
              <a:spcBef>
                <a:spcPts val="450"/>
              </a:spcBef>
            </a:pPr>
            <a:r>
              <a:rPr lang="en-GB" dirty="0" smtClean="0">
                <a:ea typeface="ＭＳ Ｐゴシック" pitchFamily="34" charset="-128"/>
                <a:cs typeface="Arial" charset="0"/>
              </a:rPr>
              <a:t>Some processes have image material directly on paper </a:t>
            </a:r>
          </a:p>
          <a:p>
            <a:pPr>
              <a:lnSpc>
                <a:spcPct val="93000"/>
              </a:lnSpc>
              <a:spcBef>
                <a:spcPts val="450"/>
              </a:spcBef>
            </a:pPr>
            <a:r>
              <a:rPr lang="en-GB" dirty="0" smtClean="0">
                <a:ea typeface="ＭＳ Ｐゴシック" pitchFamily="34" charset="-128"/>
                <a:cs typeface="Arial" charset="0"/>
              </a:rPr>
              <a:t>some have binder layer only (albumen) </a:t>
            </a:r>
          </a:p>
          <a:p>
            <a:pPr>
              <a:lnSpc>
                <a:spcPct val="93000"/>
              </a:lnSpc>
              <a:spcBef>
                <a:spcPts val="450"/>
              </a:spcBef>
            </a:pPr>
            <a:r>
              <a:rPr lang="en-GB" dirty="0" smtClean="0">
                <a:ea typeface="ＭＳ Ｐゴシック" pitchFamily="34" charset="-128"/>
                <a:cs typeface="Arial" charset="0"/>
              </a:rPr>
              <a:t>and some have baryta layer (collodion, gelatin POP and DOP)</a:t>
            </a:r>
          </a:p>
          <a:p>
            <a:pPr>
              <a:lnSpc>
                <a:spcPct val="93000"/>
              </a:lnSpc>
              <a:spcBef>
                <a:spcPts val="450"/>
              </a:spcBef>
            </a:pPr>
            <a:endParaRPr lang="en-GB" dirty="0" smtClean="0">
              <a:ea typeface="ＭＳ Ｐゴシック" pitchFamily="34" charset="-128"/>
              <a:cs typeface="Arial" charset="0"/>
            </a:endParaRPr>
          </a:p>
          <a:p>
            <a:endParaRPr lang="en-US" dirty="0" smtClean="0">
              <a:ea typeface="ＭＳ Ｐゴシック" pitchFamily="34" charset="-128"/>
            </a:endParaRPr>
          </a:p>
        </p:txBody>
      </p:sp>
      <p:sp>
        <p:nvSpPr>
          <p:cNvPr id="122884" name="Footer Placeholder 4"/>
          <p:cNvSpPr>
            <a:spLocks noGrp="1"/>
          </p:cNvSpPr>
          <p:nvPr>
            <p:ph type="ftr" sz="quarter" idx="4"/>
          </p:nvPr>
        </p:nvSpPr>
        <p:spPr>
          <a:noFill/>
        </p:spPr>
        <p:txBody>
          <a:bodyPr/>
          <a:lstStyle/>
          <a:p>
            <a:r>
              <a:rPr lang="en-US" dirty="0"/>
              <a:t>Society of American Archivists</a:t>
            </a:r>
          </a:p>
        </p:txBody>
      </p:sp>
      <p:sp>
        <p:nvSpPr>
          <p:cNvPr id="122885" name="Slide Number Placeholder 5"/>
          <p:cNvSpPr>
            <a:spLocks noGrp="1"/>
          </p:cNvSpPr>
          <p:nvPr>
            <p:ph type="sldNum" sz="quarter" idx="5"/>
          </p:nvPr>
        </p:nvSpPr>
        <p:spPr>
          <a:noFill/>
        </p:spPr>
        <p:txBody>
          <a:bodyPr/>
          <a:lstStyle/>
          <a:p>
            <a:fld id="{DC3DB678-D48E-4C41-85B5-E417B29235E9}" type="slidenum">
              <a:rPr lang="en-US"/>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p:cNvSpPr>
          <p:nvPr>
            <p:ph type="sldImg"/>
          </p:nvPr>
        </p:nvSpPr>
        <p:spPr>
          <a:ln/>
        </p:spPr>
      </p:sp>
      <p:sp>
        <p:nvSpPr>
          <p:cNvPr id="124931" name="Notes Placeholder 2"/>
          <p:cNvSpPr>
            <a:spLocks noGrp="1"/>
          </p:cNvSpPr>
          <p:nvPr>
            <p:ph type="body" idx="1"/>
          </p:nvPr>
        </p:nvSpPr>
        <p:spPr>
          <a:noFill/>
          <a:ln/>
        </p:spPr>
        <p:txBody>
          <a:bodyPr/>
          <a:lstStyle/>
          <a:p>
            <a:pPr>
              <a:lnSpc>
                <a:spcPct val="90000"/>
              </a:lnSpc>
            </a:pPr>
            <a:r>
              <a:rPr lang="en-US" dirty="0" smtClean="0">
                <a:ea typeface="ＭＳ Ｐゴシック" pitchFamily="34" charset="-128"/>
              </a:rPr>
              <a:t>Image fading especially in highlights</a:t>
            </a:r>
          </a:p>
          <a:p>
            <a:pPr>
              <a:lnSpc>
                <a:spcPct val="90000"/>
              </a:lnSpc>
            </a:pPr>
            <a:r>
              <a:rPr lang="en-US" dirty="0" smtClean="0">
                <a:ea typeface="ＭＳ Ｐゴシック" pitchFamily="34" charset="-128"/>
              </a:rPr>
              <a:t>Image discoloration – yellow/brown</a:t>
            </a:r>
          </a:p>
          <a:p>
            <a:pPr>
              <a:lnSpc>
                <a:spcPct val="90000"/>
              </a:lnSpc>
            </a:pPr>
            <a:r>
              <a:rPr lang="en-US" dirty="0" smtClean="0">
                <a:ea typeface="ＭＳ Ｐゴシック" pitchFamily="34" charset="-128"/>
              </a:rPr>
              <a:t>Yellowing &amp; cracking of albumen binders</a:t>
            </a:r>
          </a:p>
          <a:p>
            <a:pPr>
              <a:lnSpc>
                <a:spcPct val="90000"/>
              </a:lnSpc>
            </a:pPr>
            <a:r>
              <a:rPr lang="en-US" dirty="0" smtClean="0">
                <a:ea typeface="ＭＳ Ｐゴシック" pitchFamily="34" charset="-128"/>
              </a:rPr>
              <a:t>Sometimes see mirroring in albumen prints</a:t>
            </a:r>
          </a:p>
          <a:p>
            <a:endParaRPr lang="en-US" dirty="0" smtClean="0">
              <a:ea typeface="ＭＳ Ｐゴシック" pitchFamily="34" charset="-128"/>
            </a:endParaRPr>
          </a:p>
        </p:txBody>
      </p:sp>
      <p:sp>
        <p:nvSpPr>
          <p:cNvPr id="124932" name="Footer Placeholder 4"/>
          <p:cNvSpPr>
            <a:spLocks noGrp="1"/>
          </p:cNvSpPr>
          <p:nvPr>
            <p:ph type="ftr" sz="quarter" idx="4"/>
          </p:nvPr>
        </p:nvSpPr>
        <p:spPr>
          <a:noFill/>
        </p:spPr>
        <p:txBody>
          <a:bodyPr/>
          <a:lstStyle/>
          <a:p>
            <a:r>
              <a:rPr lang="en-US" dirty="0"/>
              <a:t>Society of American Archivists</a:t>
            </a:r>
          </a:p>
        </p:txBody>
      </p:sp>
      <p:sp>
        <p:nvSpPr>
          <p:cNvPr id="124933" name="Slide Number Placeholder 5"/>
          <p:cNvSpPr>
            <a:spLocks noGrp="1"/>
          </p:cNvSpPr>
          <p:nvPr>
            <p:ph type="sldNum" sz="quarter" idx="5"/>
          </p:nvPr>
        </p:nvSpPr>
        <p:spPr>
          <a:noFill/>
        </p:spPr>
        <p:txBody>
          <a:bodyPr/>
          <a:lstStyle/>
          <a:p>
            <a:fld id="{AF1E6AE6-6344-4369-91A7-CB7657F800DE}" type="slidenum">
              <a:rPr lang="en-US"/>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xfrm>
            <a:off x="914400" y="4343400"/>
            <a:ext cx="5181600" cy="4114800"/>
          </a:xfrm>
          <a:noFill/>
          <a:ln/>
        </p:spPr>
        <p:txBody>
          <a:bodyPr/>
          <a:lstStyle/>
          <a:p>
            <a:pPr>
              <a:lnSpc>
                <a:spcPct val="93000"/>
              </a:lnSpc>
              <a:spcBef>
                <a:spcPts val="450"/>
              </a:spcBef>
            </a:pPr>
            <a:r>
              <a:rPr lang="en-GB" sz="1300" dirty="0" smtClean="0">
                <a:ea typeface="ＭＳ Ｐゴシック" pitchFamily="34" charset="-128"/>
                <a:cs typeface="Arial" charset="0"/>
              </a:rPr>
              <a:t>Sometimes it’s easier to id formats than process.</a:t>
            </a:r>
          </a:p>
          <a:p>
            <a:pPr>
              <a:lnSpc>
                <a:spcPct val="93000"/>
              </a:lnSpc>
              <a:spcBef>
                <a:spcPts val="450"/>
              </a:spcBef>
            </a:pPr>
            <a:endParaRPr lang="en-GB" sz="1300" dirty="0" smtClean="0">
              <a:ea typeface="ＭＳ Ｐゴシック" pitchFamily="34" charset="-128"/>
              <a:cs typeface="Arial" charset="0"/>
            </a:endParaRPr>
          </a:p>
          <a:p>
            <a:pPr>
              <a:lnSpc>
                <a:spcPct val="93000"/>
              </a:lnSpc>
              <a:spcBef>
                <a:spcPts val="450"/>
              </a:spcBef>
            </a:pPr>
            <a:r>
              <a:rPr lang="en-GB" sz="1300" dirty="0" smtClean="0">
                <a:ea typeface="ＭＳ Ｐゴシック" pitchFamily="34" charset="-128"/>
                <a:cs typeface="Arial" charset="0"/>
              </a:rPr>
              <a:t>Carte des Visite dates of popularity 1850’s </a:t>
            </a:r>
            <a:r>
              <a:rPr lang="en-US" sz="1300" dirty="0" smtClean="0">
                <a:ea typeface="ＭＳ Ｐゴシック" pitchFamily="34" charset="-128"/>
                <a:cs typeface="Arial" charset="0"/>
              </a:rPr>
              <a:t>–</a:t>
            </a:r>
            <a:r>
              <a:rPr lang="en-GB" sz="1300" dirty="0" smtClean="0">
                <a:ea typeface="ＭＳ Ｐゴシック" pitchFamily="34" charset="-128"/>
                <a:cs typeface="Arial" charset="0"/>
              </a:rPr>
              <a:t> 1900’s  2.5 x 2.5 inches   take their name from French calling cards  </a:t>
            </a:r>
          </a:p>
          <a:p>
            <a:pPr>
              <a:lnSpc>
                <a:spcPct val="93000"/>
              </a:lnSpc>
              <a:spcBef>
                <a:spcPts val="450"/>
              </a:spcBef>
            </a:pPr>
            <a:r>
              <a:rPr lang="en-GB" sz="1300" dirty="0" smtClean="0">
                <a:ea typeface="ＭＳ Ｐゴシック" pitchFamily="34" charset="-128"/>
                <a:cs typeface="Arial" charset="0"/>
              </a:rPr>
              <a:t>Most popular for of presentation for the 19</a:t>
            </a:r>
            <a:r>
              <a:rPr lang="en-GB" sz="1300" baseline="30000" dirty="0" smtClean="0">
                <a:ea typeface="ＭＳ Ｐゴシック" pitchFamily="34" charset="-128"/>
                <a:cs typeface="Arial" charset="0"/>
              </a:rPr>
              <a:t>th</a:t>
            </a:r>
            <a:r>
              <a:rPr lang="en-GB" sz="1300" dirty="0" smtClean="0">
                <a:ea typeface="ＭＳ Ｐゴシック" pitchFamily="34" charset="-128"/>
                <a:cs typeface="Arial" charset="0"/>
              </a:rPr>
              <a:t> century photography</a:t>
            </a:r>
          </a:p>
          <a:p>
            <a:pPr>
              <a:lnSpc>
                <a:spcPct val="93000"/>
              </a:lnSpc>
              <a:spcBef>
                <a:spcPts val="450"/>
              </a:spcBef>
            </a:pPr>
            <a:endParaRPr lang="en-GB" sz="1300" dirty="0" smtClean="0">
              <a:ea typeface="ＭＳ Ｐゴシック" pitchFamily="34" charset="-128"/>
              <a:cs typeface="Arial" charset="0"/>
            </a:endParaRPr>
          </a:p>
          <a:p>
            <a:pPr>
              <a:lnSpc>
                <a:spcPct val="93000"/>
              </a:lnSpc>
              <a:spcBef>
                <a:spcPts val="450"/>
              </a:spcBef>
            </a:pPr>
            <a:r>
              <a:rPr lang="en-GB" sz="1300" dirty="0" smtClean="0">
                <a:ea typeface="ＭＳ Ｐゴシック" pitchFamily="34" charset="-128"/>
                <a:cs typeface="Arial" charset="0"/>
              </a:rPr>
              <a:t>Cabinet cards </a:t>
            </a:r>
            <a:r>
              <a:rPr lang="en-US" sz="1300" dirty="0" smtClean="0">
                <a:ea typeface="ＭＳ Ｐゴシック" pitchFamily="34" charset="-128"/>
                <a:cs typeface="Arial" charset="0"/>
              </a:rPr>
              <a:t>–</a:t>
            </a:r>
            <a:r>
              <a:rPr lang="en-GB" sz="1300" dirty="0" smtClean="0">
                <a:ea typeface="ＭＳ Ｐゴシック" pitchFamily="34" charset="-128"/>
                <a:cs typeface="Arial" charset="0"/>
              </a:rPr>
              <a:t> a bit bigger  4.5 x 6-1/4  inches   1866-1900’s</a:t>
            </a:r>
          </a:p>
          <a:p>
            <a:pPr>
              <a:lnSpc>
                <a:spcPct val="93000"/>
              </a:lnSpc>
              <a:spcBef>
                <a:spcPts val="450"/>
              </a:spcBef>
            </a:pPr>
            <a:endParaRPr lang="en-GB" sz="1300" dirty="0" smtClean="0">
              <a:ea typeface="ＭＳ Ｐゴシック" pitchFamily="34" charset="-128"/>
              <a:cs typeface="Arial" charset="0"/>
            </a:endParaRPr>
          </a:p>
          <a:p>
            <a:pPr>
              <a:lnSpc>
                <a:spcPct val="93000"/>
              </a:lnSpc>
              <a:spcBef>
                <a:spcPts val="450"/>
              </a:spcBef>
            </a:pPr>
            <a:r>
              <a:rPr lang="en-GB" sz="1400" dirty="0" smtClean="0">
                <a:ea typeface="ＭＳ Ｐゴシック" pitchFamily="34" charset="-128"/>
                <a:cs typeface="Arial" charset="0"/>
              </a:rPr>
              <a:t>card mounts may be acidic but removal of prints is rare for reasons of safety and historic integrity. Acidity leads to brittleness—handle with care</a:t>
            </a:r>
          </a:p>
          <a:p>
            <a:pPr>
              <a:lnSpc>
                <a:spcPct val="93000"/>
              </a:lnSpc>
              <a:spcBef>
                <a:spcPts val="450"/>
              </a:spcBef>
            </a:pPr>
            <a:endParaRPr lang="en-GB" sz="1300" dirty="0" smtClean="0">
              <a:ea typeface="ＭＳ Ｐゴシック" pitchFamily="34" charset="-128"/>
              <a:cs typeface="Arial" charset="0"/>
            </a:endParaRPr>
          </a:p>
          <a:p>
            <a:pPr>
              <a:lnSpc>
                <a:spcPct val="93000"/>
              </a:lnSpc>
              <a:spcBef>
                <a:spcPts val="450"/>
              </a:spcBef>
            </a:pPr>
            <a:r>
              <a:rPr lang="en-GB" sz="1300" dirty="0" smtClean="0">
                <a:ea typeface="ＭＳ Ｐゴシック" pitchFamily="34" charset="-128"/>
                <a:cs typeface="Arial" charset="0"/>
              </a:rPr>
              <a:t>Note any of the 19th-century processes can be found on such mounts, though albumen, collodion, and gelatin POPs are most common for card mounts</a:t>
            </a:r>
          </a:p>
          <a:p>
            <a:pPr>
              <a:lnSpc>
                <a:spcPct val="93000"/>
              </a:lnSpc>
              <a:spcBef>
                <a:spcPts val="450"/>
              </a:spcBef>
            </a:pPr>
            <a:r>
              <a:rPr lang="en-GB" sz="1300" dirty="0" smtClean="0">
                <a:ea typeface="ＭＳ Ｐゴシック" pitchFamily="34" charset="-128"/>
                <a:cs typeface="Arial" charset="0"/>
              </a:rPr>
              <a:t>Cards usually decorated and contained the name of the photographer</a:t>
            </a:r>
          </a:p>
          <a:p>
            <a:pPr>
              <a:lnSpc>
                <a:spcPct val="93000"/>
              </a:lnSpc>
              <a:spcBef>
                <a:spcPts val="450"/>
              </a:spcBef>
            </a:pPr>
            <a:r>
              <a:rPr lang="en-GB" sz="1300" dirty="0" smtClean="0">
                <a:ea typeface="ＭＳ Ｐゴシック" pitchFamily="34" charset="-128"/>
                <a:cs typeface="Arial" charset="0"/>
              </a:rPr>
              <a:t>card mounts may be acidic but removal of prints is rare for reasons of safety and historic integrity. Acidity leads to brittleness—handle with care</a:t>
            </a:r>
          </a:p>
          <a:p>
            <a:endParaRPr lang="en-US" dirty="0" smtClean="0">
              <a:ea typeface="ＭＳ Ｐゴシック"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p:spPr>
        <p:txBody>
          <a:bodyPr/>
          <a:lstStyle/>
          <a:p>
            <a:pPr>
              <a:lnSpc>
                <a:spcPct val="93000"/>
              </a:lnSpc>
              <a:spcBef>
                <a:spcPts val="450"/>
              </a:spcBef>
            </a:pPr>
            <a:r>
              <a:rPr lang="en-GB" sz="1300" dirty="0" smtClean="0">
                <a:ea typeface="ＭＳ Ｐゴシック" pitchFamily="34" charset="-128"/>
                <a:cs typeface="Arial" charset="0"/>
              </a:rPr>
              <a:t>Stereo cards  1850’s </a:t>
            </a:r>
            <a:r>
              <a:rPr lang="en-US" sz="1300" dirty="0" smtClean="0">
                <a:ea typeface="ＭＳ Ｐゴシック" pitchFamily="34" charset="-128"/>
                <a:cs typeface="Arial" charset="0"/>
              </a:rPr>
              <a:t>–</a:t>
            </a:r>
            <a:r>
              <a:rPr lang="en-GB" sz="1300" dirty="0" smtClean="0">
                <a:ea typeface="ＭＳ Ｐゴシック" pitchFamily="34" charset="-128"/>
                <a:cs typeface="Arial" charset="0"/>
              </a:rPr>
              <a:t> 1950’s typically 4.5 x 7 inches  various processes used meant to go in a viewer a</a:t>
            </a:r>
            <a:r>
              <a:rPr lang="en-US" sz="1300" dirty="0" smtClean="0">
                <a:ea typeface="ＭＳ Ｐゴシック" pitchFamily="34" charset="-128"/>
                <a:cs typeface="Arial" charset="0"/>
              </a:rPr>
              <a:t>nd</a:t>
            </a:r>
            <a:r>
              <a:rPr lang="en-GB" sz="1300" dirty="0" smtClean="0">
                <a:ea typeface="ＭＳ Ｐゴシック" pitchFamily="34" charset="-128"/>
                <a:cs typeface="Arial" charset="0"/>
              </a:rPr>
              <a:t> provided 3d effects</a:t>
            </a:r>
          </a:p>
          <a:p>
            <a:pPr>
              <a:lnSpc>
                <a:spcPct val="93000"/>
              </a:lnSpc>
              <a:spcBef>
                <a:spcPts val="450"/>
              </a:spcBef>
            </a:pPr>
            <a:r>
              <a:rPr lang="en-GB" sz="1300" dirty="0" smtClean="0">
                <a:ea typeface="ＭＳ Ｐゴシック" pitchFamily="34" charset="-128"/>
                <a:cs typeface="Arial" charset="0"/>
              </a:rPr>
              <a:t>stereo mounts are deliberately curved, need careful housing to accom</a:t>
            </a:r>
            <a:r>
              <a:rPr lang="en-US" sz="1300" dirty="0" smtClean="0">
                <a:ea typeface="ＭＳ Ｐゴシック" pitchFamily="34" charset="-128"/>
                <a:cs typeface="Arial" charset="0"/>
              </a:rPr>
              <a:t>m</a:t>
            </a:r>
            <a:r>
              <a:rPr lang="en-GB" sz="1300" dirty="0" smtClean="0">
                <a:ea typeface="ＭＳ Ｐゴシック" pitchFamily="34" charset="-128"/>
                <a:cs typeface="Arial" charset="0"/>
              </a:rPr>
              <a:t>odate the “thickness”</a:t>
            </a:r>
          </a:p>
          <a:p>
            <a:pPr>
              <a:lnSpc>
                <a:spcPct val="93000"/>
              </a:lnSpc>
              <a:spcBef>
                <a:spcPts val="450"/>
              </a:spcBef>
            </a:pPr>
            <a:endParaRPr lang="en-GB" sz="1300" dirty="0" smtClean="0">
              <a:ea typeface="ＭＳ Ｐゴシック" pitchFamily="34" charset="-128"/>
              <a:cs typeface="Arial" charset="0"/>
            </a:endParaRPr>
          </a:p>
          <a:p>
            <a:pPr>
              <a:lnSpc>
                <a:spcPct val="93000"/>
              </a:lnSpc>
              <a:spcBef>
                <a:spcPts val="450"/>
              </a:spcBef>
            </a:pPr>
            <a:endParaRPr lang="en-GB" sz="1300" dirty="0" smtClean="0">
              <a:ea typeface="ＭＳ Ｐゴシック" pitchFamily="34" charset="-128"/>
              <a:cs typeface="Arial" charset="0"/>
            </a:endParaRPr>
          </a:p>
          <a:p>
            <a:pPr>
              <a:lnSpc>
                <a:spcPct val="93000"/>
              </a:lnSpc>
              <a:spcBef>
                <a:spcPts val="450"/>
              </a:spcBef>
            </a:pPr>
            <a:r>
              <a:rPr lang="en-GB" sz="1300" dirty="0" smtClean="0">
                <a:ea typeface="ＭＳ Ｐゴシック" pitchFamily="34" charset="-128"/>
                <a:cs typeface="Arial" charset="0"/>
              </a:rPr>
              <a:t>Albums should not be dismantled without careful consideration to the historical integrity of the album as a whole. In fact, if albums are kept closed(limiting exposure to air)  and in a dry environment, even acidic pages cause little damage to the images. </a:t>
            </a:r>
          </a:p>
          <a:p>
            <a:pPr>
              <a:lnSpc>
                <a:spcPct val="93000"/>
              </a:lnSpc>
              <a:spcBef>
                <a:spcPts val="450"/>
              </a:spcBef>
            </a:pPr>
            <a:endParaRPr lang="en-GB" sz="1300" dirty="0" smtClean="0">
              <a:ea typeface="ＭＳ Ｐゴシック" pitchFamily="34" charset="-128"/>
              <a:cs typeface="Arial" charset="0"/>
            </a:endParaRPr>
          </a:p>
          <a:p>
            <a:pPr>
              <a:lnSpc>
                <a:spcPct val="93000"/>
              </a:lnSpc>
              <a:spcBef>
                <a:spcPts val="450"/>
              </a:spcBef>
            </a:pPr>
            <a:r>
              <a:rPr lang="en-GB" sz="1300" dirty="0" smtClean="0">
                <a:ea typeface="ＭＳ Ｐゴシック" pitchFamily="34" charset="-128"/>
                <a:cs typeface="Arial" charset="0"/>
              </a:rPr>
              <a:t>Albums should always be considered fragile and handled with care</a:t>
            </a:r>
          </a:p>
          <a:p>
            <a:pPr>
              <a:lnSpc>
                <a:spcPct val="93000"/>
              </a:lnSpc>
              <a:spcBef>
                <a:spcPts val="450"/>
              </a:spcBef>
            </a:pPr>
            <a:r>
              <a:rPr lang="en-GB" sz="1300" dirty="0" smtClean="0">
                <a:ea typeface="ＭＳ Ｐゴシック" pitchFamily="34" charset="-128"/>
                <a:cs typeface="Arial" charset="0"/>
              </a:rPr>
              <a:t>	book supports to avoid opening too far</a:t>
            </a:r>
          </a:p>
          <a:p>
            <a:pPr>
              <a:lnSpc>
                <a:spcPct val="93000"/>
              </a:lnSpc>
              <a:spcBef>
                <a:spcPts val="450"/>
              </a:spcBef>
            </a:pPr>
            <a:r>
              <a:rPr lang="en-GB" sz="1300" dirty="0" smtClean="0">
                <a:ea typeface="ＭＳ Ｐゴシック" pitchFamily="34" charset="-128"/>
                <a:cs typeface="Arial" charset="0"/>
              </a:rPr>
              <a:t>	lift pages with a tool, if necessary, to avoid creasing/breaking pages</a:t>
            </a:r>
          </a:p>
          <a:p>
            <a:pPr>
              <a:lnSpc>
                <a:spcPct val="93000"/>
              </a:lnSpc>
              <a:spcBef>
                <a:spcPts val="450"/>
              </a:spcBef>
            </a:pPr>
            <a:endParaRPr lang="en-GB" sz="1300" dirty="0" smtClean="0">
              <a:ea typeface="ＭＳ Ｐゴシック" pitchFamily="34" charset="-128"/>
              <a:cs typeface="Arial" charset="0"/>
            </a:endParaRPr>
          </a:p>
          <a:p>
            <a:pPr>
              <a:lnSpc>
                <a:spcPct val="93000"/>
              </a:lnSpc>
              <a:spcBef>
                <a:spcPts val="450"/>
              </a:spcBef>
            </a:pPr>
            <a:r>
              <a:rPr lang="en-GB" dirty="0" smtClean="0">
                <a:ea typeface="ＭＳ Ｐゴシック" pitchFamily="34" charset="-128"/>
              </a:rPr>
              <a:t>Card albums, commercial blank albums/scrapbooks, professionally published albums</a:t>
            </a:r>
          </a:p>
          <a:p>
            <a:endParaRPr lang="en-US" dirty="0" smtClean="0">
              <a:ea typeface="ＭＳ Ｐゴシック"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6"/>
          <p:cNvSpPr>
            <a:spLocks noGrp="1" noChangeArrowheads="1"/>
          </p:cNvSpPr>
          <p:nvPr>
            <p:ph type="ftr" sz="quarter" idx="4"/>
          </p:nvPr>
        </p:nvSpPr>
        <p:spPr>
          <a:noFill/>
        </p:spPr>
        <p:txBody>
          <a:bodyPr/>
          <a:lstStyle/>
          <a:p>
            <a:r>
              <a:rPr lang="en-US" dirty="0"/>
              <a:t>Society of American Archivists</a:t>
            </a:r>
          </a:p>
        </p:txBody>
      </p:sp>
      <p:sp>
        <p:nvSpPr>
          <p:cNvPr id="131075" name="Rectangle 7"/>
          <p:cNvSpPr>
            <a:spLocks noGrp="1" noChangeArrowheads="1"/>
          </p:cNvSpPr>
          <p:nvPr>
            <p:ph type="sldNum" sz="quarter" idx="5"/>
          </p:nvPr>
        </p:nvSpPr>
        <p:spPr>
          <a:noFill/>
        </p:spPr>
        <p:txBody>
          <a:bodyPr/>
          <a:lstStyle/>
          <a:p>
            <a:fld id="{9508D564-CBA4-4CBC-9AE9-93B55C683EC7}" type="slidenum">
              <a:rPr lang="en-US"/>
              <a:pPr/>
              <a:t>45</a:t>
            </a:fld>
            <a:endParaRPr lang="en-US" dirty="0"/>
          </a:p>
        </p:txBody>
      </p:sp>
      <p:sp>
        <p:nvSpPr>
          <p:cNvPr id="131076" name="Text Box 2"/>
          <p:cNvSpPr txBox="1">
            <a:spLocks noChangeArrowheads="1"/>
          </p:cNvSpPr>
          <p:nvPr/>
        </p:nvSpPr>
        <p:spPr bwMode="auto">
          <a:xfrm>
            <a:off x="1797050" y="1447800"/>
            <a:ext cx="3962400" cy="3084513"/>
          </a:xfrm>
          <a:prstGeom prst="rect">
            <a:avLst/>
          </a:prstGeom>
          <a:solidFill>
            <a:srgbClr val="FFFFFF"/>
          </a:solidFill>
          <a:ln w="9360">
            <a:solidFill>
              <a:srgbClr val="000000"/>
            </a:solidFill>
            <a:miter lim="800000"/>
            <a:headEnd/>
            <a:tailEnd/>
          </a:ln>
        </p:spPr>
        <p:txBody>
          <a:bodyPr wrap="none" anchor="ctr"/>
          <a:lstStyle/>
          <a:p>
            <a:endParaRPr lang="en-US" dirty="0"/>
          </a:p>
        </p:txBody>
      </p:sp>
      <p:sp>
        <p:nvSpPr>
          <p:cNvPr id="28678" name="Text Box 3"/>
          <p:cNvSpPr>
            <a:spLocks noGrp="1" noChangeArrowheads="1"/>
          </p:cNvSpPr>
          <p:nvPr>
            <p:ph type="body"/>
          </p:nvPr>
        </p:nvSpPr>
        <p:spPr>
          <a:xfrm>
            <a:off x="533400" y="4610100"/>
            <a:ext cx="5867400" cy="3702050"/>
          </a:xfrm>
          <a:ln/>
        </p:spPr>
        <p:txBody>
          <a:bodyPr lIns="0" tIns="0" rIns="0" bIns="0"/>
          <a:lstStyle/>
          <a:p>
            <a:pPr marL="730250" lvl="1" indent="-273050" defTabSz="457200" eaLnBrk="1" hangingPunct="1">
              <a:lnSpc>
                <a:spcPct val="93000"/>
              </a:lnSpc>
              <a:spcBef>
                <a:spcPts val="800"/>
              </a:spcBef>
              <a:tabLst>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 pos="9874250" algn="l"/>
              </a:tabLst>
            </a:pPr>
            <a:r>
              <a:rPr lang="en-GB" sz="1400" dirty="0" smtClean="0">
                <a:ea typeface="ＭＳ Ｐゴシック" pitchFamily="34" charset="-128"/>
                <a:cs typeface="Arial" charset="0"/>
              </a:rPr>
              <a:t>DOP = what the general public  considers  a “black-and-white” print</a:t>
            </a:r>
          </a:p>
          <a:p>
            <a:pPr defTabSz="457200">
              <a:lnSpc>
                <a:spcPct val="93000"/>
              </a:lnSpc>
              <a:spcBef>
                <a:spcPts val="450"/>
              </a:spcBef>
              <a:tabLst>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 pos="9874250" algn="l"/>
              </a:tabLst>
            </a:pPr>
            <a:endParaRPr lang="en-GB" sz="1400" dirty="0" smtClean="0">
              <a:ea typeface="ＭＳ Ｐゴシック" pitchFamily="34" charset="-128"/>
              <a:cs typeface="Arial" charset="0"/>
            </a:endParaRPr>
          </a:p>
          <a:p>
            <a:pPr defTabSz="457200">
              <a:lnSpc>
                <a:spcPct val="93000"/>
              </a:lnSpc>
              <a:spcBef>
                <a:spcPts val="450"/>
              </a:spcBef>
              <a:buFontTx/>
              <a:buChar char="•"/>
              <a:tabLst>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 pos="9874250" algn="l"/>
              </a:tabLst>
            </a:pPr>
            <a:r>
              <a:rPr lang="en-GB" sz="1400" dirty="0" smtClean="0">
                <a:ea typeface="ＭＳ Ｐゴシック" pitchFamily="34" charset="-128"/>
                <a:cs typeface="Arial" charset="0"/>
              </a:rPr>
              <a:t>Developed-Out version came into wider use in second decade of 20</a:t>
            </a:r>
            <a:r>
              <a:rPr lang="en-GB" sz="1400" baseline="33000" dirty="0" smtClean="0">
                <a:ea typeface="ＭＳ Ｐゴシック" pitchFamily="34" charset="-128"/>
                <a:cs typeface="Arial" charset="0"/>
              </a:rPr>
              <a:t>th</a:t>
            </a:r>
            <a:r>
              <a:rPr lang="en-GB" sz="1400" dirty="0" smtClean="0">
                <a:ea typeface="ＭＳ Ｐゴシック" pitchFamily="34" charset="-128"/>
                <a:cs typeface="Arial" charset="0"/>
              </a:rPr>
              <a:t> century; Dominant photographic process for most of 20</a:t>
            </a:r>
            <a:r>
              <a:rPr lang="en-GB" sz="1400" baseline="33000" dirty="0" smtClean="0">
                <a:ea typeface="ＭＳ Ｐゴシック" pitchFamily="34" charset="-128"/>
                <a:cs typeface="Arial" charset="0"/>
              </a:rPr>
              <a:t>th</a:t>
            </a:r>
            <a:r>
              <a:rPr lang="en-GB" sz="1400" dirty="0" smtClean="0">
                <a:ea typeface="ＭＳ Ｐゴシック" pitchFamily="34" charset="-128"/>
                <a:cs typeface="Arial" charset="0"/>
              </a:rPr>
              <a:t> century</a:t>
            </a:r>
          </a:p>
          <a:p>
            <a:pPr defTabSz="457200">
              <a:lnSpc>
                <a:spcPct val="93000"/>
              </a:lnSpc>
              <a:spcBef>
                <a:spcPts val="450"/>
              </a:spcBef>
              <a:buFontTx/>
              <a:buChar char="•"/>
              <a:tabLst>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 pos="9874250" algn="l"/>
              </a:tabLst>
            </a:pPr>
            <a:r>
              <a:rPr lang="en-GB" sz="1400" dirty="0" smtClean="0">
                <a:ea typeface="ＭＳ Ｐゴシック" pitchFamily="34" charset="-128"/>
                <a:cs typeface="Arial" charset="0"/>
              </a:rPr>
              <a:t>made in a darkroom with artificial light, so enlargement likely</a:t>
            </a:r>
          </a:p>
          <a:p>
            <a:pPr marL="730250" lvl="1" indent="-273050" defTabSz="457200" eaLnBrk="1" hangingPunct="1">
              <a:lnSpc>
                <a:spcPct val="93000"/>
              </a:lnSpc>
              <a:spcBef>
                <a:spcPts val="800"/>
              </a:spcBef>
              <a:tabLst>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 pos="9874250" algn="l"/>
              </a:tabLst>
            </a:pPr>
            <a:endParaRPr lang="en-GB" sz="1400" dirty="0" smtClean="0">
              <a:ea typeface="ＭＳ Ｐゴシック" pitchFamily="34" charset="-128"/>
              <a:cs typeface="Arial" charset="0"/>
            </a:endParaRPr>
          </a:p>
          <a:p>
            <a:pPr defTabSz="457200" eaLnBrk="1" hangingPunct="1">
              <a:tabLst>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 pos="9874250" algn="l"/>
              </a:tabLst>
            </a:pPr>
            <a:r>
              <a:rPr lang="en-GB" sz="1400" dirty="0" smtClean="0">
                <a:ea typeface="ＭＳ Ｐゴシック" pitchFamily="34" charset="-128"/>
              </a:rPr>
              <a:t>Dates of popularity 1885-present***</a:t>
            </a:r>
          </a:p>
          <a:p>
            <a:pPr defTabSz="457200" eaLnBrk="1" hangingPunct="1">
              <a:tabLst>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 pos="9874250" algn="l"/>
              </a:tabLst>
            </a:pPr>
            <a:r>
              <a:rPr lang="en-GB" sz="1400" dirty="0" smtClean="0">
                <a:ea typeface="ＭＳ Ｐゴシック" pitchFamily="34" charset="-128"/>
              </a:rPr>
              <a:t>Silver suspended in gelatin on baryta paper </a:t>
            </a:r>
          </a:p>
          <a:p>
            <a:pPr defTabSz="457200" eaLnBrk="1" hangingPunct="1">
              <a:tabLst>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 pos="9874250" algn="l"/>
              </a:tabLst>
            </a:pPr>
            <a:r>
              <a:rPr lang="en-GB" sz="1400" dirty="0" smtClean="0">
                <a:ea typeface="ＭＳ Ｐゴシック" pitchFamily="34" charset="-128"/>
              </a:rPr>
              <a:t>Neutral black tone  blacks and grays  (when not deteriorated)</a:t>
            </a:r>
          </a:p>
          <a:p>
            <a:pPr defTabSz="457200" eaLnBrk="1" hangingPunct="1">
              <a:tabLst>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 pos="9874250" algn="l"/>
              </a:tabLst>
            </a:pPr>
            <a:endParaRPr lang="en-GB" sz="1400" dirty="0" smtClean="0">
              <a:ea typeface="ＭＳ Ｐゴシック" pitchFamily="34" charset="-128"/>
              <a:cs typeface="Arial" charset="0"/>
            </a:endParaRPr>
          </a:p>
          <a:p>
            <a:pPr defTabSz="457200" eaLnBrk="1" hangingPunct="1">
              <a:tabLst>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 pos="9874250" algn="l"/>
              </a:tabLst>
            </a:pPr>
            <a:r>
              <a:rPr lang="en-GB" sz="1400" dirty="0" smtClean="0">
                <a:ea typeface="ＭＳ Ｐゴシック" pitchFamily="34" charset="-128"/>
                <a:cs typeface="Arial" charset="0"/>
              </a:rPr>
              <a:t>Variable surface textures available from manufacturers: matte, semigloss, glossy, ferrotyped and more</a:t>
            </a:r>
          </a:p>
          <a:p>
            <a:pPr defTabSz="457200" eaLnBrk="1" hangingPunct="1">
              <a:tabLst>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 pos="9874250" algn="l"/>
              </a:tabLst>
            </a:pPr>
            <a:r>
              <a:rPr lang="en-GB" sz="1400" dirty="0" smtClean="0">
                <a:ea typeface="ＭＳ Ｐゴシック" pitchFamily="34" charset="-128"/>
                <a:cs typeface="Arial" charset="0"/>
              </a:rPr>
              <a:t>Multiple paper weights </a:t>
            </a:r>
            <a:r>
              <a:rPr lang="en-US" sz="1400" dirty="0" smtClean="0">
                <a:ea typeface="ＭＳ Ｐゴシック" pitchFamily="34" charset="-128"/>
                <a:cs typeface="Arial" charset="0"/>
              </a:rPr>
              <a:t>–</a:t>
            </a:r>
            <a:r>
              <a:rPr lang="en-GB" sz="1400" dirty="0" smtClean="0">
                <a:ea typeface="ＭＳ Ｐゴシック" pitchFamily="34" charset="-128"/>
                <a:cs typeface="Arial" charset="0"/>
              </a:rPr>
              <a:t> single a</a:t>
            </a:r>
            <a:r>
              <a:rPr lang="en-US" sz="1400" dirty="0" smtClean="0">
                <a:ea typeface="ＭＳ Ｐゴシック" pitchFamily="34" charset="-128"/>
                <a:cs typeface="Arial" charset="0"/>
              </a:rPr>
              <a:t>and</a:t>
            </a:r>
            <a:r>
              <a:rPr lang="en-GB" sz="1400" dirty="0" smtClean="0">
                <a:ea typeface="ＭＳ Ｐゴシック" pitchFamily="34" charset="-128"/>
                <a:cs typeface="Arial" charset="0"/>
              </a:rPr>
              <a:t> double weight</a:t>
            </a:r>
          </a:p>
          <a:p>
            <a:pPr marL="730250" lvl="1" indent="-273050" defTabSz="457200">
              <a:lnSpc>
                <a:spcPct val="93000"/>
              </a:lnSpc>
              <a:spcBef>
                <a:spcPts val="450"/>
              </a:spcBef>
              <a:tabLst>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 pos="9874250" algn="l"/>
              </a:tabLst>
            </a:pPr>
            <a:r>
              <a:rPr lang="en-GB" sz="1400" dirty="0" smtClean="0">
                <a:ea typeface="ＭＳ Ｐゴシック" pitchFamily="34" charset="-128"/>
                <a:cs typeface="Arial" charset="0"/>
              </a:rPr>
              <a:t>RC paper vs. “Fiber” paper</a:t>
            </a:r>
          </a:p>
          <a:p>
            <a:pPr defTabSz="457200">
              <a:lnSpc>
                <a:spcPct val="93000"/>
              </a:lnSpc>
              <a:spcBef>
                <a:spcPts val="450"/>
              </a:spcBef>
              <a:tabLst>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 pos="9874250" algn="l"/>
              </a:tabLst>
            </a:pPr>
            <a:r>
              <a:rPr lang="en-GB" sz="1400" dirty="0" smtClean="0">
                <a:ea typeface="ＭＳ Ｐゴシック" pitchFamily="34" charset="-128"/>
                <a:cs typeface="Arial" charset="0"/>
              </a:rPr>
              <a:t>Resin coated papers after 1970</a:t>
            </a:r>
          </a:p>
          <a:p>
            <a:pPr marL="730250" lvl="1" indent="-273050" defTabSz="457200" eaLnBrk="1" hangingPunct="1">
              <a:lnSpc>
                <a:spcPct val="93000"/>
              </a:lnSpc>
              <a:spcBef>
                <a:spcPts val="800"/>
              </a:spcBef>
              <a:tabLst>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 pos="9874250" algn="l"/>
              </a:tabLst>
            </a:pPr>
            <a:r>
              <a:rPr lang="en-GB" sz="1400" dirty="0" smtClean="0">
                <a:ea typeface="ＭＳ Ｐゴシック" pitchFamily="34" charset="-128"/>
                <a:cs typeface="Arial" charset="0"/>
              </a:rPr>
              <a:t>Typical Formats:  4x5, 5x7, 8x10; contact sheet;  Polaroids</a:t>
            </a:r>
          </a:p>
          <a:p>
            <a:pPr marL="730250" lvl="1" indent="-273050" defTabSz="457200" eaLnBrk="1" hangingPunct="1">
              <a:lnSpc>
                <a:spcPct val="93000"/>
              </a:lnSpc>
              <a:spcBef>
                <a:spcPts val="800"/>
              </a:spcBef>
              <a:tabLst>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 pos="9874250" algn="l"/>
              </a:tabLst>
            </a:pPr>
            <a:endParaRPr lang="en-GB" sz="1400" dirty="0" smtClean="0">
              <a:ea typeface="ＭＳ Ｐゴシック" pitchFamily="34" charset="-128"/>
              <a:cs typeface="Arial" charset="0"/>
            </a:endParaRPr>
          </a:p>
        </p:txBody>
      </p:sp>
      <p:sp>
        <p:nvSpPr>
          <p:cNvPr id="131078" name="Rectangle 6"/>
          <p:cNvSpPr>
            <a:spLocks noChangeArrowheads="1"/>
          </p:cNvSpPr>
          <p:nvPr/>
        </p:nvSpPr>
        <p:spPr bwMode="auto">
          <a:xfrm>
            <a:off x="1714500" y="533400"/>
            <a:ext cx="3429000" cy="830263"/>
          </a:xfrm>
          <a:prstGeom prst="rect">
            <a:avLst/>
          </a:prstGeom>
          <a:noFill/>
          <a:ln w="9525">
            <a:noFill/>
            <a:miter lim="800000"/>
            <a:headEnd/>
            <a:tailEnd/>
          </a:ln>
        </p:spPr>
        <p:txBody>
          <a:bodyPr>
            <a:spAutoFit/>
          </a:bodyPr>
          <a:lstStyle/>
          <a:p>
            <a:r>
              <a:rPr lang="en-GB" dirty="0"/>
              <a:t>Developing-out Gelatin Silver Prints</a:t>
            </a:r>
            <a:endParaRPr lang="en-US" dirty="0"/>
          </a:p>
        </p:txBody>
      </p:sp>
      <p:pic>
        <p:nvPicPr>
          <p:cNvPr id="131079" name="Picture 9" descr="WalkerEvans"/>
          <p:cNvPicPr>
            <a:picLocks noChangeAspect="1" noChangeArrowheads="1"/>
          </p:cNvPicPr>
          <p:nvPr/>
        </p:nvPicPr>
        <p:blipFill>
          <a:blip r:embed="rId3"/>
          <a:srcRect/>
          <a:stretch>
            <a:fillRect/>
          </a:stretch>
        </p:blipFill>
        <p:spPr bwMode="auto">
          <a:xfrm>
            <a:off x="4038600" y="1600200"/>
            <a:ext cx="1501775" cy="2362200"/>
          </a:xfrm>
          <a:prstGeom prst="rect">
            <a:avLst/>
          </a:prstGeom>
          <a:noFill/>
          <a:ln w="9525">
            <a:noFill/>
            <a:miter lim="800000"/>
            <a:headEnd/>
            <a:tailEnd/>
          </a:ln>
        </p:spPr>
      </p:pic>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p:spPr>
        <p:txBody>
          <a:bodyPr/>
          <a:lstStyle/>
          <a:p>
            <a:r>
              <a:rPr lang="en-US" dirty="0" smtClean="0">
                <a:ea typeface="ＭＳ Ｐゴシック" pitchFamily="34" charset="-128"/>
              </a:rPr>
              <a:t>Silver mirroring – oxidation – silver ions move to surface and then reduce back to metallic silver – </a:t>
            </a:r>
          </a:p>
          <a:p>
            <a:endParaRPr lang="en-US" dirty="0" smtClean="0">
              <a:ea typeface="ＭＳ Ｐゴシック" pitchFamily="34" charset="-128"/>
            </a:endParaRPr>
          </a:p>
          <a:p>
            <a:r>
              <a:rPr lang="en-US" dirty="0" smtClean="0">
                <a:ea typeface="ＭＳ Ｐゴシック" pitchFamily="34" charset="-128"/>
              </a:rPr>
              <a:t>Flaking of binder layer especially at edges – when prints are trimmed</a:t>
            </a:r>
          </a:p>
          <a:p>
            <a:endParaRPr lang="en-US" dirty="0" smtClean="0">
              <a:ea typeface="ＭＳ Ｐゴシック" pitchFamily="34" charset="-128"/>
            </a:endParaRPr>
          </a:p>
          <a:p>
            <a:r>
              <a:rPr lang="en-US" dirty="0" smtClean="0">
                <a:ea typeface="ＭＳ Ｐゴシック" pitchFamily="34" charset="-128"/>
              </a:rPr>
              <a:t>Fading and discoloration – oxidation of silver produces different color and less covering power</a:t>
            </a:r>
          </a:p>
          <a:p>
            <a:endParaRPr lang="en-US" dirty="0" smtClean="0">
              <a:ea typeface="ＭＳ Ｐゴシック" pitchFamily="34" charset="-128"/>
            </a:endParaRPr>
          </a:p>
          <a:p>
            <a:r>
              <a:rPr lang="en-US" dirty="0" smtClean="0">
                <a:ea typeface="ＭＳ Ｐゴシック" pitchFamily="34" charset="-128"/>
              </a:rPr>
              <a:t>Yellowing/staining if poorly processed</a:t>
            </a:r>
          </a:p>
          <a:p>
            <a:endParaRPr lang="en-US" dirty="0" smtClean="0">
              <a:ea typeface="ＭＳ Ｐゴシック" pitchFamily="34" charset="-128"/>
            </a:endParaRPr>
          </a:p>
          <a:p>
            <a:r>
              <a:rPr lang="en-US" dirty="0" smtClean="0">
                <a:ea typeface="ＭＳ Ｐゴシック" pitchFamily="34" charset="-128"/>
              </a:rPr>
              <a:t>Susceptible to high humidity sticking, mold, distortion/curling</a:t>
            </a:r>
          </a:p>
          <a:p>
            <a:endParaRPr lang="en-US" dirty="0" smtClean="0">
              <a:ea typeface="ＭＳ Ｐゴシック"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6"/>
          <p:cNvSpPr>
            <a:spLocks noGrp="1" noChangeArrowheads="1"/>
          </p:cNvSpPr>
          <p:nvPr>
            <p:ph type="ftr" sz="quarter" idx="4"/>
          </p:nvPr>
        </p:nvSpPr>
        <p:spPr>
          <a:noFill/>
        </p:spPr>
        <p:txBody>
          <a:bodyPr/>
          <a:lstStyle/>
          <a:p>
            <a:r>
              <a:rPr lang="en-US" dirty="0"/>
              <a:t>Society of American Archivists</a:t>
            </a:r>
          </a:p>
        </p:txBody>
      </p:sp>
      <p:sp>
        <p:nvSpPr>
          <p:cNvPr id="135171" name="Rectangle 7"/>
          <p:cNvSpPr>
            <a:spLocks noGrp="1" noChangeArrowheads="1"/>
          </p:cNvSpPr>
          <p:nvPr>
            <p:ph type="sldNum" sz="quarter" idx="5"/>
          </p:nvPr>
        </p:nvSpPr>
        <p:spPr>
          <a:noFill/>
        </p:spPr>
        <p:txBody>
          <a:bodyPr/>
          <a:lstStyle/>
          <a:p>
            <a:fld id="{4869840C-986B-404C-AF77-130FA87A0D48}" type="slidenum">
              <a:rPr lang="en-US"/>
              <a:pPr/>
              <a:t>47</a:t>
            </a:fld>
            <a:endParaRPr lang="en-US" dirty="0"/>
          </a:p>
        </p:txBody>
      </p:sp>
      <p:sp>
        <p:nvSpPr>
          <p:cNvPr id="135172" name="Text Box 2"/>
          <p:cNvSpPr txBox="1">
            <a:spLocks noChangeArrowheads="1"/>
          </p:cNvSpPr>
          <p:nvPr/>
        </p:nvSpPr>
        <p:spPr bwMode="auto">
          <a:xfrm>
            <a:off x="1681163" y="1392238"/>
            <a:ext cx="3495675" cy="2806700"/>
          </a:xfrm>
          <a:prstGeom prst="rect">
            <a:avLst/>
          </a:prstGeom>
          <a:solidFill>
            <a:srgbClr val="FFFFFF"/>
          </a:solidFill>
          <a:ln w="9360">
            <a:solidFill>
              <a:srgbClr val="000000"/>
            </a:solidFill>
            <a:miter lim="800000"/>
            <a:headEnd/>
            <a:tailEnd/>
          </a:ln>
        </p:spPr>
        <p:txBody>
          <a:bodyPr wrap="none" anchor="ctr"/>
          <a:lstStyle/>
          <a:p>
            <a:endParaRPr lang="en-US" dirty="0"/>
          </a:p>
        </p:txBody>
      </p:sp>
      <p:sp>
        <p:nvSpPr>
          <p:cNvPr id="135173" name="Text Box 3"/>
          <p:cNvSpPr>
            <a:spLocks noGrp="1" noChangeArrowheads="1"/>
          </p:cNvSpPr>
          <p:nvPr>
            <p:ph type="body"/>
          </p:nvPr>
        </p:nvSpPr>
        <p:spPr>
          <a:xfrm>
            <a:off x="1506538" y="3962400"/>
            <a:ext cx="3843337" cy="4070350"/>
          </a:xfrm>
          <a:noFill/>
          <a:ln/>
        </p:spPr>
        <p:txBody>
          <a:bodyPr lIns="0" tIns="0" rIns="0" bIns="0"/>
          <a:lstStyle/>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100" dirty="0" smtClean="0">
              <a:ea typeface="ＭＳ Ｐゴシック" pitchFamily="34" charset="-128"/>
              <a:cs typeface="Arial" charset="0"/>
            </a:endParaRP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dirty="0" smtClean="0">
                <a:ea typeface="ＭＳ Ｐゴシック" pitchFamily="34" charset="-128"/>
                <a:cs typeface="Arial" charset="0"/>
              </a:rPr>
              <a:t>Standard sizes become the norm as photographic papers are all manufactured. </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dirty="0" smtClean="0">
                <a:ea typeface="ＭＳ Ｐゴシック" pitchFamily="34" charset="-128"/>
                <a:cs typeface="Arial" charset="0"/>
              </a:rPr>
              <a:t>4 x 5 5 x 7 8 x 10  contact sheets    so</a:t>
            </a:r>
            <a:r>
              <a:rPr lang="en-US" sz="1400" dirty="0" smtClean="0">
                <a:ea typeface="ＭＳ Ｐゴシック" pitchFamily="34" charset="-128"/>
                <a:cs typeface="Arial" charset="0"/>
              </a:rPr>
              <a:t>me</a:t>
            </a:r>
            <a:r>
              <a:rPr lang="en-GB" sz="1400" dirty="0" smtClean="0">
                <a:ea typeface="ＭＳ Ｐゴシック" pitchFamily="34" charset="-128"/>
                <a:cs typeface="Arial" charset="0"/>
              </a:rPr>
              <a:t> of them still in use today</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400" dirty="0" smtClean="0">
              <a:ea typeface="ＭＳ Ｐゴシック" pitchFamily="34" charset="-128"/>
              <a:cs typeface="Arial" charset="0"/>
            </a:endParaRP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400" dirty="0" smtClean="0">
              <a:ea typeface="ＭＳ Ｐゴシック" pitchFamily="34" charset="-128"/>
              <a:cs typeface="Arial" charset="0"/>
            </a:endParaRP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dirty="0" smtClean="0">
                <a:ea typeface="ＭＳ Ｐゴシック" pitchFamily="34" charset="-128"/>
                <a:cs typeface="Arial" charset="0"/>
              </a:rPr>
              <a:t>Late 19</a:t>
            </a:r>
            <a:r>
              <a:rPr lang="en-GB" sz="1400" baseline="30000" dirty="0" smtClean="0">
                <a:ea typeface="ＭＳ Ｐゴシック" pitchFamily="34" charset="-128"/>
                <a:cs typeface="Arial" charset="0"/>
              </a:rPr>
              <a:t>th</a:t>
            </a:r>
            <a:r>
              <a:rPr lang="en-GB" sz="1400" dirty="0" smtClean="0">
                <a:ea typeface="ＭＳ Ｐゴシック" pitchFamily="34" charset="-128"/>
                <a:cs typeface="Arial" charset="0"/>
              </a:rPr>
              <a:t> </a:t>
            </a:r>
            <a:r>
              <a:rPr lang="en-US" sz="1400" dirty="0" smtClean="0">
                <a:ea typeface="ＭＳ Ｐゴシック" pitchFamily="34" charset="-128"/>
                <a:cs typeface="Arial" charset="0"/>
              </a:rPr>
              <a:t>–</a:t>
            </a:r>
            <a:r>
              <a:rPr lang="en-GB" sz="1400" dirty="0" smtClean="0">
                <a:ea typeface="ＭＳ Ｐゴシック" pitchFamily="34" charset="-128"/>
                <a:cs typeface="Arial" charset="0"/>
              </a:rPr>
              <a:t> manufactures began making postcard paper to print photographs on</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400" dirty="0" smtClean="0">
              <a:ea typeface="ＭＳ Ｐゴシック" pitchFamily="34" charset="-128"/>
              <a:cs typeface="Arial" charset="0"/>
            </a:endParaRP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dirty="0" smtClean="0">
                <a:ea typeface="ＭＳ Ｐゴシック" pitchFamily="34" charset="-128"/>
                <a:cs typeface="Arial" charset="0"/>
              </a:rPr>
              <a:t>Banquet </a:t>
            </a:r>
            <a:r>
              <a:rPr lang="en-US" sz="1400" dirty="0" smtClean="0">
                <a:ea typeface="ＭＳ Ｐゴシック" pitchFamily="34" charset="-128"/>
                <a:cs typeface="Arial" charset="0"/>
              </a:rPr>
              <a:t>–</a:t>
            </a:r>
            <a:r>
              <a:rPr lang="en-GB" sz="1400" dirty="0" smtClean="0">
                <a:ea typeface="ＭＳ Ｐゴシック" pitchFamily="34" charset="-128"/>
                <a:cs typeface="Arial" charset="0"/>
              </a:rPr>
              <a:t> large field of view (banquet hall)  wide angle lens </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400" dirty="0" smtClean="0">
              <a:ea typeface="ＭＳ Ｐゴシック" pitchFamily="34" charset="-128"/>
              <a:cs typeface="Arial" charset="0"/>
            </a:endParaRP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dirty="0" smtClean="0">
                <a:ea typeface="ＭＳ Ｐゴシック" pitchFamily="34" charset="-128"/>
                <a:cs typeface="Arial" charset="0"/>
              </a:rPr>
              <a:t>Panoramas also available in 19</a:t>
            </a:r>
            <a:r>
              <a:rPr lang="en-GB" sz="1400" baseline="30000" dirty="0" smtClean="0">
                <a:ea typeface="ＭＳ Ｐゴシック" pitchFamily="34" charset="-128"/>
                <a:cs typeface="Arial" charset="0"/>
              </a:rPr>
              <a:t>th</a:t>
            </a:r>
            <a:r>
              <a:rPr lang="en-GB" sz="1400" dirty="0" smtClean="0">
                <a:ea typeface="ＭＳ Ｐゴシック" pitchFamily="34" charset="-128"/>
                <a:cs typeface="Arial" charset="0"/>
              </a:rPr>
              <a:t> century, but became very popular 20</a:t>
            </a:r>
            <a:r>
              <a:rPr lang="en-GB" sz="1400" baseline="30000" dirty="0" smtClean="0">
                <a:ea typeface="ＭＳ Ｐゴシック" pitchFamily="34" charset="-128"/>
                <a:cs typeface="Arial" charset="0"/>
              </a:rPr>
              <a:t>th</a:t>
            </a:r>
            <a:r>
              <a:rPr lang="en-GB" sz="1400" dirty="0" smtClean="0">
                <a:ea typeface="ＭＳ Ｐゴシック" pitchFamily="34" charset="-128"/>
                <a:cs typeface="Arial" charset="0"/>
              </a:rPr>
              <a:t>.	</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400" dirty="0" smtClean="0">
              <a:ea typeface="ＭＳ Ｐゴシック" pitchFamily="34" charset="-128"/>
              <a:cs typeface="Arial" charset="0"/>
            </a:endParaRP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dirty="0" smtClean="0">
                <a:ea typeface="ＭＳ Ｐゴシック" pitchFamily="34" charset="-128"/>
                <a:cs typeface="Arial" charset="0"/>
              </a:rPr>
              <a:t>DOP papers are typically heavier and so do not always need mounting </a:t>
            </a:r>
            <a:r>
              <a:rPr lang="en-US" sz="1400" dirty="0" smtClean="0">
                <a:ea typeface="ＭＳ Ｐゴシック" pitchFamily="34" charset="-128"/>
                <a:cs typeface="Arial" charset="0"/>
              </a:rPr>
              <a:t>–</a:t>
            </a:r>
            <a:r>
              <a:rPr lang="en-GB" sz="1400" dirty="0" smtClean="0">
                <a:ea typeface="ＭＳ Ｐゴシック" pitchFamily="34" charset="-128"/>
                <a:cs typeface="Arial" charset="0"/>
              </a:rPr>
              <a:t> though they can be.</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100" dirty="0" smtClean="0">
              <a:ea typeface="ＭＳ Ｐゴシック" pitchFamily="34" charset="-128"/>
              <a:cs typeface="Arial" charset="0"/>
            </a:endParaRP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100" dirty="0" smtClean="0">
              <a:ea typeface="ＭＳ Ｐゴシック" pitchFamily="34" charset="-128"/>
              <a:cs typeface="Arial" charset="0"/>
            </a:endParaRP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100" dirty="0" smtClean="0">
              <a:ea typeface="ＭＳ Ｐゴシック" pitchFamily="34" charset="-128"/>
              <a:cs typeface="Arial" charset="0"/>
            </a:endParaRP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100" dirty="0" smtClean="0">
              <a:ea typeface="ＭＳ Ｐゴシック" pitchFamily="34" charset="-128"/>
              <a:cs typeface="Arial" charset="0"/>
            </a:endParaRP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100" dirty="0" smtClean="0">
              <a:ea typeface="ＭＳ Ｐゴシック" pitchFamily="34" charset="-128"/>
              <a:cs typeface="Arial" charset="0"/>
            </a:endParaRP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100" dirty="0" smtClean="0">
              <a:ea typeface="ＭＳ Ｐゴシック" pitchFamily="34" charset="-128"/>
              <a:cs typeface="Arial" charset="0"/>
            </a:endParaRPr>
          </a:p>
        </p:txBody>
      </p:sp>
      <p:sp>
        <p:nvSpPr>
          <p:cNvPr id="135174" name="Rectangle 6"/>
          <p:cNvSpPr>
            <a:spLocks noChangeArrowheads="1"/>
          </p:cNvSpPr>
          <p:nvPr/>
        </p:nvSpPr>
        <p:spPr bwMode="auto">
          <a:xfrm>
            <a:off x="1714500" y="1219200"/>
            <a:ext cx="3429000" cy="830263"/>
          </a:xfrm>
          <a:prstGeom prst="rect">
            <a:avLst/>
          </a:prstGeom>
          <a:noFill/>
          <a:ln w="9525">
            <a:noFill/>
            <a:miter lim="800000"/>
            <a:headEnd/>
            <a:tailEnd/>
          </a:ln>
        </p:spPr>
        <p:txBody>
          <a:bodyPr>
            <a:spAutoFit/>
          </a:bodyPr>
          <a:lstStyle/>
          <a:p>
            <a:r>
              <a:rPr lang="en-GB" dirty="0"/>
              <a:t>DOP Print Presentation Formats</a:t>
            </a:r>
            <a:endParaRPr lang="en-US" dirty="0"/>
          </a:p>
        </p:txBody>
      </p:sp>
      <p:pic>
        <p:nvPicPr>
          <p:cNvPr id="135175" name="Picture 8" descr="PanoramaFlat"/>
          <p:cNvPicPr>
            <a:picLocks noChangeAspect="1" noChangeArrowheads="1"/>
          </p:cNvPicPr>
          <p:nvPr/>
        </p:nvPicPr>
        <p:blipFill>
          <a:blip r:embed="rId3"/>
          <a:srcRect t="3299" b="19794"/>
          <a:stretch>
            <a:fillRect/>
          </a:stretch>
        </p:blipFill>
        <p:spPr bwMode="auto">
          <a:xfrm>
            <a:off x="2209800" y="2133600"/>
            <a:ext cx="4648200" cy="1301750"/>
          </a:xfrm>
          <a:prstGeom prst="rect">
            <a:avLst/>
          </a:prstGeom>
          <a:noFill/>
          <a:ln w="9525">
            <a:noFill/>
            <a:miter lim="800000"/>
            <a:headEnd/>
            <a:tailEnd/>
          </a:ln>
        </p:spPr>
      </p:pic>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p:spPr>
        <p:txBody>
          <a:bodyPr/>
          <a:lstStyle/>
          <a:p>
            <a:pPr>
              <a:lnSpc>
                <a:spcPct val="90000"/>
              </a:lnSpc>
            </a:pPr>
            <a:r>
              <a:rPr lang="en-GB" dirty="0" smtClean="0">
                <a:ea typeface="ＭＳ Ｐゴシック" pitchFamily="34" charset="-128"/>
                <a:cs typeface="Arial" charset="0"/>
              </a:rPr>
              <a:t>Cyanotypes are blue (same material as blue prints) ferrous ferricyanide (Prussian blue). Used for proofing and inexpensive prints. </a:t>
            </a:r>
          </a:p>
          <a:p>
            <a:pPr>
              <a:lnSpc>
                <a:spcPct val="90000"/>
              </a:lnSpc>
            </a:pPr>
            <a:r>
              <a:rPr lang="en-GB" dirty="0" smtClean="0">
                <a:ea typeface="ＭＳ Ｐゴシック" pitchFamily="34" charset="-128"/>
                <a:cs typeface="Arial" charset="0"/>
              </a:rPr>
              <a:t>Used in architectural world, known as blue prints</a:t>
            </a:r>
          </a:p>
          <a:p>
            <a:pPr>
              <a:lnSpc>
                <a:spcPct val="90000"/>
              </a:lnSpc>
            </a:pPr>
            <a:endParaRPr lang="en-GB" dirty="0" smtClean="0">
              <a:ea typeface="ＭＳ Ｐゴシック" pitchFamily="34" charset="-128"/>
              <a:cs typeface="Arial" charset="0"/>
            </a:endParaRPr>
          </a:p>
          <a:p>
            <a:pPr>
              <a:lnSpc>
                <a:spcPct val="90000"/>
              </a:lnSpc>
            </a:pPr>
            <a:endParaRPr lang="en-US" dirty="0" smtClean="0">
              <a:ea typeface="ＭＳ Ｐゴシック" pitchFamily="34" charset="-128"/>
            </a:endParaRPr>
          </a:p>
          <a:p>
            <a:pPr>
              <a:lnSpc>
                <a:spcPct val="90000"/>
              </a:lnSpc>
            </a:pPr>
            <a:endParaRPr lang="en-US" dirty="0" smtClean="0">
              <a:ea typeface="ＭＳ Ｐゴシック" pitchFamily="34" charset="-128"/>
            </a:endParaRPr>
          </a:p>
          <a:p>
            <a:pPr>
              <a:lnSpc>
                <a:spcPct val="90000"/>
              </a:lnSpc>
            </a:pPr>
            <a:r>
              <a:rPr lang="en-US" sz="1100" dirty="0" smtClean="0">
                <a:ea typeface="ＭＳ Ｐゴシック" pitchFamily="34" charset="-128"/>
              </a:rPr>
              <a:t>Dates of popularity 1880-1920</a:t>
            </a:r>
            <a:br>
              <a:rPr lang="en-US" sz="1100" dirty="0" smtClean="0">
                <a:ea typeface="ＭＳ Ｐゴシック" pitchFamily="34" charset="-128"/>
              </a:rPr>
            </a:br>
            <a:endParaRPr lang="en-US" sz="1100" dirty="0" smtClean="0">
              <a:ea typeface="ＭＳ Ｐゴシック" pitchFamily="34" charset="-128"/>
            </a:endParaRPr>
          </a:p>
          <a:p>
            <a:pPr>
              <a:lnSpc>
                <a:spcPct val="90000"/>
              </a:lnSpc>
            </a:pPr>
            <a:r>
              <a:rPr lang="en-US" sz="1100" dirty="0" smtClean="0">
                <a:ea typeface="ＭＳ Ｐゴシック" pitchFamily="34" charset="-128"/>
              </a:rPr>
              <a:t>Sensitive to pH </a:t>
            </a:r>
            <a:br>
              <a:rPr lang="en-US" sz="1100" dirty="0" smtClean="0">
                <a:ea typeface="ＭＳ Ｐゴシック" pitchFamily="34" charset="-128"/>
              </a:rPr>
            </a:br>
            <a:endParaRPr lang="en-US" sz="1100" dirty="0" smtClean="0">
              <a:ea typeface="ＭＳ Ｐゴシック" pitchFamily="34" charset="-128"/>
            </a:endParaRPr>
          </a:p>
          <a:p>
            <a:pPr>
              <a:lnSpc>
                <a:spcPct val="90000"/>
              </a:lnSpc>
            </a:pPr>
            <a:r>
              <a:rPr lang="en-US" sz="1100" dirty="0" smtClean="0">
                <a:ea typeface="ＭＳ Ｐゴシック" pitchFamily="34" charset="-128"/>
              </a:rPr>
              <a:t>Paper fibers visible</a:t>
            </a:r>
            <a:br>
              <a:rPr lang="en-US" sz="1100" dirty="0" smtClean="0">
                <a:ea typeface="ＭＳ Ｐゴシック" pitchFamily="34" charset="-128"/>
              </a:rPr>
            </a:br>
            <a:endParaRPr lang="en-US" sz="1100" dirty="0" smtClean="0">
              <a:ea typeface="ＭＳ Ｐゴシック" pitchFamily="34" charset="-128"/>
            </a:endParaRPr>
          </a:p>
          <a:p>
            <a:pPr>
              <a:lnSpc>
                <a:spcPct val="90000"/>
              </a:lnSpc>
            </a:pPr>
            <a:r>
              <a:rPr lang="en-US" sz="1100" dirty="0" smtClean="0">
                <a:ea typeface="ＭＳ Ｐゴシック" pitchFamily="34" charset="-128"/>
              </a:rPr>
              <a:t>No binder, matte surface</a:t>
            </a:r>
            <a:br>
              <a:rPr lang="en-US" sz="1100" dirty="0" smtClean="0">
                <a:ea typeface="ＭＳ Ｐゴシック" pitchFamily="34" charset="-128"/>
              </a:rPr>
            </a:br>
            <a:endParaRPr lang="en-US" sz="1100" dirty="0" smtClean="0">
              <a:ea typeface="ＭＳ Ｐゴシック" pitchFamily="34" charset="-128"/>
            </a:endParaRPr>
          </a:p>
          <a:p>
            <a:pPr>
              <a:lnSpc>
                <a:spcPct val="90000"/>
              </a:lnSpc>
            </a:pPr>
            <a:r>
              <a:rPr lang="en-US" sz="1100" dirty="0" smtClean="0">
                <a:ea typeface="ＭＳ Ｐゴシック" pitchFamily="34" charset="-128"/>
              </a:rPr>
              <a:t>Light fading</a:t>
            </a:r>
          </a:p>
          <a:p>
            <a:pPr>
              <a:lnSpc>
                <a:spcPct val="93000"/>
              </a:lnSpc>
              <a:spcBef>
                <a:spcPts val="450"/>
              </a:spcBef>
            </a:pPr>
            <a:endParaRPr lang="en-GB" sz="1100" dirty="0" smtClean="0">
              <a:ea typeface="ＭＳ Ｐゴシック" pitchFamily="34" charset="-128"/>
              <a:cs typeface="Arial" charset="0"/>
            </a:endParaRPr>
          </a:p>
          <a:p>
            <a:endParaRPr lang="en-US" dirty="0" smtClean="0">
              <a:ea typeface="ＭＳ Ｐゴシック"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p:spPr>
        <p:txBody>
          <a:bodyPr/>
          <a:lstStyle/>
          <a:p>
            <a:pPr>
              <a:lnSpc>
                <a:spcPct val="80000"/>
              </a:lnSpc>
            </a:pPr>
            <a:r>
              <a:rPr lang="en-US" sz="1400" dirty="0" smtClean="0">
                <a:ea typeface="ＭＳ Ｐゴシック" pitchFamily="34" charset="-128"/>
              </a:rPr>
              <a:t>Platinum Prints</a:t>
            </a:r>
          </a:p>
          <a:p>
            <a:pPr>
              <a:lnSpc>
                <a:spcPct val="80000"/>
              </a:lnSpc>
            </a:pPr>
            <a:endParaRPr lang="en-US" sz="1400" dirty="0" smtClean="0">
              <a:ea typeface="ＭＳ Ｐゴシック" pitchFamily="34" charset="-128"/>
            </a:endParaRPr>
          </a:p>
          <a:p>
            <a:pPr>
              <a:lnSpc>
                <a:spcPct val="80000"/>
              </a:lnSpc>
            </a:pPr>
            <a:r>
              <a:rPr lang="en-US" dirty="0" smtClean="0">
                <a:ea typeface="ＭＳ Ｐゴシック" pitchFamily="34" charset="-128"/>
              </a:rPr>
              <a:t>Dates of popularity 1880-1920</a:t>
            </a:r>
            <a:br>
              <a:rPr lang="en-US" dirty="0" smtClean="0">
                <a:ea typeface="ＭＳ Ｐゴシック" pitchFamily="34" charset="-128"/>
              </a:rPr>
            </a:br>
            <a:endParaRPr lang="en-US" dirty="0" smtClean="0">
              <a:ea typeface="ＭＳ Ｐゴシック" pitchFamily="34" charset="-128"/>
            </a:endParaRPr>
          </a:p>
          <a:p>
            <a:pPr>
              <a:lnSpc>
                <a:spcPct val="80000"/>
              </a:lnSpc>
            </a:pPr>
            <a:r>
              <a:rPr lang="en-US" dirty="0" smtClean="0">
                <a:ea typeface="ＭＳ Ｐゴシック" pitchFamily="34" charset="-128"/>
              </a:rPr>
              <a:t>Steel gray black, or black brown tones</a:t>
            </a:r>
            <a:br>
              <a:rPr lang="en-US" dirty="0" smtClean="0">
                <a:ea typeface="ＭＳ Ｐゴシック" pitchFamily="34" charset="-128"/>
              </a:rPr>
            </a:br>
            <a:endParaRPr lang="en-US" dirty="0" smtClean="0">
              <a:ea typeface="ＭＳ Ｐゴシック" pitchFamily="34" charset="-128"/>
            </a:endParaRPr>
          </a:p>
          <a:p>
            <a:pPr>
              <a:lnSpc>
                <a:spcPct val="80000"/>
              </a:lnSpc>
            </a:pPr>
            <a:r>
              <a:rPr lang="en-US" dirty="0" smtClean="0">
                <a:ea typeface="ＭＳ Ｐゴシック" pitchFamily="34" charset="-128"/>
              </a:rPr>
              <a:t>Paper fibers visible</a:t>
            </a:r>
            <a:br>
              <a:rPr lang="en-US" dirty="0" smtClean="0">
                <a:ea typeface="ＭＳ Ｐゴシック" pitchFamily="34" charset="-128"/>
              </a:rPr>
            </a:br>
            <a:endParaRPr lang="en-US" dirty="0" smtClean="0">
              <a:ea typeface="ＭＳ Ｐゴシック" pitchFamily="34" charset="-128"/>
            </a:endParaRPr>
          </a:p>
          <a:p>
            <a:pPr>
              <a:lnSpc>
                <a:spcPct val="80000"/>
              </a:lnSpc>
            </a:pPr>
            <a:r>
              <a:rPr lang="en-US" dirty="0" smtClean="0">
                <a:ea typeface="ＭＳ Ｐゴシック" pitchFamily="34" charset="-128"/>
              </a:rPr>
              <a:t>No binder, matte surface</a:t>
            </a:r>
          </a:p>
          <a:p>
            <a:endParaRPr lang="en-US" dirty="0" smtClean="0">
              <a:ea typeface="ＭＳ Ｐゴシック" pitchFamily="34" charset="-128"/>
            </a:endParaRPr>
          </a:p>
          <a:p>
            <a:r>
              <a:rPr lang="en-GB" sz="1100" dirty="0" smtClean="0">
                <a:ea typeface="ＭＳ Ｐゴシック" pitchFamily="34" charset="-128"/>
                <a:cs typeface="Arial" charset="0"/>
              </a:rPr>
              <a:t>Platinum prints are extremely stable, don't fade; </a:t>
            </a:r>
            <a:r>
              <a:rPr lang="en-US" sz="1100" dirty="0" smtClean="0">
                <a:ea typeface="ＭＳ Ｐゴシック" pitchFamily="34" charset="-128"/>
              </a:rPr>
              <a:t>Platinum noble metal – better image stability</a:t>
            </a:r>
            <a:endParaRPr lang="en-GB" sz="1100" dirty="0" smtClean="0">
              <a:ea typeface="ＭＳ Ｐゴシック" pitchFamily="34" charset="-128"/>
              <a:cs typeface="Arial" charset="0"/>
            </a:endParaRPr>
          </a:p>
          <a:p>
            <a:endParaRPr lang="en-GB" sz="1100" dirty="0" smtClean="0">
              <a:ea typeface="ＭＳ Ｐゴシック" pitchFamily="34" charset="-128"/>
              <a:cs typeface="Arial" charset="0"/>
            </a:endParaRPr>
          </a:p>
          <a:p>
            <a:r>
              <a:rPr lang="en-GB" sz="1100" dirty="0" smtClean="0">
                <a:ea typeface="ＭＳ Ｐゴシック" pitchFamily="34" charset="-128"/>
                <a:cs typeface="Arial" charset="0"/>
              </a:rPr>
              <a:t>the metal catalyses the paper deterioration so you have discolored, brittle paper with a good, neutral toned image (may appear warm because of paper tone). </a:t>
            </a:r>
            <a:r>
              <a:rPr lang="en-US" sz="1100" dirty="0" smtClean="0">
                <a:ea typeface="ＭＳ Ｐゴシック" pitchFamily="34" charset="-128"/>
              </a:rPr>
              <a:t>in photographs that means the paper support.  Since there is not binder nothing to protect it. </a:t>
            </a:r>
            <a:endParaRPr lang="en-GB" sz="1100" dirty="0" smtClean="0">
              <a:ea typeface="ＭＳ Ｐゴシック" pitchFamily="34" charset="-128"/>
              <a:cs typeface="Arial" charset="0"/>
            </a:endParaRPr>
          </a:p>
          <a:p>
            <a:endParaRPr lang="en-GB" sz="1100" dirty="0" smtClean="0">
              <a:ea typeface="ＭＳ Ｐゴシック" pitchFamily="34" charset="-128"/>
              <a:cs typeface="Arial" charset="0"/>
            </a:endParaRPr>
          </a:p>
          <a:p>
            <a:endParaRPr lang="en-GB" sz="1100" dirty="0" smtClean="0">
              <a:ea typeface="ＭＳ Ｐゴシック" pitchFamily="34" charset="-128"/>
              <a:cs typeface="Arial" charset="0"/>
            </a:endParaRPr>
          </a:p>
          <a:p>
            <a:r>
              <a:rPr lang="en-GB" sz="1100" dirty="0" smtClean="0">
                <a:ea typeface="ＭＳ Ｐゴシック" pitchFamily="34" charset="-128"/>
                <a:cs typeface="Arial" charset="0"/>
              </a:rPr>
              <a:t>Also image may offset onto other sheets of paper, folder, interleaving, etc</a:t>
            </a:r>
            <a:endParaRPr lang="en-US" sz="1100" dirty="0" smtClean="0">
              <a:ea typeface="ＭＳ Ｐゴシック" pitchFamily="34" charset="-128"/>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11619" name="Rectangle 6"/>
          <p:cNvSpPr>
            <a:spLocks noGrp="1" noChangeArrowheads="1"/>
          </p:cNvSpPr>
          <p:nvPr>
            <p:ph type="ftr" sz="quarter" idx="4"/>
          </p:nvPr>
        </p:nvSpPr>
        <p:spPr>
          <a:noFill/>
        </p:spPr>
        <p:txBody>
          <a:bodyPr/>
          <a:lstStyle/>
          <a:p>
            <a:r>
              <a:rPr lang="en-US" dirty="0" smtClean="0"/>
              <a:t>Society of American Archivists</a:t>
            </a:r>
          </a:p>
        </p:txBody>
      </p:sp>
      <p:sp>
        <p:nvSpPr>
          <p:cNvPr id="111620" name="Rectangle 7"/>
          <p:cNvSpPr>
            <a:spLocks noGrp="1" noChangeArrowheads="1"/>
          </p:cNvSpPr>
          <p:nvPr>
            <p:ph type="sldNum" sz="quarter" idx="5"/>
          </p:nvPr>
        </p:nvSpPr>
        <p:spPr>
          <a:noFill/>
        </p:spPr>
        <p:txBody>
          <a:bodyPr/>
          <a:lstStyle/>
          <a:p>
            <a:fld id="{B4DB0E3A-52FC-4B81-A23B-4B8F618D87B8}" type="slidenum">
              <a:rPr lang="en-US" smtClean="0"/>
              <a:pPr/>
              <a:t>5</a:t>
            </a:fld>
            <a:endParaRPr lang="en-US" dirty="0" smtClean="0"/>
          </a:p>
        </p:txBody>
      </p:sp>
      <p:sp>
        <p:nvSpPr>
          <p:cNvPr id="111621" name="Rectangle 2"/>
          <p:cNvSpPr>
            <a:spLocks noGrp="1" noRot="1" noChangeAspect="1" noChangeArrowheads="1" noTextEdit="1"/>
          </p:cNvSpPr>
          <p:nvPr>
            <p:ph type="sldImg"/>
          </p:nvPr>
        </p:nvSpPr>
        <p:spPr>
          <a:ln/>
        </p:spPr>
      </p:sp>
      <p:sp>
        <p:nvSpPr>
          <p:cNvPr id="111622" name="Rectangle 3"/>
          <p:cNvSpPr>
            <a:spLocks noGrp="1" noChangeArrowheads="1"/>
          </p:cNvSpPr>
          <p:nvPr>
            <p:ph type="body" idx="1"/>
          </p:nvPr>
        </p:nvSpPr>
        <p:spPr>
          <a:noFill/>
          <a:ln/>
        </p:spPr>
        <p:txBody>
          <a:bodyPr/>
          <a:lstStyle/>
          <a:p>
            <a:pPr>
              <a:buFontTx/>
              <a:buChar char="•"/>
            </a:pPr>
            <a:r>
              <a:rPr lang="en-US" dirty="0" smtClean="0"/>
              <a:t>Identify specialized resources, techniques and tools available for managing photograph collections from researching unidentified photographs and identifying common photo processes to managing a copy service; </a:t>
            </a:r>
          </a:p>
          <a:p>
            <a:pPr>
              <a:buFontTx/>
              <a:buChar char="•"/>
            </a:pPr>
            <a:r>
              <a:rPr lang="en-US" dirty="0" smtClean="0"/>
              <a:t>Learn about risks and concerns specifically related to photographs from inherent vice of nitrate and acetate based films to legal and ethical issues; </a:t>
            </a:r>
          </a:p>
          <a:p>
            <a:pPr>
              <a:buFontTx/>
              <a:buChar char="•"/>
            </a:pPr>
            <a:r>
              <a:rPr lang="en-US" dirty="0" smtClean="0"/>
              <a:t>Identify and follow standards and best practices when working with photographs; </a:t>
            </a:r>
          </a:p>
          <a:p>
            <a:pPr>
              <a:buFontTx/>
              <a:buChar char="•"/>
            </a:pPr>
            <a:r>
              <a:rPr lang="en-US" dirty="0" smtClean="0"/>
              <a:t>Set priorities and make informed choices in your photograph management strategy. </a:t>
            </a:r>
          </a:p>
          <a:p>
            <a:endParaRPr lang="en-US" dirty="0" smtClean="0"/>
          </a:p>
          <a:p>
            <a:r>
              <a:rPr lang="en-US" dirty="0" smtClean="0"/>
              <a:t>Emphasize that this is a basic issues designed to touch on highlights.   To go in-depth, future advanced workshops will focus on specific issues.  There is much more to cover on all eight modules, this workshop will showcase the general concepts of each topic.</a:t>
            </a:r>
          </a:p>
          <a:p>
            <a:r>
              <a:rPr lang="en-US" dirty="0" smtClean="0"/>
              <a:t>You will not leave this workshop and be a:</a:t>
            </a:r>
          </a:p>
          <a:p>
            <a:r>
              <a:rPr lang="en-US" dirty="0" smtClean="0"/>
              <a:t>Photo connoisseur, curator or historian; Appraiser; Digital automation specialist; Information technology specialist; Cataloging specialist; Conservator; Copyright lawyer or Ethics officer; Reference specialist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6"/>
          <p:cNvSpPr>
            <a:spLocks noGrp="1" noChangeArrowheads="1"/>
          </p:cNvSpPr>
          <p:nvPr>
            <p:ph type="ftr" sz="quarter" idx="4"/>
          </p:nvPr>
        </p:nvSpPr>
        <p:spPr>
          <a:noFill/>
        </p:spPr>
        <p:txBody>
          <a:bodyPr/>
          <a:lstStyle/>
          <a:p>
            <a:r>
              <a:rPr lang="en-US" dirty="0"/>
              <a:t>Society of American Archivists</a:t>
            </a:r>
          </a:p>
        </p:txBody>
      </p:sp>
      <p:sp>
        <p:nvSpPr>
          <p:cNvPr id="141315" name="Rectangle 7"/>
          <p:cNvSpPr>
            <a:spLocks noGrp="1" noChangeArrowheads="1"/>
          </p:cNvSpPr>
          <p:nvPr>
            <p:ph type="sldNum" sz="quarter" idx="5"/>
          </p:nvPr>
        </p:nvSpPr>
        <p:spPr>
          <a:noFill/>
        </p:spPr>
        <p:txBody>
          <a:bodyPr/>
          <a:lstStyle/>
          <a:p>
            <a:fld id="{595556C0-475A-4451-B4BB-519968051B24}" type="slidenum">
              <a:rPr lang="en-US"/>
              <a:pPr/>
              <a:t>50</a:t>
            </a:fld>
            <a:endParaRPr lang="en-US" dirty="0"/>
          </a:p>
        </p:txBody>
      </p:sp>
      <p:sp>
        <p:nvSpPr>
          <p:cNvPr id="141316" name="Text Box 2"/>
          <p:cNvSpPr txBox="1">
            <a:spLocks noChangeArrowheads="1"/>
          </p:cNvSpPr>
          <p:nvPr/>
        </p:nvSpPr>
        <p:spPr bwMode="auto">
          <a:xfrm>
            <a:off x="1681163" y="1295400"/>
            <a:ext cx="3495675" cy="2806700"/>
          </a:xfrm>
          <a:prstGeom prst="rect">
            <a:avLst/>
          </a:prstGeom>
          <a:solidFill>
            <a:srgbClr val="FFFFFF"/>
          </a:solidFill>
          <a:ln w="9360">
            <a:solidFill>
              <a:srgbClr val="000000"/>
            </a:solidFill>
            <a:miter lim="800000"/>
            <a:headEnd/>
            <a:tailEnd/>
          </a:ln>
        </p:spPr>
        <p:txBody>
          <a:bodyPr wrap="none" anchor="ctr"/>
          <a:lstStyle/>
          <a:p>
            <a:endParaRPr lang="en-US" dirty="0"/>
          </a:p>
        </p:txBody>
      </p:sp>
      <p:sp>
        <p:nvSpPr>
          <p:cNvPr id="141317" name="Rectangle 3"/>
          <p:cNvSpPr>
            <a:spLocks noGrp="1" noChangeArrowheads="1"/>
          </p:cNvSpPr>
          <p:nvPr>
            <p:ph type="body"/>
          </p:nvPr>
        </p:nvSpPr>
        <p:spPr>
          <a:xfrm>
            <a:off x="1506538" y="4384675"/>
            <a:ext cx="3836987" cy="3367088"/>
          </a:xfrm>
          <a:noFill/>
          <a:ln/>
        </p:spPr>
        <p:txBody>
          <a:bodyPr wrap="none" lIns="82058" tIns="41029" rIns="82058" bIns="41029" anchor="ctr"/>
          <a:lstStyle/>
          <a:p>
            <a:r>
              <a:rPr lang="en-US" dirty="0" smtClean="0">
                <a:ea typeface="ＭＳ Ｐゴシック" pitchFamily="34" charset="-128"/>
              </a:rPr>
              <a:t>Just so you are aware of these options – at some point in the process</a:t>
            </a:r>
          </a:p>
          <a:p>
            <a:r>
              <a:rPr lang="en-US" dirty="0" smtClean="0">
                <a:ea typeface="ＭＳ Ｐゴシック" pitchFamily="34" charset="-128"/>
              </a:rPr>
              <a:t> a light sensitive medium was used, but the final print is mechanically</a:t>
            </a:r>
          </a:p>
          <a:p>
            <a:r>
              <a:rPr lang="en-US" dirty="0" smtClean="0">
                <a:ea typeface="ＭＳ Ｐゴシック" pitchFamily="34" charset="-128"/>
              </a:rPr>
              <a:t> printed with ink on paper</a:t>
            </a:r>
          </a:p>
          <a:p>
            <a:endParaRPr lang="en-US" dirty="0" smtClean="0">
              <a:ea typeface="ＭＳ Ｐゴシック" pitchFamily="34" charset="-128"/>
            </a:endParaRPr>
          </a:p>
          <a:p>
            <a:r>
              <a:rPr lang="en-GB" dirty="0" smtClean="0">
                <a:ea typeface="ＭＳ Ｐゴシック" pitchFamily="34" charset="-128"/>
              </a:rPr>
              <a:t>Good image and support stability</a:t>
            </a:r>
          </a:p>
          <a:p>
            <a:endParaRPr lang="en-US" dirty="0" smtClean="0">
              <a:ea typeface="ＭＳ Ｐゴシック" pitchFamily="34" charset="-128"/>
            </a:endParaRPr>
          </a:p>
          <a:p>
            <a:pPr eaLnBrk="1" hangingPunct="1"/>
            <a:r>
              <a:rPr lang="en-GB" dirty="0" smtClean="0">
                <a:ea typeface="ＭＳ Ｐゴシック" pitchFamily="34" charset="-128"/>
              </a:rPr>
              <a:t>Half-tone reproductions</a:t>
            </a:r>
          </a:p>
          <a:p>
            <a:pPr eaLnBrk="1" hangingPunct="1"/>
            <a:r>
              <a:rPr lang="en-GB" dirty="0" smtClean="0">
                <a:ea typeface="ＭＳ Ｐゴシック" pitchFamily="34" charset="-128"/>
              </a:rPr>
              <a:t>Photogravure</a:t>
            </a:r>
          </a:p>
          <a:p>
            <a:pPr eaLnBrk="1" hangingPunct="1"/>
            <a:r>
              <a:rPr lang="en-GB" dirty="0" smtClean="0">
                <a:ea typeface="ＭＳ Ｐゴシック" pitchFamily="34" charset="-128"/>
              </a:rPr>
              <a:t>Woodburytype</a:t>
            </a:r>
          </a:p>
          <a:p>
            <a:pPr eaLnBrk="1" hangingPunct="1"/>
            <a:endParaRPr lang="en-GB" dirty="0" smtClean="0">
              <a:ea typeface="ＭＳ Ｐゴシック" pitchFamily="34" charset="-128"/>
            </a:endParaRPr>
          </a:p>
          <a:p>
            <a:endParaRPr lang="en-US" dirty="0" smtClean="0">
              <a:ea typeface="ＭＳ Ｐゴシック" pitchFamily="34" charset="-128"/>
            </a:endParaRPr>
          </a:p>
        </p:txBody>
      </p:sp>
      <p:sp>
        <p:nvSpPr>
          <p:cNvPr id="141318" name="Rectangle 6"/>
          <p:cNvSpPr>
            <a:spLocks noChangeArrowheads="1"/>
          </p:cNvSpPr>
          <p:nvPr/>
        </p:nvSpPr>
        <p:spPr bwMode="auto">
          <a:xfrm>
            <a:off x="1879600" y="1371600"/>
            <a:ext cx="3098800" cy="461963"/>
          </a:xfrm>
          <a:prstGeom prst="rect">
            <a:avLst/>
          </a:prstGeom>
          <a:noFill/>
          <a:ln w="9525">
            <a:noFill/>
            <a:miter lim="800000"/>
            <a:headEnd/>
            <a:tailEnd/>
          </a:ln>
        </p:spPr>
        <p:txBody>
          <a:bodyPr>
            <a:spAutoFit/>
          </a:bodyPr>
          <a:lstStyle/>
          <a:p>
            <a:r>
              <a:rPr lang="en-GB" dirty="0"/>
              <a:t>Photomechanical Prints</a:t>
            </a: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6"/>
          <p:cNvSpPr>
            <a:spLocks noGrp="1" noChangeArrowheads="1"/>
          </p:cNvSpPr>
          <p:nvPr>
            <p:ph type="ftr" sz="quarter" idx="4"/>
          </p:nvPr>
        </p:nvSpPr>
        <p:spPr>
          <a:noFill/>
        </p:spPr>
        <p:txBody>
          <a:bodyPr/>
          <a:lstStyle/>
          <a:p>
            <a:r>
              <a:rPr lang="en-US" dirty="0"/>
              <a:t>Society of American Archivists</a:t>
            </a:r>
          </a:p>
        </p:txBody>
      </p:sp>
      <p:sp>
        <p:nvSpPr>
          <p:cNvPr id="143363" name="Rectangle 7"/>
          <p:cNvSpPr>
            <a:spLocks noGrp="1" noChangeArrowheads="1"/>
          </p:cNvSpPr>
          <p:nvPr>
            <p:ph type="sldNum" sz="quarter" idx="5"/>
          </p:nvPr>
        </p:nvSpPr>
        <p:spPr>
          <a:noFill/>
        </p:spPr>
        <p:txBody>
          <a:bodyPr/>
          <a:lstStyle/>
          <a:p>
            <a:fld id="{9E65C528-7566-4643-9075-D1D13C17C5B7}" type="slidenum">
              <a:rPr lang="en-US"/>
              <a:pPr/>
              <a:t>51</a:t>
            </a:fld>
            <a:endParaRPr lang="en-US" dirty="0"/>
          </a:p>
        </p:txBody>
      </p:sp>
      <p:sp>
        <p:nvSpPr>
          <p:cNvPr id="143364" name="Text Box 2"/>
          <p:cNvSpPr txBox="1">
            <a:spLocks noChangeArrowheads="1"/>
          </p:cNvSpPr>
          <p:nvPr/>
        </p:nvSpPr>
        <p:spPr bwMode="auto">
          <a:xfrm>
            <a:off x="1182688" y="1176338"/>
            <a:ext cx="4492625" cy="3395662"/>
          </a:xfrm>
          <a:prstGeom prst="rect">
            <a:avLst/>
          </a:prstGeom>
          <a:solidFill>
            <a:srgbClr val="FFFFFF"/>
          </a:solidFill>
          <a:ln w="9360">
            <a:solidFill>
              <a:srgbClr val="000000"/>
            </a:solidFill>
            <a:miter lim="800000"/>
            <a:headEnd/>
            <a:tailEnd/>
          </a:ln>
        </p:spPr>
        <p:txBody>
          <a:bodyPr wrap="none" anchor="ctr"/>
          <a:lstStyle/>
          <a:p>
            <a:pPr marL="330200" indent="-330200"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Chromogenic (most common)</a:t>
            </a:r>
          </a:p>
          <a:p>
            <a:pPr marL="330200" indent="-330200"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Silver dye bleach (Cibachrome/Ilfochrome)</a:t>
            </a:r>
          </a:p>
          <a:p>
            <a:pPr marL="330200" indent="-330200"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Dye diffusion – Instant prints (Polaroid)</a:t>
            </a:r>
          </a:p>
          <a:p>
            <a:pPr marL="330200" indent="-330200"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Dye imbibition/Dye transfer</a:t>
            </a:r>
          </a:p>
        </p:txBody>
      </p:sp>
      <p:sp>
        <p:nvSpPr>
          <p:cNvPr id="143365" name="Rectangle 3"/>
          <p:cNvSpPr>
            <a:spLocks noGrp="1" noChangeArrowheads="1"/>
          </p:cNvSpPr>
          <p:nvPr>
            <p:ph type="body"/>
          </p:nvPr>
        </p:nvSpPr>
        <p:spPr>
          <a:xfrm>
            <a:off x="990600" y="4384675"/>
            <a:ext cx="4352925" cy="3768725"/>
          </a:xfrm>
          <a:noFill/>
          <a:ln/>
        </p:spPr>
        <p:txBody>
          <a:bodyPr wrap="none" lIns="82058" tIns="41029" rIns="82058" bIns="41029" anchor="ctr"/>
          <a:lstStyle/>
          <a:p>
            <a:r>
              <a:rPr lang="en-US" dirty="0" smtClean="0">
                <a:ea typeface="ＭＳ Ｐゴシック" pitchFamily="34" charset="-128"/>
              </a:rPr>
              <a:t>From the beginning color was sought for application in photographs.  </a:t>
            </a:r>
          </a:p>
          <a:p>
            <a:r>
              <a:rPr lang="en-US" dirty="0" smtClean="0">
                <a:ea typeface="ＭＳ Ｐゴシック" pitchFamily="34" charset="-128"/>
              </a:rPr>
              <a:t>Color in photographs was at first added by hand.  </a:t>
            </a:r>
          </a:p>
          <a:p>
            <a:r>
              <a:rPr lang="en-US" dirty="0" smtClean="0">
                <a:ea typeface="ＭＳ Ｐゴシック" pitchFamily="34" charset="-128"/>
              </a:rPr>
              <a:t>It wasn’t until the late 19</a:t>
            </a:r>
            <a:r>
              <a:rPr lang="en-US" baseline="30000" dirty="0" smtClean="0">
                <a:ea typeface="ＭＳ Ｐゴシック" pitchFamily="34" charset="-128"/>
              </a:rPr>
              <a:t>th</a:t>
            </a:r>
            <a:r>
              <a:rPr lang="en-US" dirty="0" smtClean="0">
                <a:ea typeface="ＭＳ Ｐゴシック" pitchFamily="34" charset="-128"/>
              </a:rPr>
              <a:t> century did a viable processes appeared </a:t>
            </a:r>
          </a:p>
          <a:p>
            <a:r>
              <a:rPr lang="en-US" dirty="0" smtClean="0">
                <a:ea typeface="ＭＳ Ｐゴシック" pitchFamily="34" charset="-128"/>
              </a:rPr>
              <a:t>and became widely available – screen plates most famous is autochrome.  </a:t>
            </a:r>
          </a:p>
          <a:p>
            <a:r>
              <a:rPr lang="en-US" dirty="0" smtClean="0">
                <a:ea typeface="ＭＳ Ｐゴシック" pitchFamily="34" charset="-128"/>
              </a:rPr>
              <a:t>These depend on transmission of light </a:t>
            </a:r>
          </a:p>
          <a:p>
            <a:r>
              <a:rPr lang="en-US" dirty="0" smtClean="0">
                <a:ea typeface="ＭＳ Ｐゴシック" pitchFamily="34" charset="-128"/>
              </a:rPr>
              <a:t>Since that time many advances in technology to provide</a:t>
            </a:r>
          </a:p>
          <a:p>
            <a:r>
              <a:rPr lang="en-US" dirty="0" smtClean="0">
                <a:ea typeface="ＭＳ Ｐゴシック" pitchFamily="34" charset="-128"/>
              </a:rPr>
              <a:t> color in film and still photographs.  </a:t>
            </a:r>
          </a:p>
          <a:p>
            <a:r>
              <a:rPr lang="en-US" dirty="0" smtClean="0">
                <a:ea typeface="ＭＳ Ｐゴシック" pitchFamily="34" charset="-128"/>
              </a:rPr>
              <a:t>There is carbro, and silver dye bleach (cibachrome),</a:t>
            </a:r>
          </a:p>
          <a:p>
            <a:r>
              <a:rPr lang="en-US" dirty="0" smtClean="0">
                <a:ea typeface="ＭＳ Ｐゴシック" pitchFamily="34" charset="-128"/>
              </a:rPr>
              <a:t> dye imbibition or dye transfer and dye diffusion (instant prints).  </a:t>
            </a:r>
          </a:p>
          <a:p>
            <a:r>
              <a:rPr lang="en-US" dirty="0" smtClean="0">
                <a:ea typeface="ＭＳ Ｐゴシック" pitchFamily="34" charset="-128"/>
              </a:rPr>
              <a:t>And chomogenic which is where we will spend most of our time.  </a:t>
            </a:r>
          </a:p>
          <a:p>
            <a:endParaRPr lang="en-US" dirty="0" smtClean="0">
              <a:ea typeface="ＭＳ Ｐゴシック" pitchFamily="34" charset="-128"/>
            </a:endParaRPr>
          </a:p>
        </p:txBody>
      </p:sp>
      <p:sp>
        <p:nvSpPr>
          <p:cNvPr id="143366" name="Rectangle 6"/>
          <p:cNvSpPr>
            <a:spLocks noChangeArrowheads="1"/>
          </p:cNvSpPr>
          <p:nvPr/>
        </p:nvSpPr>
        <p:spPr bwMode="auto">
          <a:xfrm>
            <a:off x="1714500" y="228600"/>
            <a:ext cx="3429000" cy="830263"/>
          </a:xfrm>
          <a:prstGeom prst="rect">
            <a:avLst/>
          </a:prstGeom>
          <a:noFill/>
          <a:ln w="9525">
            <a:noFill/>
            <a:miter lim="800000"/>
            <a:headEnd/>
            <a:tailEnd/>
          </a:ln>
        </p:spPr>
        <p:txBody>
          <a:bodyPr>
            <a:spAutoFit/>
          </a:bodyPr>
          <a:lstStyle/>
          <a:p>
            <a:r>
              <a:rPr lang="en-GB" dirty="0"/>
              <a:t>Color Photographic Processes</a:t>
            </a:r>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p:cNvSpPr>
          <p:nvPr>
            <p:ph type="sldImg"/>
          </p:nvPr>
        </p:nvSpPr>
        <p:spPr>
          <a:ln/>
        </p:spPr>
      </p:sp>
      <p:sp>
        <p:nvSpPr>
          <p:cNvPr id="145411" name="Notes Placeholder 2"/>
          <p:cNvSpPr>
            <a:spLocks noGrp="1"/>
          </p:cNvSpPr>
          <p:nvPr>
            <p:ph type="body" idx="1"/>
          </p:nvPr>
        </p:nvSpPr>
        <p:spPr>
          <a:noFill/>
          <a:ln/>
        </p:spPr>
        <p:txBody>
          <a:bodyPr/>
          <a:lstStyle/>
          <a:p>
            <a:r>
              <a:rPr lang="en-US" dirty="0" smtClean="0">
                <a:ea typeface="ＭＳ Ｐゴシック" pitchFamily="34" charset="-128"/>
              </a:rPr>
              <a:t>The most common is chromogenic  direct recording of color.  </a:t>
            </a:r>
          </a:p>
          <a:p>
            <a:r>
              <a:rPr lang="en-US" dirty="0" smtClean="0">
                <a:ea typeface="ＭＳ Ｐゴシック" pitchFamily="34" charset="-128"/>
              </a:rPr>
              <a:t>Made of 3 color sensitive materials incorporated into layers on the print or film.   </a:t>
            </a:r>
          </a:p>
          <a:p>
            <a:r>
              <a:rPr lang="en-US" dirty="0" smtClean="0">
                <a:ea typeface="ＭＳ Ｐゴシック" pitchFamily="34" charset="-128"/>
              </a:rPr>
              <a:t>Three layers of organic color dyes yellow, cyan and magenta    Show color films that they can play with. </a:t>
            </a:r>
          </a:p>
          <a:p>
            <a:endParaRPr lang="en-US" dirty="0" smtClean="0">
              <a:ea typeface="ＭＳ Ｐゴシック" pitchFamily="34" charset="-128"/>
            </a:endParaRPr>
          </a:p>
          <a:p>
            <a:r>
              <a:rPr lang="en-US" dirty="0" smtClean="0">
                <a:ea typeface="ＭＳ Ｐゴシック" pitchFamily="34" charset="-128"/>
              </a:rPr>
              <a:t>Includes Kodachrome, kodacolor, ektachrome, ektacolor from Kodak.  Other manufacturers Agfa, Ilford, Fuji produce similar products. </a:t>
            </a:r>
          </a:p>
          <a:p>
            <a:r>
              <a:rPr lang="en-US" dirty="0" smtClean="0">
                <a:ea typeface="ＭＳ Ｐゴシック" pitchFamily="34" charset="-128"/>
              </a:rPr>
              <a:t>Kodachrome available 1930’s</a:t>
            </a:r>
          </a:p>
          <a:p>
            <a:r>
              <a:rPr lang="en-US" dirty="0" smtClean="0">
                <a:ea typeface="ＭＳ Ｐゴシック" pitchFamily="34" charset="-128"/>
              </a:rPr>
              <a:t>But not till 40’s were viable color prints available to wide audience.  </a:t>
            </a:r>
            <a:br>
              <a:rPr lang="en-US" dirty="0" smtClean="0">
                <a:ea typeface="ＭＳ Ｐゴシック" pitchFamily="34" charset="-128"/>
              </a:rPr>
            </a:br>
            <a:r>
              <a:rPr lang="en-US" dirty="0" smtClean="0">
                <a:ea typeface="ＭＳ Ｐゴシック" pitchFamily="34" charset="-128"/>
              </a:rPr>
              <a:t>Many problems with stability in the  beginning.  (like digital today)</a:t>
            </a:r>
          </a:p>
          <a:p>
            <a:endParaRPr lang="en-US" dirty="0" smtClean="0">
              <a:ea typeface="ＭＳ Ｐゴシック" pitchFamily="34" charset="-128"/>
            </a:endParaRPr>
          </a:p>
        </p:txBody>
      </p:sp>
      <p:sp>
        <p:nvSpPr>
          <p:cNvPr id="145412" name="Footer Placeholder 4"/>
          <p:cNvSpPr>
            <a:spLocks noGrp="1"/>
          </p:cNvSpPr>
          <p:nvPr>
            <p:ph type="ftr" sz="quarter" idx="4"/>
          </p:nvPr>
        </p:nvSpPr>
        <p:spPr>
          <a:noFill/>
        </p:spPr>
        <p:txBody>
          <a:bodyPr/>
          <a:lstStyle/>
          <a:p>
            <a:r>
              <a:rPr lang="en-US" dirty="0"/>
              <a:t>Society of American Archivists</a:t>
            </a:r>
          </a:p>
        </p:txBody>
      </p:sp>
      <p:sp>
        <p:nvSpPr>
          <p:cNvPr id="145413" name="Slide Number Placeholder 5"/>
          <p:cNvSpPr>
            <a:spLocks noGrp="1"/>
          </p:cNvSpPr>
          <p:nvPr>
            <p:ph type="sldNum" sz="quarter" idx="5"/>
          </p:nvPr>
        </p:nvSpPr>
        <p:spPr>
          <a:noFill/>
        </p:spPr>
        <p:txBody>
          <a:bodyPr/>
          <a:lstStyle/>
          <a:p>
            <a:fld id="{B466F9C4-E043-4522-90CF-579D2BBC91A0}" type="slidenum">
              <a:rPr lang="en-US"/>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a:lnSpc>
                <a:spcPct val="90000"/>
              </a:lnSpc>
            </a:pPr>
            <a:r>
              <a:rPr lang="en-US" dirty="0" smtClean="0">
                <a:ea typeface="ＭＳ Ｐゴシック" pitchFamily="34" charset="-128"/>
              </a:rPr>
              <a:t>Organic dye fading  - dyes take their color though the structure of their molecules and these are quite vulnerable to change where they lose their color though modest changes in the molecule structure</a:t>
            </a:r>
          </a:p>
          <a:p>
            <a:pPr>
              <a:lnSpc>
                <a:spcPct val="90000"/>
              </a:lnSpc>
            </a:pPr>
            <a:endParaRPr lang="en-US" dirty="0" smtClean="0">
              <a:ea typeface="ＭＳ Ｐゴシック" pitchFamily="34" charset="-128"/>
            </a:endParaRPr>
          </a:p>
          <a:p>
            <a:pPr>
              <a:lnSpc>
                <a:spcPct val="90000"/>
              </a:lnSpc>
            </a:pPr>
            <a:r>
              <a:rPr lang="en-US" dirty="0" smtClean="0">
                <a:ea typeface="ＭＳ Ｐゴシック" pitchFamily="34" charset="-128"/>
              </a:rPr>
              <a:t>There are three layers – three different molecules and three different degrees of sensitivity to light and other deterioration reactions.  </a:t>
            </a:r>
          </a:p>
          <a:p>
            <a:pPr>
              <a:lnSpc>
                <a:spcPct val="90000"/>
              </a:lnSpc>
            </a:pPr>
            <a:endParaRPr lang="en-US" dirty="0" smtClean="0">
              <a:ea typeface="ＭＳ Ｐゴシック" pitchFamily="34" charset="-128"/>
            </a:endParaRPr>
          </a:p>
          <a:p>
            <a:pPr>
              <a:lnSpc>
                <a:spcPct val="90000"/>
              </a:lnSpc>
            </a:pPr>
            <a:r>
              <a:rPr lang="en-US" dirty="0" smtClean="0">
                <a:ea typeface="ＭＳ Ｐゴシック" pitchFamily="34" charset="-128"/>
              </a:rPr>
              <a:t>As a result you can get  Tonal shifts as you can see in this slide.  The cyan layer had completely faded.  </a:t>
            </a:r>
          </a:p>
          <a:p>
            <a:pPr>
              <a:lnSpc>
                <a:spcPct val="90000"/>
              </a:lnSpc>
            </a:pPr>
            <a:endParaRPr lang="en-US" dirty="0" smtClean="0">
              <a:ea typeface="ＭＳ Ｐゴシック" pitchFamily="34" charset="-128"/>
            </a:endParaRPr>
          </a:p>
          <a:p>
            <a:pPr>
              <a:lnSpc>
                <a:spcPct val="90000"/>
              </a:lnSpc>
            </a:pPr>
            <a:r>
              <a:rPr lang="en-US" dirty="0" smtClean="0">
                <a:ea typeface="ＭＳ Ｐゴシック" pitchFamily="34" charset="-128"/>
              </a:rPr>
              <a:t>Also get dye coupler staining – see this if you have white margins – they are yellow</a:t>
            </a:r>
          </a:p>
          <a:p>
            <a:pPr>
              <a:lnSpc>
                <a:spcPct val="90000"/>
              </a:lnSpc>
            </a:pPr>
            <a:endParaRPr lang="en-US" dirty="0" smtClean="0">
              <a:ea typeface="ＭＳ Ｐゴシック" pitchFamily="34" charset="-128"/>
            </a:endParaRPr>
          </a:p>
          <a:p>
            <a:pPr>
              <a:lnSpc>
                <a:spcPct val="90000"/>
              </a:lnSpc>
            </a:pPr>
            <a:r>
              <a:rPr lang="en-US" dirty="0" smtClean="0">
                <a:ea typeface="ＭＳ Ｐゴシック" pitchFamily="34" charset="-128"/>
              </a:rPr>
              <a:t>Even dark fading, so not just light fading.   The stability of color dyes in traditional photography became very well understood so from the 1980’s on.</a:t>
            </a:r>
          </a:p>
          <a:p>
            <a:pPr>
              <a:lnSpc>
                <a:spcPct val="90000"/>
              </a:lnSpc>
            </a:pPr>
            <a:endParaRPr lang="en-US" dirty="0" smtClean="0">
              <a:ea typeface="ＭＳ Ｐゴシック" pitchFamily="34" charset="-128"/>
            </a:endParaRPr>
          </a:p>
          <a:p>
            <a:pPr>
              <a:lnSpc>
                <a:spcPct val="90000"/>
              </a:lnSpc>
            </a:pPr>
            <a:r>
              <a:rPr lang="en-US" dirty="0" smtClean="0">
                <a:ea typeface="ＭＳ Ｐゴシック" pitchFamily="34" charset="-128"/>
              </a:rPr>
              <a:t>In addition to dye fading – as we will see in more detail in a moment, color negatives, transparencies and color movie film contain plastic supports that are themselves not stable materials.  </a:t>
            </a:r>
          </a:p>
          <a:p>
            <a:pPr>
              <a:lnSpc>
                <a:spcPct val="90000"/>
              </a:lnSpc>
            </a:pPr>
            <a:endParaRPr lang="en-US" dirty="0" smtClean="0">
              <a:ea typeface="ＭＳ Ｐゴシック" pitchFamily="34" charset="-128"/>
            </a:endParaRPr>
          </a:p>
          <a:p>
            <a:pPr>
              <a:lnSpc>
                <a:spcPct val="90000"/>
              </a:lnSpc>
            </a:pPr>
            <a:endParaRPr lang="en-US" dirty="0" smtClean="0">
              <a:ea typeface="ＭＳ Ｐゴシック" pitchFamily="34" charset="-128"/>
            </a:endParaRPr>
          </a:p>
        </p:txBody>
      </p:sp>
      <p:sp>
        <p:nvSpPr>
          <p:cNvPr id="147460" name="Footer Placeholder 4"/>
          <p:cNvSpPr>
            <a:spLocks noGrp="1"/>
          </p:cNvSpPr>
          <p:nvPr>
            <p:ph type="ftr" sz="quarter" idx="4"/>
          </p:nvPr>
        </p:nvSpPr>
        <p:spPr>
          <a:noFill/>
        </p:spPr>
        <p:txBody>
          <a:bodyPr/>
          <a:lstStyle/>
          <a:p>
            <a:r>
              <a:rPr lang="en-US" dirty="0"/>
              <a:t>Society of American Archivists</a:t>
            </a:r>
          </a:p>
        </p:txBody>
      </p:sp>
      <p:sp>
        <p:nvSpPr>
          <p:cNvPr id="147461" name="Slide Number Placeholder 5"/>
          <p:cNvSpPr>
            <a:spLocks noGrp="1"/>
          </p:cNvSpPr>
          <p:nvPr>
            <p:ph type="sldNum" sz="quarter" idx="5"/>
          </p:nvPr>
        </p:nvSpPr>
        <p:spPr>
          <a:noFill/>
        </p:spPr>
        <p:txBody>
          <a:bodyPr/>
          <a:lstStyle/>
          <a:p>
            <a:fld id="{F5E4034C-46FE-432C-800E-D5C8DD1C03F2}" type="slidenum">
              <a:rPr lang="en-US"/>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Rectangle 6"/>
          <p:cNvSpPr>
            <a:spLocks noGrp="1" noChangeArrowheads="1"/>
          </p:cNvSpPr>
          <p:nvPr>
            <p:ph type="ftr" sz="quarter" idx="4"/>
          </p:nvPr>
        </p:nvSpPr>
        <p:spPr>
          <a:noFill/>
        </p:spPr>
        <p:txBody>
          <a:bodyPr/>
          <a:lstStyle/>
          <a:p>
            <a:r>
              <a:rPr lang="en-US" dirty="0"/>
              <a:t>Society of American Archivists</a:t>
            </a:r>
          </a:p>
        </p:txBody>
      </p:sp>
      <p:sp>
        <p:nvSpPr>
          <p:cNvPr id="149507" name="Rectangle 7"/>
          <p:cNvSpPr>
            <a:spLocks noGrp="1" noChangeArrowheads="1"/>
          </p:cNvSpPr>
          <p:nvPr>
            <p:ph type="sldNum" sz="quarter" idx="5"/>
          </p:nvPr>
        </p:nvSpPr>
        <p:spPr>
          <a:noFill/>
        </p:spPr>
        <p:txBody>
          <a:bodyPr/>
          <a:lstStyle/>
          <a:p>
            <a:fld id="{40F82DA1-233F-4565-A7FD-9EDB4AF32C39}" type="slidenum">
              <a:rPr lang="en-US"/>
              <a:pPr/>
              <a:t>54</a:t>
            </a:fld>
            <a:endParaRPr lang="en-US" dirty="0"/>
          </a:p>
        </p:txBody>
      </p:sp>
      <p:sp>
        <p:nvSpPr>
          <p:cNvPr id="149508" name="Text Box 2"/>
          <p:cNvSpPr txBox="1">
            <a:spLocks noChangeArrowheads="1"/>
          </p:cNvSpPr>
          <p:nvPr/>
        </p:nvSpPr>
        <p:spPr bwMode="auto">
          <a:xfrm>
            <a:off x="1681163" y="1392238"/>
            <a:ext cx="3495675" cy="2806700"/>
          </a:xfrm>
          <a:prstGeom prst="rect">
            <a:avLst/>
          </a:prstGeom>
          <a:solidFill>
            <a:srgbClr val="FFFFFF"/>
          </a:solidFill>
          <a:ln w="9360">
            <a:solidFill>
              <a:srgbClr val="000000"/>
            </a:solidFill>
            <a:miter lim="800000"/>
            <a:headEnd/>
            <a:tailEnd/>
          </a:ln>
        </p:spPr>
        <p:txBody>
          <a:bodyPr wrap="none" anchor="ctr"/>
          <a:lstStyle/>
          <a:p>
            <a:endParaRPr lang="en-US" dirty="0"/>
          </a:p>
        </p:txBody>
      </p:sp>
      <p:sp>
        <p:nvSpPr>
          <p:cNvPr id="149509" name="Rectangle 3"/>
          <p:cNvSpPr>
            <a:spLocks noGrp="1" noChangeArrowheads="1"/>
          </p:cNvSpPr>
          <p:nvPr>
            <p:ph type="body"/>
          </p:nvPr>
        </p:nvSpPr>
        <p:spPr>
          <a:xfrm>
            <a:off x="1509713" y="4267200"/>
            <a:ext cx="3836987" cy="3367088"/>
          </a:xfrm>
          <a:noFill/>
          <a:ln/>
        </p:spPr>
        <p:txBody>
          <a:bodyPr wrap="none" lIns="82058" tIns="41029" rIns="82058" bIns="41029" anchor="ctr"/>
          <a:lstStyle/>
          <a:p>
            <a:r>
              <a:rPr lang="en-US" dirty="0" smtClean="0">
                <a:ea typeface="ＭＳ Ｐゴシック" pitchFamily="34" charset="-128"/>
              </a:rPr>
              <a:t>Typically negatives are identified by binder type  </a:t>
            </a:r>
          </a:p>
          <a:p>
            <a:r>
              <a:rPr lang="en-US" dirty="0" smtClean="0">
                <a:ea typeface="ＭＳ Ｐゴシック" pitchFamily="34" charset="-128"/>
              </a:rPr>
              <a:t>Transparencies refers to photographs that are positive (made</a:t>
            </a:r>
          </a:p>
          <a:p>
            <a:r>
              <a:rPr lang="en-US" dirty="0" smtClean="0">
                <a:ea typeface="ＭＳ Ｐゴシック" pitchFamily="34" charset="-128"/>
              </a:rPr>
              <a:t> from a negative) but are on a transparent support.  </a:t>
            </a:r>
          </a:p>
          <a:p>
            <a:endParaRPr lang="en-US" dirty="0" smtClean="0">
              <a:ea typeface="ＭＳ Ｐゴシック" pitchFamily="34" charset="-128"/>
            </a:endParaRPr>
          </a:p>
          <a:p>
            <a:pPr eaLnBrk="1" hangingPunct="1"/>
            <a:r>
              <a:rPr lang="en-GB" dirty="0" smtClean="0">
                <a:ea typeface="ＭＳ Ｐゴシック" pitchFamily="34" charset="-128"/>
              </a:rPr>
              <a:t>Image Materials: silver or organic dyes</a:t>
            </a:r>
          </a:p>
          <a:p>
            <a:pPr eaLnBrk="1" hangingPunct="1"/>
            <a:r>
              <a:rPr lang="en-GB" dirty="0" smtClean="0">
                <a:ea typeface="ＭＳ Ｐゴシック" pitchFamily="34" charset="-128"/>
              </a:rPr>
              <a:t>Binder: gelatin</a:t>
            </a:r>
          </a:p>
          <a:p>
            <a:pPr eaLnBrk="1" hangingPunct="1"/>
            <a:endParaRPr lang="en-GB" dirty="0" smtClean="0">
              <a:ea typeface="ＭＳ Ｐゴシック" pitchFamily="34" charset="-128"/>
            </a:endParaRPr>
          </a:p>
          <a:p>
            <a:pPr eaLnBrk="1" hangingPunct="1"/>
            <a:r>
              <a:rPr lang="en-GB" dirty="0" smtClean="0">
                <a:ea typeface="ＭＳ Ｐゴシック" pitchFamily="34" charset="-128"/>
              </a:rPr>
              <a:t>Transparent support Materials: </a:t>
            </a:r>
          </a:p>
          <a:p>
            <a:pPr marL="730250" lvl="1" indent="-273050" eaLnBrk="1" hangingPunct="1">
              <a:lnSpc>
                <a:spcPct val="58000"/>
              </a:lnSpc>
            </a:pPr>
            <a:r>
              <a:rPr lang="en-GB" dirty="0" smtClean="0">
                <a:ea typeface="ＭＳ Ｐゴシック" pitchFamily="34" charset="-128"/>
              </a:rPr>
              <a:t>paper, glass plates; cellulose nitrate,</a:t>
            </a:r>
          </a:p>
          <a:p>
            <a:pPr marL="730250" lvl="1" indent="-273050" eaLnBrk="1" hangingPunct="1">
              <a:lnSpc>
                <a:spcPct val="58000"/>
              </a:lnSpc>
            </a:pPr>
            <a:r>
              <a:rPr lang="en-GB" dirty="0" smtClean="0">
                <a:ea typeface="ＭＳ Ｐゴシック" pitchFamily="34" charset="-128"/>
              </a:rPr>
              <a:t>cellulose acetate, polyester</a:t>
            </a:r>
          </a:p>
          <a:p>
            <a:pPr marL="730250" lvl="1" indent="-273050" eaLnBrk="1" hangingPunct="1">
              <a:lnSpc>
                <a:spcPct val="58000"/>
              </a:lnSpc>
            </a:pPr>
            <a:r>
              <a:rPr lang="en-GB" dirty="0" smtClean="0">
                <a:ea typeface="ＭＳ Ｐゴシック" pitchFamily="34" charset="-128"/>
              </a:rPr>
              <a:t> </a:t>
            </a:r>
          </a:p>
          <a:p>
            <a:pPr eaLnBrk="1" hangingPunct="1"/>
            <a:r>
              <a:rPr lang="en-GB" dirty="0" smtClean="0">
                <a:ea typeface="ＭＳ Ｐゴシック" pitchFamily="34" charset="-128"/>
              </a:rPr>
              <a:t>Formats: 35mm, 2.5 x 2.5, 4x5, 5x7, 8x10, lantern slides; </a:t>
            </a:r>
          </a:p>
          <a:p>
            <a:pPr eaLnBrk="1" hangingPunct="1"/>
            <a:r>
              <a:rPr lang="en-GB" dirty="0" smtClean="0">
                <a:ea typeface="ＭＳ Ｐゴシック" pitchFamily="34" charset="-128"/>
              </a:rPr>
              <a:t>motion picture film, etc., etc.</a:t>
            </a:r>
          </a:p>
          <a:p>
            <a:endParaRPr lang="en-US" dirty="0" smtClean="0">
              <a:ea typeface="ＭＳ Ｐゴシック" pitchFamily="34" charset="-128"/>
            </a:endParaRPr>
          </a:p>
        </p:txBody>
      </p:sp>
      <p:sp>
        <p:nvSpPr>
          <p:cNvPr id="149510" name="Rectangle 6"/>
          <p:cNvSpPr>
            <a:spLocks noChangeArrowheads="1"/>
          </p:cNvSpPr>
          <p:nvPr/>
        </p:nvSpPr>
        <p:spPr bwMode="auto">
          <a:xfrm>
            <a:off x="1714500" y="457200"/>
            <a:ext cx="4229100" cy="461963"/>
          </a:xfrm>
          <a:prstGeom prst="rect">
            <a:avLst/>
          </a:prstGeom>
          <a:noFill/>
          <a:ln w="9525">
            <a:noFill/>
            <a:miter lim="800000"/>
            <a:headEnd/>
            <a:tailEnd/>
          </a:ln>
        </p:spPr>
        <p:txBody>
          <a:bodyPr>
            <a:spAutoFit/>
          </a:bodyPr>
          <a:lstStyle/>
          <a:p>
            <a:r>
              <a:rPr lang="en-GB" dirty="0"/>
              <a:t>Negatives and Transparencies</a:t>
            </a:r>
            <a:endParaRPr lang="en-US" dirty="0"/>
          </a:p>
        </p:txBody>
      </p:sp>
      <p:sp>
        <p:nvSpPr>
          <p:cNvPr id="149511" name="Rectangle 7"/>
          <p:cNvSpPr>
            <a:spLocks noChangeArrowheads="1"/>
          </p:cNvSpPr>
          <p:nvPr/>
        </p:nvSpPr>
        <p:spPr bwMode="auto">
          <a:xfrm>
            <a:off x="1752600" y="1295400"/>
            <a:ext cx="4343400" cy="2474913"/>
          </a:xfrm>
          <a:prstGeom prst="rect">
            <a:avLst/>
          </a:prstGeom>
          <a:noFill/>
          <a:ln w="9525">
            <a:noFill/>
            <a:miter lim="800000"/>
            <a:headEnd/>
            <a:tailEnd/>
          </a:ln>
        </p:spPr>
        <p:txBody>
          <a:bodyPr>
            <a:spAutoFit/>
          </a:bodyPr>
          <a:lstStyle/>
          <a:p>
            <a:pPr marL="330200" indent="-330200"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dirty="0"/>
              <a:t>Image Materials: silver or organic dyes</a:t>
            </a:r>
          </a:p>
          <a:p>
            <a:pPr marL="330200" indent="-330200"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dirty="0"/>
              <a:t>Binder: gelatin</a:t>
            </a:r>
          </a:p>
          <a:p>
            <a:pPr marL="330200" indent="-330200"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dirty="0"/>
              <a:t>Transparent support Materials: </a:t>
            </a:r>
          </a:p>
          <a:p>
            <a:pPr marL="730250" lvl="1" indent="-273050" defTabSz="457200">
              <a:lnSpc>
                <a:spcPct val="58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dirty="0"/>
              <a:t>paper, glass plates; cellulose nitrate,</a:t>
            </a:r>
          </a:p>
          <a:p>
            <a:pPr marL="730250" lvl="1" indent="-273050" defTabSz="457200">
              <a:lnSpc>
                <a:spcPct val="58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dirty="0"/>
              <a:t>cellulose acetate, polyester</a:t>
            </a:r>
          </a:p>
          <a:p>
            <a:pPr marL="730250" lvl="1" indent="-273050" defTabSz="457200">
              <a:lnSpc>
                <a:spcPct val="58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dirty="0"/>
              <a:t> </a:t>
            </a:r>
          </a:p>
          <a:p>
            <a:pPr marL="330200" indent="-330200"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dirty="0"/>
              <a:t>Formats: 35mm, 2.5 x 2.5, 4x5, 5x7, 8x10, lantern slides; motion picture film, etc., etc</a:t>
            </a:r>
            <a:endParaRPr lang="en-US" sz="2000"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p:cNvSpPr>
          <p:nvPr>
            <p:ph type="sldImg"/>
          </p:nvPr>
        </p:nvSpPr>
        <p:spPr>
          <a:ln/>
        </p:spPr>
      </p:sp>
      <p:sp>
        <p:nvSpPr>
          <p:cNvPr id="151555" name="Notes Placeholder 2"/>
          <p:cNvSpPr>
            <a:spLocks noGrp="1"/>
          </p:cNvSpPr>
          <p:nvPr>
            <p:ph type="body" idx="1"/>
          </p:nvPr>
        </p:nvSpPr>
        <p:spPr>
          <a:noFill/>
          <a:ln/>
        </p:spPr>
        <p:txBody>
          <a:bodyPr/>
          <a:lstStyle/>
          <a:p>
            <a:pPr>
              <a:lnSpc>
                <a:spcPct val="80000"/>
              </a:lnSpc>
            </a:pPr>
            <a:r>
              <a:rPr lang="en-US" sz="1100" dirty="0" smtClean="0">
                <a:ea typeface="ＭＳ Ｐゴシック" pitchFamily="34" charset="-128"/>
              </a:rPr>
              <a:t>First negatives were on paper.  Resulting prints were not very sharp so inventors sought transparent support material.  </a:t>
            </a:r>
          </a:p>
          <a:p>
            <a:pPr>
              <a:lnSpc>
                <a:spcPct val="80000"/>
              </a:lnSpc>
            </a:pPr>
            <a:endParaRPr lang="en-US" sz="1100" dirty="0" smtClean="0">
              <a:ea typeface="ＭＳ Ｐゴシック" pitchFamily="34" charset="-128"/>
            </a:endParaRPr>
          </a:p>
          <a:p>
            <a:pPr>
              <a:lnSpc>
                <a:spcPct val="80000"/>
              </a:lnSpc>
            </a:pPr>
            <a:r>
              <a:rPr lang="en-US" sz="1100" dirty="0" smtClean="0">
                <a:ea typeface="ＭＳ Ｐゴシック" pitchFamily="34" charset="-128"/>
              </a:rPr>
              <a:t>Glass – with collodion at first.  It had to be processed within 3-5 minutes of making.  This was limiting and meant the photographer had to do this on site.  </a:t>
            </a:r>
          </a:p>
          <a:p>
            <a:pPr>
              <a:lnSpc>
                <a:spcPct val="80000"/>
              </a:lnSpc>
            </a:pPr>
            <a:endParaRPr lang="en-US" sz="1100" dirty="0" smtClean="0">
              <a:ea typeface="ＭＳ Ｐゴシック" pitchFamily="34" charset="-128"/>
            </a:endParaRPr>
          </a:p>
          <a:p>
            <a:pPr>
              <a:lnSpc>
                <a:spcPct val="80000"/>
              </a:lnSpc>
            </a:pPr>
            <a:r>
              <a:rPr lang="en-US" sz="1100" dirty="0" smtClean="0">
                <a:ea typeface="ＭＳ Ｐゴシック" pitchFamily="34" charset="-128"/>
              </a:rPr>
              <a:t>Dry plate allowed more flexibility and one could purchase already sensitive plates and develop when they wanted.  </a:t>
            </a:r>
            <a:br>
              <a:rPr lang="en-US" sz="1100" dirty="0" smtClean="0">
                <a:ea typeface="ＭＳ Ｐゴシック" pitchFamily="34" charset="-128"/>
              </a:rPr>
            </a:br>
            <a:r>
              <a:rPr lang="en-US" sz="1100" dirty="0" smtClean="0">
                <a:ea typeface="ＭＳ Ｐゴシック" pitchFamily="34" charset="-128"/>
              </a:rPr>
              <a:t/>
            </a:r>
            <a:br>
              <a:rPr lang="en-US" sz="1100" dirty="0" smtClean="0">
                <a:ea typeface="ＭＳ Ｐゴシック" pitchFamily="34" charset="-128"/>
              </a:rPr>
            </a:br>
            <a:r>
              <a:rPr lang="en-US" sz="1100" dirty="0" smtClean="0">
                <a:ea typeface="ＭＳ Ｐゴシック" pitchFamily="34" charset="-128"/>
              </a:rPr>
              <a:t>But heavy and it breaks.  </a:t>
            </a:r>
          </a:p>
          <a:p>
            <a:pPr>
              <a:lnSpc>
                <a:spcPct val="80000"/>
              </a:lnSpc>
            </a:pPr>
            <a:endParaRPr lang="en-US" sz="1100" dirty="0" smtClean="0">
              <a:ea typeface="ＭＳ Ｐゴシック" pitchFamily="34" charset="-128"/>
            </a:endParaRPr>
          </a:p>
          <a:p>
            <a:pPr>
              <a:lnSpc>
                <a:spcPct val="80000"/>
              </a:lnSpc>
            </a:pPr>
            <a:r>
              <a:rPr lang="en-US" sz="1100" dirty="0" smtClean="0">
                <a:ea typeface="ＭＳ Ｐゴシック" pitchFamily="34" charset="-128"/>
              </a:rPr>
              <a:t>Film bases – Nitrate or celluloid was the first solution.  This also meant that the film could be made on rolls and allow multiple shots.  </a:t>
            </a:r>
          </a:p>
          <a:p>
            <a:pPr>
              <a:lnSpc>
                <a:spcPct val="80000"/>
              </a:lnSpc>
            </a:pPr>
            <a:r>
              <a:rPr lang="en-US" sz="1100" dirty="0" smtClean="0">
                <a:ea typeface="ＭＳ Ｐゴシック" pitchFamily="34" charset="-128"/>
              </a:rPr>
              <a:t>But ….. Flammable, very </a:t>
            </a:r>
            <a:r>
              <a:rPr lang="en-US" sz="1100" dirty="0" err="1" smtClean="0">
                <a:ea typeface="ＭＳ Ｐゴシック" pitchFamily="34" charset="-128"/>
              </a:rPr>
              <a:t>very</a:t>
            </a:r>
            <a:r>
              <a:rPr lang="en-US" sz="1100" dirty="0" smtClean="0">
                <a:ea typeface="ＭＳ Ｐゴシック" pitchFamily="34" charset="-128"/>
              </a:rPr>
              <a:t> flammable.  </a:t>
            </a:r>
          </a:p>
          <a:p>
            <a:pPr>
              <a:lnSpc>
                <a:spcPct val="80000"/>
              </a:lnSpc>
            </a:pPr>
            <a:endParaRPr lang="en-US" sz="1100" dirty="0" smtClean="0">
              <a:ea typeface="ＭＳ Ｐゴシック" pitchFamily="34" charset="-128"/>
            </a:endParaRPr>
          </a:p>
          <a:p>
            <a:pPr>
              <a:lnSpc>
                <a:spcPct val="80000"/>
              </a:lnSpc>
            </a:pPr>
            <a:r>
              <a:rPr lang="en-US" sz="1100" dirty="0" smtClean="0">
                <a:ea typeface="ＭＳ Ｐゴシック" pitchFamily="34" charset="-128"/>
              </a:rPr>
              <a:t>So Safety film was introduced.  This was made of a cellulose acetate base which was not flammable.  </a:t>
            </a:r>
          </a:p>
          <a:p>
            <a:pPr>
              <a:lnSpc>
                <a:spcPct val="80000"/>
              </a:lnSpc>
            </a:pPr>
            <a:r>
              <a:rPr lang="en-US" sz="1100" dirty="0" smtClean="0">
                <a:ea typeface="ＭＳ Ｐゴシック" pitchFamily="34" charset="-128"/>
              </a:rPr>
              <a:t>But… as it aged the film base began to shrink , this caused the layers to separate, channel, bubble – rendering the image unreadable.  </a:t>
            </a:r>
          </a:p>
          <a:p>
            <a:pPr>
              <a:lnSpc>
                <a:spcPct val="80000"/>
              </a:lnSpc>
            </a:pPr>
            <a:endParaRPr lang="en-US" sz="1100" dirty="0" smtClean="0">
              <a:ea typeface="ＭＳ Ｐゴシック" pitchFamily="34" charset="-128"/>
            </a:endParaRPr>
          </a:p>
          <a:p>
            <a:pPr>
              <a:lnSpc>
                <a:spcPct val="80000"/>
              </a:lnSpc>
            </a:pPr>
            <a:r>
              <a:rPr lang="en-US" sz="1100" dirty="0" smtClean="0">
                <a:ea typeface="ＭＳ Ｐゴシック" pitchFamily="34" charset="-128"/>
              </a:rPr>
              <a:t>Further, both nitrate and acetate </a:t>
            </a:r>
            <a:r>
              <a:rPr lang="en-US" sz="1100" dirty="0" err="1" smtClean="0">
                <a:ea typeface="ＭＳ Ｐゴシック" pitchFamily="34" charset="-128"/>
              </a:rPr>
              <a:t>offgass</a:t>
            </a:r>
            <a:r>
              <a:rPr lang="en-US" sz="1100" dirty="0" smtClean="0">
                <a:ea typeface="ＭＳ Ｐゴシック" pitchFamily="34" charset="-128"/>
              </a:rPr>
              <a:t> acidic vapor as they degrade – making them a hazard to adjacent materials.    </a:t>
            </a:r>
          </a:p>
          <a:p>
            <a:pPr>
              <a:lnSpc>
                <a:spcPct val="80000"/>
              </a:lnSpc>
            </a:pPr>
            <a:endParaRPr lang="en-US" sz="1100" dirty="0" smtClean="0">
              <a:ea typeface="ＭＳ Ｐゴシック" pitchFamily="34" charset="-128"/>
            </a:endParaRPr>
          </a:p>
          <a:p>
            <a:pPr>
              <a:lnSpc>
                <a:spcPct val="80000"/>
              </a:lnSpc>
            </a:pPr>
            <a:r>
              <a:rPr lang="en-US" sz="1100" dirty="0" smtClean="0">
                <a:ea typeface="ＭＳ Ｐゴシック" pitchFamily="34" charset="-128"/>
              </a:rPr>
              <a:t>Luckily, polyester is very </a:t>
            </a:r>
            <a:r>
              <a:rPr lang="en-US" sz="1100" dirty="0" err="1" smtClean="0">
                <a:ea typeface="ＭＳ Ｐゴシック" pitchFamily="34" charset="-128"/>
              </a:rPr>
              <a:t>very</a:t>
            </a:r>
            <a:r>
              <a:rPr lang="en-US" sz="1100" dirty="0" smtClean="0">
                <a:ea typeface="ＭＳ Ｐゴシック" pitchFamily="34" charset="-128"/>
              </a:rPr>
              <a:t> stable.  </a:t>
            </a:r>
          </a:p>
        </p:txBody>
      </p:sp>
      <p:sp>
        <p:nvSpPr>
          <p:cNvPr id="151556" name="Footer Placeholder 4"/>
          <p:cNvSpPr>
            <a:spLocks noGrp="1"/>
          </p:cNvSpPr>
          <p:nvPr>
            <p:ph type="ftr" sz="quarter" idx="4"/>
          </p:nvPr>
        </p:nvSpPr>
        <p:spPr>
          <a:noFill/>
        </p:spPr>
        <p:txBody>
          <a:bodyPr/>
          <a:lstStyle/>
          <a:p>
            <a:r>
              <a:rPr lang="en-US"/>
              <a:t>Society of American Archivists</a:t>
            </a:r>
          </a:p>
        </p:txBody>
      </p:sp>
      <p:sp>
        <p:nvSpPr>
          <p:cNvPr id="151557" name="Slide Number Placeholder 5"/>
          <p:cNvSpPr>
            <a:spLocks noGrp="1"/>
          </p:cNvSpPr>
          <p:nvPr>
            <p:ph type="sldNum" sz="quarter" idx="5"/>
          </p:nvPr>
        </p:nvSpPr>
        <p:spPr>
          <a:noFill/>
        </p:spPr>
        <p:txBody>
          <a:bodyPr/>
          <a:lstStyle/>
          <a:p>
            <a:fld id="{79DF08C5-E311-452A-8ED2-FFFE2F699E0A}" type="slidenum">
              <a:rPr lang="en-US"/>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p:cNvSpPr>
          <p:nvPr>
            <p:ph type="sldImg"/>
          </p:nvPr>
        </p:nvSpPr>
        <p:spPr>
          <a:ln/>
        </p:spPr>
      </p:sp>
      <p:sp>
        <p:nvSpPr>
          <p:cNvPr id="153603" name="Notes Placeholder 2"/>
          <p:cNvSpPr>
            <a:spLocks noGrp="1"/>
          </p:cNvSpPr>
          <p:nvPr>
            <p:ph type="body" idx="1"/>
          </p:nvPr>
        </p:nvSpPr>
        <p:spPr>
          <a:noFill/>
          <a:ln/>
        </p:spPr>
        <p:txBody>
          <a:bodyPr/>
          <a:lstStyle/>
          <a:p>
            <a:r>
              <a:rPr lang="en-US" dirty="0" smtClean="0">
                <a:ea typeface="ＭＳ Ｐゴシック" pitchFamily="34" charset="-128"/>
              </a:rPr>
              <a:t>Because of these problems, you as archivists will have to identify where in your collections you have these materials so they can be segregated from other materials.  </a:t>
            </a:r>
          </a:p>
          <a:p>
            <a:endParaRPr lang="en-US" dirty="0" smtClean="0">
              <a:ea typeface="ＭＳ Ｐゴシック" pitchFamily="34" charset="-128"/>
            </a:endParaRPr>
          </a:p>
          <a:p>
            <a:r>
              <a:rPr lang="en-US" dirty="0" smtClean="0">
                <a:ea typeface="ＭＳ Ｐゴシック" pitchFamily="34" charset="-128"/>
              </a:rPr>
              <a:t>There are several ways to </a:t>
            </a:r>
            <a:r>
              <a:rPr lang="en-US" dirty="0" err="1" smtClean="0">
                <a:ea typeface="ＭＳ Ｐゴシック" pitchFamily="34" charset="-128"/>
              </a:rPr>
              <a:t>idenfity</a:t>
            </a:r>
            <a:r>
              <a:rPr lang="en-US" dirty="0" smtClean="0">
                <a:ea typeface="ＭＳ Ｐゴシック" pitchFamily="34" charset="-128"/>
              </a:rPr>
              <a:t> the film base.</a:t>
            </a:r>
          </a:p>
          <a:p>
            <a:endParaRPr lang="en-US" dirty="0" smtClean="0">
              <a:ea typeface="ＭＳ Ｐゴシック" pitchFamily="34" charset="-128"/>
            </a:endParaRPr>
          </a:p>
          <a:p>
            <a:r>
              <a:rPr lang="en-US" dirty="0" smtClean="0">
                <a:ea typeface="ＭＳ Ｐゴシック" pitchFamily="34" charset="-128"/>
              </a:rPr>
              <a:t>Polarization Test – is a positive test for polyester – I can demonstrate this if you’d like. </a:t>
            </a:r>
          </a:p>
          <a:p>
            <a:endParaRPr lang="en-US" dirty="0" smtClean="0">
              <a:ea typeface="ＭＳ Ｐゴシック" pitchFamily="34" charset="-128"/>
            </a:endParaRPr>
          </a:p>
          <a:p>
            <a:r>
              <a:rPr lang="en-US" dirty="0" smtClean="0">
                <a:ea typeface="ＭＳ Ｐゴシック" pitchFamily="34" charset="-128"/>
              </a:rPr>
              <a:t>Edge Printing and Notch Codes   – manufacturers will use to </a:t>
            </a:r>
          </a:p>
          <a:p>
            <a:endParaRPr lang="en-US" dirty="0" smtClean="0">
              <a:ea typeface="ＭＳ Ｐゴシック" pitchFamily="34" charset="-128"/>
            </a:endParaRPr>
          </a:p>
          <a:p>
            <a:r>
              <a:rPr lang="en-US" dirty="0" smtClean="0">
                <a:ea typeface="ＭＳ Ｐゴシック" pitchFamily="34" charset="-128"/>
              </a:rPr>
              <a:t>Dating from the image itself</a:t>
            </a:r>
          </a:p>
          <a:p>
            <a:r>
              <a:rPr lang="en-US" dirty="0" smtClean="0">
                <a:ea typeface="ＭＳ Ｐゴシック" pitchFamily="34" charset="-128"/>
              </a:rPr>
              <a:t>Deterioration characteristics- channeling, smell of acetic acid or nitric acid. </a:t>
            </a:r>
          </a:p>
          <a:p>
            <a:endParaRPr lang="en-US" dirty="0" smtClean="0">
              <a:ea typeface="ＭＳ Ｐゴシック" pitchFamily="34" charset="-128"/>
            </a:endParaRPr>
          </a:p>
          <a:p>
            <a:r>
              <a:rPr lang="en-US" dirty="0" smtClean="0">
                <a:ea typeface="ＭＳ Ｐゴシック" pitchFamily="34" charset="-128"/>
              </a:rPr>
              <a:t>Destructive Tests – as a last resort and probably not necessary in most cases.</a:t>
            </a:r>
          </a:p>
        </p:txBody>
      </p:sp>
      <p:sp>
        <p:nvSpPr>
          <p:cNvPr id="153604" name="Footer Placeholder 4"/>
          <p:cNvSpPr>
            <a:spLocks noGrp="1"/>
          </p:cNvSpPr>
          <p:nvPr>
            <p:ph type="ftr" sz="quarter" idx="4"/>
          </p:nvPr>
        </p:nvSpPr>
        <p:spPr>
          <a:noFill/>
        </p:spPr>
        <p:txBody>
          <a:bodyPr/>
          <a:lstStyle/>
          <a:p>
            <a:r>
              <a:rPr lang="en-US"/>
              <a:t>Society of American Archivists</a:t>
            </a:r>
          </a:p>
        </p:txBody>
      </p:sp>
      <p:sp>
        <p:nvSpPr>
          <p:cNvPr id="153605" name="Slide Number Placeholder 5"/>
          <p:cNvSpPr>
            <a:spLocks noGrp="1"/>
          </p:cNvSpPr>
          <p:nvPr>
            <p:ph type="sldNum" sz="quarter" idx="5"/>
          </p:nvPr>
        </p:nvSpPr>
        <p:spPr>
          <a:noFill/>
        </p:spPr>
        <p:txBody>
          <a:bodyPr/>
          <a:lstStyle/>
          <a:p>
            <a:fld id="{47932488-F6E5-401F-A9A9-FB637782B07C}" type="slidenum">
              <a:rPr lang="en-US"/>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p:spPr>
        <p:txBody>
          <a:bodyPr/>
          <a:lstStyle/>
          <a:p>
            <a:pPr lvl="1" eaLnBrk="1" hangingPunct="1">
              <a:lnSpc>
                <a:spcPct val="93000"/>
              </a:lnSpc>
              <a:spcBef>
                <a:spcPts val="800"/>
              </a:spcBef>
            </a:pPr>
            <a:r>
              <a:rPr lang="en-GB" sz="1000" dirty="0" smtClean="0">
                <a:ea typeface="ＭＳ Ｐゴシック" pitchFamily="34" charset="-128"/>
                <a:cs typeface="Arial" charset="0"/>
              </a:rPr>
              <a:t>Negatives &amp; Transparencies:</a:t>
            </a:r>
          </a:p>
          <a:p>
            <a:pPr lvl="1" eaLnBrk="1" hangingPunct="1">
              <a:lnSpc>
                <a:spcPct val="93000"/>
              </a:lnSpc>
              <a:spcBef>
                <a:spcPts val="800"/>
              </a:spcBef>
            </a:pPr>
            <a:r>
              <a:rPr lang="en-GB" sz="1000" dirty="0" smtClean="0">
                <a:ea typeface="ＭＳ Ｐゴシック" pitchFamily="34" charset="-128"/>
                <a:cs typeface="Arial" charset="0"/>
              </a:rPr>
              <a:t>Stability Issues and Storage requirements:  Film bases (nitrate/acetate) and color processes are inherently unstable</a:t>
            </a:r>
          </a:p>
          <a:p>
            <a:pPr lvl="1" eaLnBrk="1" hangingPunct="1">
              <a:lnSpc>
                <a:spcPct val="93000"/>
              </a:lnSpc>
              <a:spcBef>
                <a:spcPts val="800"/>
              </a:spcBef>
            </a:pPr>
            <a:r>
              <a:rPr lang="en-GB" sz="1000" dirty="0" smtClean="0">
                <a:ea typeface="ＭＳ Ｐゴシック" pitchFamily="34" charset="-128"/>
                <a:cs typeface="Arial" charset="0"/>
              </a:rPr>
              <a:t>Cellulose Nitrate is a fire risk, though  more so with roll film and heavy sheets like x-rays than with most sheet films</a:t>
            </a:r>
          </a:p>
          <a:p>
            <a:pPr lvl="1" eaLnBrk="1" hangingPunct="1">
              <a:lnSpc>
                <a:spcPct val="93000"/>
              </a:lnSpc>
              <a:spcBef>
                <a:spcPts val="800"/>
              </a:spcBef>
            </a:pPr>
            <a:r>
              <a:rPr lang="en-GB" sz="1000" dirty="0" smtClean="0">
                <a:ea typeface="ＭＳ Ｐゴシック" pitchFamily="34" charset="-128"/>
                <a:cs typeface="Arial" charset="0"/>
              </a:rPr>
              <a:t>Cellulose Acetate deteriorates at least as quickly as nitrate, will also lead to complete loss of image information</a:t>
            </a:r>
          </a:p>
          <a:p>
            <a:pPr lvl="1" eaLnBrk="1" hangingPunct="1">
              <a:lnSpc>
                <a:spcPct val="93000"/>
              </a:lnSpc>
              <a:spcBef>
                <a:spcPts val="800"/>
              </a:spcBef>
            </a:pPr>
            <a:r>
              <a:rPr lang="en-GB" sz="1000" dirty="0" smtClean="0">
                <a:ea typeface="ＭＳ Ｐゴシック" pitchFamily="34" charset="-128"/>
                <a:cs typeface="Arial" charset="0"/>
              </a:rPr>
              <a:t>Chromogenic images rely on dyes that are not stable, fade in dark storage as well as light, and can  discolor  spontaneously</a:t>
            </a:r>
          </a:p>
          <a:p>
            <a:pPr lvl="1" eaLnBrk="1" hangingPunct="1">
              <a:lnSpc>
                <a:spcPct val="93000"/>
              </a:lnSpc>
              <a:spcBef>
                <a:spcPts val="800"/>
              </a:spcBef>
            </a:pPr>
            <a:endParaRPr lang="en-GB" sz="1000" dirty="0" smtClean="0">
              <a:ea typeface="ＭＳ Ｐゴシック" pitchFamily="34" charset="-128"/>
              <a:cs typeface="Arial" charset="0"/>
            </a:endParaRPr>
          </a:p>
          <a:p>
            <a:pPr lvl="1" eaLnBrk="1" hangingPunct="1">
              <a:lnSpc>
                <a:spcPct val="93000"/>
              </a:lnSpc>
              <a:spcBef>
                <a:spcPts val="800"/>
              </a:spcBef>
            </a:pPr>
            <a:r>
              <a:rPr lang="en-GB" sz="1000" dirty="0" smtClean="0">
                <a:ea typeface="ＭＳ Ｐゴシック" pitchFamily="34" charset="-128"/>
                <a:cs typeface="Arial" charset="0"/>
              </a:rPr>
              <a:t>These chemical reactions happen at room temperature!  </a:t>
            </a:r>
          </a:p>
          <a:p>
            <a:pPr lvl="1" eaLnBrk="1" hangingPunct="1">
              <a:lnSpc>
                <a:spcPct val="93000"/>
              </a:lnSpc>
              <a:spcBef>
                <a:spcPts val="800"/>
              </a:spcBef>
            </a:pPr>
            <a:r>
              <a:rPr lang="en-GB" sz="1000" dirty="0" smtClean="0">
                <a:ea typeface="ＭＳ Ｐゴシック" pitchFamily="34" charset="-128"/>
                <a:cs typeface="Arial" charset="0"/>
              </a:rPr>
              <a:t>All these processes must be kept under controlled humidity below room temperature to prolong their period of usefulness</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6"/>
          <p:cNvSpPr>
            <a:spLocks noGrp="1" noChangeArrowheads="1"/>
          </p:cNvSpPr>
          <p:nvPr>
            <p:ph type="ftr" sz="quarter" idx="4"/>
          </p:nvPr>
        </p:nvSpPr>
        <p:spPr>
          <a:noFill/>
        </p:spPr>
        <p:txBody>
          <a:bodyPr/>
          <a:lstStyle/>
          <a:p>
            <a:r>
              <a:rPr lang="en-US" dirty="0"/>
              <a:t>Society of American Archivists</a:t>
            </a:r>
          </a:p>
        </p:txBody>
      </p:sp>
      <p:sp>
        <p:nvSpPr>
          <p:cNvPr id="157699" name="Rectangle 7"/>
          <p:cNvSpPr>
            <a:spLocks noGrp="1" noChangeArrowheads="1"/>
          </p:cNvSpPr>
          <p:nvPr>
            <p:ph type="sldNum" sz="quarter" idx="5"/>
          </p:nvPr>
        </p:nvSpPr>
        <p:spPr>
          <a:noFill/>
        </p:spPr>
        <p:txBody>
          <a:bodyPr/>
          <a:lstStyle/>
          <a:p>
            <a:fld id="{BCA9BE3B-151F-4DC3-B647-63EFA737B9BC}" type="slidenum">
              <a:rPr lang="en-US"/>
              <a:pPr/>
              <a:t>58</a:t>
            </a:fld>
            <a:endParaRPr lang="en-US" dirty="0"/>
          </a:p>
        </p:txBody>
      </p:sp>
      <p:sp>
        <p:nvSpPr>
          <p:cNvPr id="157700"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dirty="0"/>
          </a:p>
        </p:txBody>
      </p:sp>
      <p:sp>
        <p:nvSpPr>
          <p:cNvPr id="157701" name="Text Box 3"/>
          <p:cNvSpPr>
            <a:spLocks noGrp="1" noChangeArrowheads="1"/>
          </p:cNvSpPr>
          <p:nvPr>
            <p:ph type="body"/>
          </p:nvPr>
        </p:nvSpPr>
        <p:spPr>
          <a:xfrm>
            <a:off x="914400" y="4343400"/>
            <a:ext cx="5021263" cy="4114800"/>
          </a:xfrm>
          <a:noFill/>
          <a:ln/>
        </p:spPr>
        <p:txBody>
          <a:bodyPr lIns="0" tIns="0" rIns="0" bIns="0"/>
          <a:lstStyle/>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dirty="0" smtClean="0">
                <a:ea typeface="ＭＳ Ｐゴシック" pitchFamily="34" charset="-128"/>
                <a:cs typeface="Arial" charset="0"/>
              </a:rPr>
              <a:t>Because photograph conservators are relatively rare, you must become an advocate for preservation! </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dirty="0" smtClean="0">
                <a:ea typeface="ＭＳ Ｐゴシック" pitchFamily="34" charset="-128"/>
                <a:cs typeface="Arial" charset="0"/>
              </a:rPr>
              <a:t> You are the first and perhaps only line of defence for your collections, and </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dirty="0" smtClean="0">
                <a:ea typeface="ＭＳ Ｐゴシック" pitchFamily="34" charset="-128"/>
                <a:cs typeface="Arial" charset="0"/>
              </a:rPr>
              <a:t>you should get whatever additional knowledge needed to do this aspect of your job responsibly.</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400" dirty="0" smtClean="0">
              <a:ea typeface="ＭＳ Ｐゴシック" pitchFamily="34" charset="-128"/>
              <a:cs typeface="Arial" charset="0"/>
            </a:endParaRPr>
          </a:p>
          <a:p>
            <a:pPr defTabSz="457200">
              <a:lnSpc>
                <a:spcPct val="93000"/>
              </a:lnSpc>
              <a:spcBef>
                <a:spcPts val="450"/>
              </a:spcBef>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dirty="0" smtClean="0">
                <a:ea typeface="ＭＳ Ｐゴシック" pitchFamily="34" charset="-128"/>
                <a:cs typeface="Arial" charset="0"/>
              </a:rPr>
              <a:t>Speedy introduction only</a:t>
            </a:r>
          </a:p>
          <a:p>
            <a:pPr defTabSz="457200">
              <a:lnSpc>
                <a:spcPct val="93000"/>
              </a:lnSpc>
              <a:spcBef>
                <a:spcPts val="450"/>
              </a:spcBef>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dirty="0" smtClean="0">
                <a:ea typeface="ＭＳ Ｐゴシック" pitchFamily="34" charset="-128"/>
                <a:cs typeface="Arial" charset="0"/>
              </a:rPr>
              <a:t>Assumes prior knowledge of broader preservation issues</a:t>
            </a:r>
          </a:p>
          <a:p>
            <a:pPr defTabSz="457200">
              <a:lnSpc>
                <a:spcPct val="93000"/>
              </a:lnSpc>
              <a:spcBef>
                <a:spcPts val="450"/>
              </a:spcBef>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dirty="0" smtClean="0">
                <a:ea typeface="ＭＳ Ｐゴシック" pitchFamily="34" charset="-128"/>
                <a:cs typeface="Arial" charset="0"/>
              </a:rPr>
              <a:t>Ask questions if anything is unclear or unfamiliar</a:t>
            </a:r>
          </a:p>
          <a:p>
            <a:pPr defTabSz="457200">
              <a:lnSpc>
                <a:spcPct val="93000"/>
              </a:lnSpc>
              <a:spcBef>
                <a:spcPts val="450"/>
              </a:spcBef>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dirty="0" smtClean="0">
                <a:ea typeface="ＭＳ Ｐゴシック" pitchFamily="34" charset="-128"/>
                <a:cs typeface="Arial" charset="0"/>
              </a:rPr>
              <a:t>Get more in-depth training on any topics where you need more detail (there is a lot out there)</a:t>
            </a:r>
          </a:p>
          <a:p>
            <a:pPr defTabSz="457200">
              <a:lnSpc>
                <a:spcPct val="93000"/>
              </a:lnSpc>
              <a:spcBef>
                <a:spcPts val="450"/>
              </a:spcBef>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400" dirty="0" smtClean="0">
              <a:ea typeface="ＭＳ Ｐゴシック" pitchFamily="34" charset="-128"/>
              <a:cs typeface="Arial" charset="0"/>
            </a:endParaRP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dirty="0" smtClean="0">
                <a:ea typeface="ＭＳ Ｐゴシック" pitchFamily="34" charset="-128"/>
                <a:cs typeface="Arial" charset="0"/>
              </a:rPr>
              <a:t>Of course lots valuable on the web now. </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dirty="0" smtClean="0">
                <a:ea typeface="ＭＳ Ｐゴシック" pitchFamily="34" charset="-128"/>
                <a:cs typeface="Arial" charset="0"/>
              </a:rPr>
              <a:t>NEDCC</a:t>
            </a:r>
            <a:br>
              <a:rPr lang="en-GB" sz="1400" dirty="0" smtClean="0">
                <a:ea typeface="ＭＳ Ｐゴシック" pitchFamily="34" charset="-128"/>
                <a:cs typeface="Arial" charset="0"/>
              </a:rPr>
            </a:br>
            <a:r>
              <a:rPr lang="en-GB" sz="1400" dirty="0" smtClean="0">
                <a:ea typeface="ＭＳ Ｐゴシック" pitchFamily="34" charset="-128"/>
                <a:cs typeface="Arial" charset="0"/>
              </a:rPr>
              <a:t>NPS</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dirty="0" smtClean="0">
                <a:ea typeface="ＭＳ Ｐゴシック" pitchFamily="34" charset="-128"/>
                <a:cs typeface="Arial" charset="0"/>
              </a:rPr>
              <a:t>LC</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dirty="0" smtClean="0">
              <a:ea typeface="ＭＳ Ｐゴシック" pitchFamily="34" charset="-128"/>
              <a:cs typeface="Arial" charset="0"/>
            </a:endParaRP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dirty="0" smtClean="0">
              <a:ea typeface="ＭＳ Ｐゴシック" pitchFamily="34" charset="-128"/>
              <a:cs typeface="Arial" charset="0"/>
            </a:endParaRPr>
          </a:p>
        </p:txBody>
      </p:sp>
      <p:pic>
        <p:nvPicPr>
          <p:cNvPr id="157702" name="Picture 3"/>
          <p:cNvPicPr>
            <a:picLocks noChangeAspect="1" noChangeArrowheads="1"/>
          </p:cNvPicPr>
          <p:nvPr/>
        </p:nvPicPr>
        <p:blipFill>
          <a:blip r:embed="rId3"/>
          <a:srcRect/>
          <a:stretch>
            <a:fillRect/>
          </a:stretch>
        </p:blipFill>
        <p:spPr bwMode="auto">
          <a:xfrm>
            <a:off x="1579563" y="1447800"/>
            <a:ext cx="3698875" cy="2514600"/>
          </a:xfrm>
          <a:prstGeom prst="rect">
            <a:avLst/>
          </a:prstGeom>
          <a:noFill/>
          <a:ln w="9525">
            <a:noFill/>
            <a:round/>
            <a:headEnd/>
            <a:tailEnd/>
          </a:ln>
        </p:spPr>
      </p:pic>
      <p:sp>
        <p:nvSpPr>
          <p:cNvPr id="157703" name="Rectangle 7"/>
          <p:cNvSpPr>
            <a:spLocks noChangeArrowheads="1"/>
          </p:cNvSpPr>
          <p:nvPr/>
        </p:nvSpPr>
        <p:spPr bwMode="auto">
          <a:xfrm>
            <a:off x="1714500" y="381000"/>
            <a:ext cx="3429000" cy="830263"/>
          </a:xfrm>
          <a:prstGeom prst="rect">
            <a:avLst/>
          </a:prstGeom>
          <a:noFill/>
          <a:ln w="9525">
            <a:noFill/>
            <a:miter lim="800000"/>
            <a:headEnd/>
            <a:tailEnd/>
          </a:ln>
        </p:spPr>
        <p:txBody>
          <a:bodyPr>
            <a:spAutoFit/>
          </a:bodyPr>
          <a:lstStyle/>
          <a:p>
            <a:r>
              <a:rPr lang="en-GB" dirty="0"/>
              <a:t>Module 3</a:t>
            </a:r>
            <a:br>
              <a:rPr lang="en-GB" dirty="0"/>
            </a:br>
            <a:r>
              <a:rPr lang="en-GB" dirty="0"/>
              <a:t>Preservation &amp; Storage</a:t>
            </a:r>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Rectangle 6"/>
          <p:cNvSpPr>
            <a:spLocks noGrp="1" noChangeArrowheads="1"/>
          </p:cNvSpPr>
          <p:nvPr>
            <p:ph type="ftr" sz="quarter" idx="4"/>
          </p:nvPr>
        </p:nvSpPr>
        <p:spPr>
          <a:noFill/>
        </p:spPr>
        <p:txBody>
          <a:bodyPr/>
          <a:lstStyle/>
          <a:p>
            <a:r>
              <a:rPr lang="en-US" dirty="0"/>
              <a:t>Society of American Archivists</a:t>
            </a:r>
          </a:p>
        </p:txBody>
      </p:sp>
      <p:sp>
        <p:nvSpPr>
          <p:cNvPr id="159747" name="Rectangle 7"/>
          <p:cNvSpPr>
            <a:spLocks noGrp="1" noChangeArrowheads="1"/>
          </p:cNvSpPr>
          <p:nvPr>
            <p:ph type="sldNum" sz="quarter" idx="5"/>
          </p:nvPr>
        </p:nvSpPr>
        <p:spPr>
          <a:noFill/>
        </p:spPr>
        <p:txBody>
          <a:bodyPr/>
          <a:lstStyle/>
          <a:p>
            <a:fld id="{055AA656-45C8-4A9F-B153-C0AF335C44F5}" type="slidenum">
              <a:rPr lang="en-US"/>
              <a:pPr/>
              <a:t>59</a:t>
            </a:fld>
            <a:endParaRPr lang="en-US" dirty="0"/>
          </a:p>
        </p:txBody>
      </p:sp>
      <p:sp>
        <p:nvSpPr>
          <p:cNvPr id="159748" name="Text Box 2"/>
          <p:cNvSpPr txBox="1">
            <a:spLocks noChangeArrowheads="1"/>
          </p:cNvSpPr>
          <p:nvPr/>
        </p:nvSpPr>
        <p:spPr bwMode="auto">
          <a:xfrm>
            <a:off x="1143000" y="533400"/>
            <a:ext cx="4572000" cy="3657600"/>
          </a:xfrm>
          <a:prstGeom prst="rect">
            <a:avLst/>
          </a:prstGeom>
          <a:solidFill>
            <a:srgbClr val="FFFFFF"/>
          </a:solidFill>
          <a:ln w="9360">
            <a:solidFill>
              <a:srgbClr val="000000"/>
            </a:solidFill>
            <a:miter lim="800000"/>
            <a:headEnd/>
            <a:tailEnd/>
          </a:ln>
        </p:spPr>
        <p:txBody>
          <a:bodyPr wrap="none" anchor="ctr"/>
          <a:lstStyle/>
          <a:p>
            <a:pPr marL="327025" indent="-32702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Residual processing chemicals</a:t>
            </a:r>
          </a:p>
          <a:p>
            <a:pPr marL="327025" indent="-32702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Damaging storage materials</a:t>
            </a:r>
          </a:p>
          <a:p>
            <a:pPr marL="327025" indent="-32702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Emergencies</a:t>
            </a:r>
          </a:p>
          <a:p>
            <a:pPr marL="327025" indent="-32702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Mismanagement</a:t>
            </a:r>
          </a:p>
          <a:p>
            <a:pPr marL="327025" indent="-32702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Mishandling</a:t>
            </a:r>
          </a:p>
        </p:txBody>
      </p:sp>
      <p:sp>
        <p:nvSpPr>
          <p:cNvPr id="91142" name="Rectangle 3"/>
          <p:cNvSpPr>
            <a:spLocks noGrp="1" noChangeArrowheads="1"/>
          </p:cNvSpPr>
          <p:nvPr>
            <p:ph type="body"/>
          </p:nvPr>
        </p:nvSpPr>
        <p:spPr>
          <a:xfrm>
            <a:off x="914400" y="4419600"/>
            <a:ext cx="5014913" cy="4114800"/>
          </a:xfrm>
          <a:ln/>
        </p:spPr>
        <p:txBody>
          <a:bodyPr wrap="none" anchor="ctr"/>
          <a:lstStyle/>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Residual processing chemicals -  After the image is developed (by sun </a:t>
            </a:r>
          </a:p>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or chemical bath) the remaining light sensitive materials still in</a:t>
            </a:r>
          </a:p>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 the emulsion have to be removed or the whole image will turn black.  </a:t>
            </a:r>
          </a:p>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This is done with Fixer, or sodium thiosulfate.   If not properly removed </a:t>
            </a:r>
          </a:p>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will itself cause deterioration of the photograph </a:t>
            </a:r>
            <a:r>
              <a:rPr lang="en-US" dirty="0" smtClean="0">
                <a:ea typeface="ＭＳ Ｐゴシック" pitchFamily="34" charset="-128"/>
              </a:rPr>
              <a:t>–</a:t>
            </a:r>
            <a:r>
              <a:rPr lang="en-GB" dirty="0" smtClean="0">
                <a:ea typeface="ＭＳ Ｐゴシック" pitchFamily="34" charset="-128"/>
              </a:rPr>
              <a:t> </a:t>
            </a:r>
          </a:p>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resulting in brown stains fading and discoloration.   </a:t>
            </a:r>
          </a:p>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dirty="0" smtClean="0">
              <a:ea typeface="ＭＳ Ｐゴシック" pitchFamily="34" charset="-128"/>
            </a:endParaRPr>
          </a:p>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dirty="0" smtClean="0">
              <a:ea typeface="ＭＳ Ｐゴシック" pitchFamily="34" charset="-128"/>
            </a:endParaRPr>
          </a:p>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Damaging storage materials </a:t>
            </a:r>
            <a:r>
              <a:rPr lang="en-US" dirty="0" smtClean="0">
                <a:ea typeface="ＭＳ Ｐゴシック" pitchFamily="34" charset="-128"/>
              </a:rPr>
              <a:t>–</a:t>
            </a:r>
            <a:r>
              <a:rPr lang="en-GB" dirty="0" smtClean="0">
                <a:ea typeface="ＭＳ Ｐゴシック" pitchFamily="34" charset="-128"/>
              </a:rPr>
              <a:t> acidic backboards, older envelopes, </a:t>
            </a:r>
          </a:p>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dirty="0" smtClean="0">
              <a:ea typeface="ＭＳ Ｐゴシック" pitchFamily="34" charset="-128"/>
            </a:endParaRPr>
          </a:p>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Emergencies </a:t>
            </a:r>
            <a:r>
              <a:rPr lang="en-US" dirty="0" smtClean="0">
                <a:ea typeface="ＭＳ Ｐゴシック" pitchFamily="34" charset="-128"/>
              </a:rPr>
              <a:t>–</a:t>
            </a:r>
            <a:r>
              <a:rPr lang="en-GB" dirty="0" smtClean="0">
                <a:ea typeface="ＭＳ Ｐゴシック" pitchFamily="34" charset="-128"/>
              </a:rPr>
              <a:t> first or water damage </a:t>
            </a:r>
            <a:r>
              <a:rPr lang="en-US" dirty="0" smtClean="0">
                <a:ea typeface="ＭＳ Ｐゴシック" pitchFamily="34" charset="-128"/>
              </a:rPr>
              <a:t>–</a:t>
            </a:r>
            <a:r>
              <a:rPr lang="en-GB" dirty="0" smtClean="0">
                <a:ea typeface="ＭＳ Ｐゴシック" pitchFamily="34" charset="-128"/>
              </a:rPr>
              <a:t> very destructive to photographs</a:t>
            </a:r>
          </a:p>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Mismanagement don’t separate out nitrate/acetate film. </a:t>
            </a:r>
          </a:p>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 People leave their photographs in basements or attics.  </a:t>
            </a:r>
          </a:p>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Mishandling </a:t>
            </a:r>
            <a:r>
              <a:rPr lang="en-US" dirty="0" smtClean="0">
                <a:ea typeface="ＭＳ Ｐゴシック" pitchFamily="34" charset="-128"/>
              </a:rPr>
              <a:t>–</a:t>
            </a:r>
            <a:r>
              <a:rPr lang="en-GB" dirty="0" smtClean="0">
                <a:ea typeface="ＭＳ Ｐゴシック" pitchFamily="34" charset="-128"/>
              </a:rPr>
              <a:t> lack of handling policies.  </a:t>
            </a:r>
          </a:p>
          <a:p>
            <a:pPr marL="327025" indent="-32702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US" dirty="0" smtClean="0">
              <a:ea typeface="ＭＳ Ｐゴシック" pitchFamily="34" charset="-128"/>
            </a:endParaRPr>
          </a:p>
        </p:txBody>
      </p:sp>
      <p:sp>
        <p:nvSpPr>
          <p:cNvPr id="159750" name="Rectangle 6"/>
          <p:cNvSpPr>
            <a:spLocks noChangeArrowheads="1"/>
          </p:cNvSpPr>
          <p:nvPr/>
        </p:nvSpPr>
        <p:spPr bwMode="auto">
          <a:xfrm>
            <a:off x="1714500" y="533400"/>
            <a:ext cx="3429000" cy="830263"/>
          </a:xfrm>
          <a:prstGeom prst="rect">
            <a:avLst/>
          </a:prstGeom>
          <a:noFill/>
          <a:ln w="9525">
            <a:noFill/>
            <a:miter lim="800000"/>
            <a:headEnd/>
            <a:tailEnd/>
          </a:ln>
        </p:spPr>
        <p:txBody>
          <a:bodyPr>
            <a:spAutoFit/>
          </a:bodyPr>
          <a:lstStyle/>
          <a:p>
            <a:r>
              <a:rPr lang="en-GB" dirty="0"/>
              <a:t>Deterioration of Photographs</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12643" name="Rectangle 6"/>
          <p:cNvSpPr>
            <a:spLocks noGrp="1" noChangeArrowheads="1"/>
          </p:cNvSpPr>
          <p:nvPr>
            <p:ph type="ftr" sz="quarter" idx="4"/>
          </p:nvPr>
        </p:nvSpPr>
        <p:spPr>
          <a:noFill/>
        </p:spPr>
        <p:txBody>
          <a:bodyPr/>
          <a:lstStyle/>
          <a:p>
            <a:r>
              <a:rPr lang="en-US" dirty="0" smtClean="0"/>
              <a:t>Society of American Archivists</a:t>
            </a:r>
          </a:p>
        </p:txBody>
      </p:sp>
      <p:sp>
        <p:nvSpPr>
          <p:cNvPr id="112644" name="Rectangle 7"/>
          <p:cNvSpPr>
            <a:spLocks noGrp="1" noChangeArrowheads="1"/>
          </p:cNvSpPr>
          <p:nvPr>
            <p:ph type="sldNum" sz="quarter" idx="5"/>
          </p:nvPr>
        </p:nvSpPr>
        <p:spPr>
          <a:noFill/>
        </p:spPr>
        <p:txBody>
          <a:bodyPr/>
          <a:lstStyle/>
          <a:p>
            <a:fld id="{459FB5F3-87CF-4456-B08F-30869421865F}" type="slidenum">
              <a:rPr lang="en-US" smtClean="0"/>
              <a:pPr/>
              <a:t>6</a:t>
            </a:fld>
            <a:endParaRPr lang="en-US" dirty="0" smtClean="0"/>
          </a:p>
        </p:txBody>
      </p:sp>
      <p:sp>
        <p:nvSpPr>
          <p:cNvPr id="112645" name="Rectangle 2"/>
          <p:cNvSpPr>
            <a:spLocks noGrp="1" noRot="1" noChangeAspect="1" noChangeArrowheads="1" noTextEdit="1"/>
          </p:cNvSpPr>
          <p:nvPr>
            <p:ph type="sldImg"/>
          </p:nvPr>
        </p:nvSpPr>
        <p:spPr>
          <a:ln/>
        </p:spPr>
      </p:sp>
      <p:sp>
        <p:nvSpPr>
          <p:cNvPr id="112646" name="Rectangle 3"/>
          <p:cNvSpPr>
            <a:spLocks noGrp="1" noChangeArrowheads="1"/>
          </p:cNvSpPr>
          <p:nvPr>
            <p:ph type="body" idx="1"/>
          </p:nvPr>
        </p:nvSpPr>
        <p:spPr>
          <a:noFill/>
          <a:ln/>
        </p:spPr>
        <p:txBody>
          <a:bodyPr/>
          <a:lstStyle/>
          <a:p>
            <a:r>
              <a:rPr lang="en-US" dirty="0" smtClean="0"/>
              <a:t>[Two photographers taking each others’ picture with hand-held cameras while perched on roof], [between 1909 and 1932], NPCC, LC P&amp;P, cph3b43800</a:t>
            </a:r>
          </a:p>
          <a:p>
            <a:r>
              <a:rPr lang="en-US" dirty="0" smtClean="0"/>
              <a:t>Rules of engagement: Ask questions! Participate! However, we need to stay on task Specific questions and comments can be addressed outside of teaching time Move around (be considerate too) Have fun!</a:t>
            </a:r>
          </a:p>
          <a:p>
            <a:endParaRPr lang="en-US"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Rectangle 6"/>
          <p:cNvSpPr>
            <a:spLocks noGrp="1" noChangeArrowheads="1"/>
          </p:cNvSpPr>
          <p:nvPr>
            <p:ph type="ftr" sz="quarter" idx="4"/>
          </p:nvPr>
        </p:nvSpPr>
        <p:spPr>
          <a:noFill/>
        </p:spPr>
        <p:txBody>
          <a:bodyPr/>
          <a:lstStyle/>
          <a:p>
            <a:r>
              <a:rPr lang="en-US" dirty="0"/>
              <a:t>Society of American Archivists</a:t>
            </a:r>
          </a:p>
        </p:txBody>
      </p:sp>
      <p:sp>
        <p:nvSpPr>
          <p:cNvPr id="161795" name="Rectangle 7"/>
          <p:cNvSpPr>
            <a:spLocks noGrp="1" noChangeArrowheads="1"/>
          </p:cNvSpPr>
          <p:nvPr>
            <p:ph type="sldNum" sz="quarter" idx="5"/>
          </p:nvPr>
        </p:nvSpPr>
        <p:spPr>
          <a:noFill/>
        </p:spPr>
        <p:txBody>
          <a:bodyPr/>
          <a:lstStyle/>
          <a:p>
            <a:fld id="{A27BC71B-BF25-4295-9A08-DD6EE1467206}" type="slidenum">
              <a:rPr lang="en-US"/>
              <a:pPr/>
              <a:t>60</a:t>
            </a:fld>
            <a:endParaRPr lang="en-US" dirty="0"/>
          </a:p>
        </p:txBody>
      </p:sp>
      <p:sp>
        <p:nvSpPr>
          <p:cNvPr id="161796" name="Text Box 2"/>
          <p:cNvSpPr txBox="1">
            <a:spLocks noChangeArrowheads="1"/>
          </p:cNvSpPr>
          <p:nvPr/>
        </p:nvSpPr>
        <p:spPr bwMode="auto">
          <a:xfrm>
            <a:off x="685800" y="533400"/>
            <a:ext cx="4572000" cy="3429000"/>
          </a:xfrm>
          <a:prstGeom prst="rect">
            <a:avLst/>
          </a:prstGeom>
          <a:solidFill>
            <a:srgbClr val="FFFFFF"/>
          </a:solidFill>
          <a:ln w="9360">
            <a:solidFill>
              <a:srgbClr val="000000"/>
            </a:solidFill>
            <a:miter lim="800000"/>
            <a:headEnd/>
            <a:tailEnd/>
          </a:ln>
        </p:spPr>
        <p:txBody>
          <a:bodyPr wrap="none" anchor="ctr"/>
          <a:lstStyle/>
          <a:p>
            <a:pPr marL="327025" indent="-32702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3200" dirty="0"/>
              <a:t>Deterioration of Photographs</a:t>
            </a:r>
          </a:p>
          <a:p>
            <a:pPr marL="327025" indent="-32702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Environmental causes</a:t>
            </a:r>
          </a:p>
          <a:p>
            <a:pPr marL="327025" indent="-32702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Temperature</a:t>
            </a:r>
          </a:p>
          <a:p>
            <a:pPr marL="327025" indent="-32702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Relative humidity</a:t>
            </a:r>
          </a:p>
          <a:p>
            <a:pPr marL="327025" indent="-32702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Contaminants</a:t>
            </a:r>
          </a:p>
          <a:p>
            <a:pPr marL="327025" indent="-32702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Light</a:t>
            </a:r>
          </a:p>
          <a:p>
            <a:pPr marL="327025" indent="-32702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Biological and microbial </a:t>
            </a:r>
          </a:p>
        </p:txBody>
      </p:sp>
      <p:sp>
        <p:nvSpPr>
          <p:cNvPr id="161797" name="Rectangle 3"/>
          <p:cNvSpPr>
            <a:spLocks noGrp="1" noChangeArrowheads="1"/>
          </p:cNvSpPr>
          <p:nvPr>
            <p:ph type="body"/>
          </p:nvPr>
        </p:nvSpPr>
        <p:spPr>
          <a:xfrm>
            <a:off x="914400" y="4343400"/>
            <a:ext cx="5014913" cy="3048000"/>
          </a:xfrm>
          <a:noFill/>
          <a:ln/>
        </p:spPr>
        <p:txBody>
          <a:bodyPr wrap="none" anchor="ctr"/>
          <a:lstStyle/>
          <a:p>
            <a:r>
              <a:rPr lang="en-US" dirty="0" smtClean="0">
                <a:ea typeface="ＭＳ Ｐゴシック" pitchFamily="34" charset="-128"/>
              </a:rPr>
              <a:t>The control of the environment where photographs are </a:t>
            </a:r>
          </a:p>
          <a:p>
            <a:r>
              <a:rPr lang="en-US" dirty="0" smtClean="0">
                <a:ea typeface="ＭＳ Ｐゴシック" pitchFamily="34" charset="-128"/>
              </a:rPr>
              <a:t>kept is CRITICAL to their preservation  r</a:t>
            </a:r>
          </a:p>
          <a:p>
            <a:r>
              <a:rPr lang="en-US" dirty="0" smtClean="0">
                <a:ea typeface="ＭＳ Ｐゴシック" pitchFamily="34" charset="-128"/>
              </a:rPr>
              <a:t>egardless of how good or bad their previous lives were. </a:t>
            </a:r>
          </a:p>
          <a:p>
            <a:endParaRPr lang="en-US" dirty="0" smtClean="0">
              <a:ea typeface="ＭＳ Ｐゴシック" pitchFamily="34" charset="-128"/>
            </a:endParaRPr>
          </a:p>
          <a:p>
            <a:r>
              <a:rPr lang="en-US" dirty="0" smtClean="0">
                <a:ea typeface="ＭＳ Ｐゴシック" pitchFamily="34" charset="-128"/>
              </a:rPr>
              <a:t>Move on.</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Rectangle 6"/>
          <p:cNvSpPr>
            <a:spLocks noGrp="1" noChangeArrowheads="1"/>
          </p:cNvSpPr>
          <p:nvPr>
            <p:ph type="ftr" sz="quarter" idx="4"/>
          </p:nvPr>
        </p:nvSpPr>
        <p:spPr>
          <a:noFill/>
        </p:spPr>
        <p:txBody>
          <a:bodyPr/>
          <a:lstStyle/>
          <a:p>
            <a:r>
              <a:rPr lang="en-US" dirty="0"/>
              <a:t>Society of American Archivists</a:t>
            </a:r>
          </a:p>
        </p:txBody>
      </p:sp>
      <p:sp>
        <p:nvSpPr>
          <p:cNvPr id="163843" name="Rectangle 7"/>
          <p:cNvSpPr>
            <a:spLocks noGrp="1" noChangeArrowheads="1"/>
          </p:cNvSpPr>
          <p:nvPr>
            <p:ph type="sldNum" sz="quarter" idx="5"/>
          </p:nvPr>
        </p:nvSpPr>
        <p:spPr>
          <a:noFill/>
        </p:spPr>
        <p:txBody>
          <a:bodyPr/>
          <a:lstStyle/>
          <a:p>
            <a:fld id="{C34FFB78-D20B-4851-9891-90F35DE07450}" type="slidenum">
              <a:rPr lang="en-US"/>
              <a:pPr/>
              <a:t>61</a:t>
            </a:fld>
            <a:endParaRPr lang="en-US" dirty="0"/>
          </a:p>
        </p:txBody>
      </p:sp>
      <p:sp>
        <p:nvSpPr>
          <p:cNvPr id="163844"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marL="327025" indent="-32702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a:t>ENVIRONMENTAL CONDIITONS</a:t>
            </a:r>
          </a:p>
          <a:p>
            <a:pPr marL="327025" indent="-32702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a:t>Temperature – </a:t>
            </a:r>
            <a:r>
              <a:rPr lang="en-GB" dirty="0"/>
              <a:t>Increased temperature</a:t>
            </a:r>
          </a:p>
          <a:p>
            <a:pPr marL="327025" indent="-32702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 promotes deterioration reactions.</a:t>
            </a:r>
            <a:br>
              <a:rPr lang="en-GB" dirty="0"/>
            </a:br>
            <a:endParaRPr lang="en-GB" dirty="0"/>
          </a:p>
          <a:p>
            <a:pPr marL="327025" indent="-32702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a:t>Relative Humidity – </a:t>
            </a:r>
            <a:r>
              <a:rPr lang="en-GB" dirty="0"/>
              <a:t>Some</a:t>
            </a:r>
          </a:p>
          <a:p>
            <a:pPr marL="327025" indent="-32702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 deterioration reactions require moisture.   </a:t>
            </a:r>
            <a:endParaRPr lang="en-GB" sz="2800" dirty="0"/>
          </a:p>
        </p:txBody>
      </p:sp>
      <p:sp>
        <p:nvSpPr>
          <p:cNvPr id="163845" name="Rectangle 3"/>
          <p:cNvSpPr>
            <a:spLocks noGrp="1" noChangeArrowheads="1"/>
          </p:cNvSpPr>
          <p:nvPr>
            <p:ph type="body"/>
          </p:nvPr>
        </p:nvSpPr>
        <p:spPr>
          <a:xfrm>
            <a:off x="685800" y="4343400"/>
            <a:ext cx="5243513" cy="4114800"/>
          </a:xfrm>
          <a:noFill/>
          <a:ln/>
        </p:spPr>
        <p:txBody>
          <a:bodyPr wrap="none" anchor="ctr"/>
          <a:lstStyle/>
          <a:p>
            <a:r>
              <a:rPr lang="en-US" b="1" dirty="0" smtClean="0">
                <a:ea typeface="ＭＳ Ｐゴシック" pitchFamily="34" charset="-128"/>
              </a:rPr>
              <a:t>Temperature</a:t>
            </a:r>
            <a:r>
              <a:rPr lang="en-US" dirty="0" smtClean="0">
                <a:ea typeface="ＭＳ Ｐゴシック" pitchFamily="34" charset="-128"/>
              </a:rPr>
              <a:t> – the higher the temperature the faster chemicals proceed. </a:t>
            </a:r>
          </a:p>
          <a:p>
            <a:r>
              <a:rPr lang="en-US" dirty="0" smtClean="0">
                <a:ea typeface="ＭＳ Ｐゴシック" pitchFamily="34" charset="-128"/>
              </a:rPr>
              <a:t> This includes deterioration reactions.  Lower temperatures slow down these reactions.  </a:t>
            </a:r>
          </a:p>
          <a:p>
            <a:endParaRPr lang="en-US" dirty="0" smtClean="0">
              <a:ea typeface="ＭＳ Ｐゴシック" pitchFamily="34" charset="-128"/>
            </a:endParaRPr>
          </a:p>
          <a:p>
            <a:r>
              <a:rPr lang="en-US" b="1" dirty="0" smtClean="0">
                <a:ea typeface="ＭＳ Ｐゴシック" pitchFamily="34" charset="-128"/>
              </a:rPr>
              <a:t>Relative humidity </a:t>
            </a:r>
            <a:r>
              <a:rPr lang="en-US" dirty="0" smtClean="0">
                <a:ea typeface="ＭＳ Ｐゴシック" pitchFamily="34" charset="-128"/>
              </a:rPr>
              <a:t>– High humidity promotes water dependant chemical reactions,</a:t>
            </a:r>
          </a:p>
          <a:p>
            <a:r>
              <a:rPr lang="en-US" dirty="0" smtClean="0">
                <a:ea typeface="ＭＳ Ｐゴシック" pitchFamily="34" charset="-128"/>
              </a:rPr>
              <a:t> including dye fading and film deterioration.  </a:t>
            </a:r>
          </a:p>
          <a:p>
            <a:endParaRPr lang="en-US" dirty="0" smtClean="0">
              <a:ea typeface="ＭＳ Ｐゴシック" pitchFamily="34" charset="-128"/>
            </a:endParaRPr>
          </a:p>
          <a:p>
            <a:r>
              <a:rPr lang="en-US" dirty="0" smtClean="0">
                <a:ea typeface="ＭＳ Ｐゴシック" pitchFamily="34" charset="-128"/>
              </a:rPr>
              <a:t>Further fluctuations of both can also cause problems.  </a:t>
            </a:r>
          </a:p>
          <a:p>
            <a:r>
              <a:rPr lang="en-US" dirty="0" smtClean="0">
                <a:ea typeface="ＭＳ Ｐゴシック" pitchFamily="34" charset="-128"/>
              </a:rPr>
              <a:t> </a:t>
            </a:r>
            <a:r>
              <a:rPr lang="en-US" b="1" dirty="0" smtClean="0">
                <a:ea typeface="ＭＳ Ｐゴシック" pitchFamily="34" charset="-128"/>
              </a:rPr>
              <a:t>Aim </a:t>
            </a:r>
            <a:r>
              <a:rPr lang="en-US" dirty="0" smtClean="0">
                <a:ea typeface="ＭＳ Ｐゴシック" pitchFamily="34" charset="-128"/>
              </a:rPr>
              <a:t>– evenly kept cool, low humidity conditions.  </a:t>
            </a:r>
          </a:p>
          <a:p>
            <a:r>
              <a:rPr lang="en-US" dirty="0" smtClean="0">
                <a:ea typeface="ＭＳ Ｐゴシック" pitchFamily="34" charset="-128"/>
              </a:rPr>
              <a:t>Everything benefits – except maybe humans.  </a:t>
            </a:r>
          </a:p>
          <a:p>
            <a:endParaRPr lang="en-US" dirty="0" smtClean="0">
              <a:ea typeface="ＭＳ Ｐゴシック" pitchFamily="34" charset="-128"/>
            </a:endParaRPr>
          </a:p>
          <a:p>
            <a:r>
              <a:rPr lang="en-US" dirty="0" smtClean="0">
                <a:ea typeface="ＭＳ Ｐゴシック" pitchFamily="34" charset="-128"/>
              </a:rPr>
              <a:t>High levels of humidity encourage mold grown, softens gelatin </a:t>
            </a:r>
          </a:p>
          <a:p>
            <a:endParaRPr lang="en-US" dirty="0" smtClean="0">
              <a:ea typeface="ＭＳ Ｐゴシック" pitchFamily="34" charset="-128"/>
            </a:endParaRPr>
          </a:p>
          <a:p>
            <a:r>
              <a:rPr lang="en-US" dirty="0" smtClean="0">
                <a:ea typeface="ＭＳ Ｐゴシック" pitchFamily="34" charset="-128"/>
              </a:rPr>
              <a:t>Hastens degradation of inherently unstable materials</a:t>
            </a:r>
          </a:p>
          <a:p>
            <a:r>
              <a:rPr lang="en-US" dirty="0" smtClean="0">
                <a:ea typeface="ＭＳ Ｐゴシック" pitchFamily="34" charset="-128"/>
              </a:rPr>
              <a:t>Accelerates natural aging of stable materials</a:t>
            </a:r>
          </a:p>
          <a:p>
            <a:endParaRPr lang="en-US" dirty="0" smtClean="0">
              <a:ea typeface="ＭＳ Ｐゴシック" pitchFamily="34" charset="-128"/>
            </a:endParaRPr>
          </a:p>
          <a:p>
            <a:r>
              <a:rPr lang="en-US" dirty="0" smtClean="0">
                <a:ea typeface="ＭＳ Ｐゴシック" pitchFamily="34" charset="-128"/>
              </a:rPr>
              <a:t>For every 10F halves deterioration rate</a:t>
            </a:r>
          </a:p>
          <a:p>
            <a:r>
              <a:rPr lang="en-US" dirty="0" smtClean="0">
                <a:ea typeface="ＭＳ Ｐゴシック" pitchFamily="34" charset="-128"/>
              </a:rPr>
              <a:t>For every 20 5  halves deterireaiton rate (can’t go too low or will dessicate)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p:cNvSpPr>
          <p:nvPr>
            <p:ph type="sldImg"/>
          </p:nvPr>
        </p:nvSpPr>
        <p:spPr>
          <a:ln/>
        </p:spPr>
      </p:sp>
      <p:sp>
        <p:nvSpPr>
          <p:cNvPr id="165891" name="Notes Placeholder 2"/>
          <p:cNvSpPr>
            <a:spLocks noGrp="1"/>
          </p:cNvSpPr>
          <p:nvPr>
            <p:ph type="body" idx="1"/>
          </p:nvPr>
        </p:nvSpPr>
        <p:spPr>
          <a:noFill/>
          <a:ln/>
        </p:spPr>
        <p:txBody>
          <a:bodyPr/>
          <a:lstStyle/>
          <a:p>
            <a:r>
              <a:rPr lang="en-US" dirty="0" smtClean="0">
                <a:ea typeface="ＭＳ Ｐゴシック" pitchFamily="34" charset="-128"/>
              </a:rPr>
              <a:t>I don’t want to spend time on the exact set points, but I will point out that a range like 30-50% is not that the rh can fluctuate between these two limits.</a:t>
            </a:r>
          </a:p>
          <a:p>
            <a:r>
              <a:rPr lang="en-US" dirty="0" smtClean="0">
                <a:ea typeface="ＭＳ Ｐゴシック" pitchFamily="34" charset="-128"/>
              </a:rPr>
              <a:t>Pick a set point and try not to let it vary more than 5% either direction.  </a:t>
            </a:r>
          </a:p>
          <a:p>
            <a:endParaRPr lang="en-US" dirty="0" smtClean="0">
              <a:ea typeface="ＭＳ Ｐゴシック" pitchFamily="34" charset="-128"/>
            </a:endParaRPr>
          </a:p>
          <a:p>
            <a:r>
              <a:rPr lang="en-US" dirty="0" smtClean="0">
                <a:ea typeface="ＭＳ Ｐゴシック" pitchFamily="34" charset="-128"/>
              </a:rPr>
              <a:t>With temperature try to keep the variance 2-3 degrees above or below your set point.  </a:t>
            </a:r>
          </a:p>
          <a:p>
            <a:endParaRPr lang="en-US" dirty="0" smtClean="0">
              <a:ea typeface="ＭＳ Ｐゴシック" pitchFamily="34" charset="-128"/>
            </a:endParaRPr>
          </a:p>
        </p:txBody>
      </p:sp>
      <p:sp>
        <p:nvSpPr>
          <p:cNvPr id="165892" name="Footer Placeholder 4"/>
          <p:cNvSpPr>
            <a:spLocks noGrp="1"/>
          </p:cNvSpPr>
          <p:nvPr>
            <p:ph type="ftr" sz="quarter" idx="4"/>
          </p:nvPr>
        </p:nvSpPr>
        <p:spPr>
          <a:noFill/>
        </p:spPr>
        <p:txBody>
          <a:bodyPr/>
          <a:lstStyle/>
          <a:p>
            <a:r>
              <a:rPr lang="en-US" dirty="0"/>
              <a:t>Society of American Archivists</a:t>
            </a:r>
          </a:p>
        </p:txBody>
      </p:sp>
      <p:sp>
        <p:nvSpPr>
          <p:cNvPr id="165893" name="Slide Number Placeholder 5"/>
          <p:cNvSpPr>
            <a:spLocks noGrp="1"/>
          </p:cNvSpPr>
          <p:nvPr>
            <p:ph type="sldNum" sz="quarter" idx="5"/>
          </p:nvPr>
        </p:nvSpPr>
        <p:spPr>
          <a:noFill/>
        </p:spPr>
        <p:txBody>
          <a:bodyPr/>
          <a:lstStyle/>
          <a:p>
            <a:fld id="{04C49B82-7F29-4879-97BD-2031C574BC1E}" type="slidenum">
              <a:rPr lang="en-US"/>
              <a:pPr/>
              <a:t>62</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Rectangle 6"/>
          <p:cNvSpPr>
            <a:spLocks noGrp="1" noChangeArrowheads="1"/>
          </p:cNvSpPr>
          <p:nvPr>
            <p:ph type="ftr" sz="quarter" idx="4"/>
          </p:nvPr>
        </p:nvSpPr>
        <p:spPr>
          <a:noFill/>
        </p:spPr>
        <p:txBody>
          <a:bodyPr/>
          <a:lstStyle/>
          <a:p>
            <a:r>
              <a:rPr lang="en-US" dirty="0"/>
              <a:t>Society of American Archivists</a:t>
            </a:r>
          </a:p>
        </p:txBody>
      </p:sp>
      <p:sp>
        <p:nvSpPr>
          <p:cNvPr id="167939" name="Rectangle 7"/>
          <p:cNvSpPr>
            <a:spLocks noGrp="1" noChangeArrowheads="1"/>
          </p:cNvSpPr>
          <p:nvPr>
            <p:ph type="sldNum" sz="quarter" idx="5"/>
          </p:nvPr>
        </p:nvSpPr>
        <p:spPr>
          <a:noFill/>
        </p:spPr>
        <p:txBody>
          <a:bodyPr/>
          <a:lstStyle/>
          <a:p>
            <a:fld id="{E4CCA77D-508A-4E63-802A-3418D1034A5C}" type="slidenum">
              <a:rPr lang="en-US"/>
              <a:pPr/>
              <a:t>63</a:t>
            </a:fld>
            <a:endParaRPr lang="en-US" dirty="0"/>
          </a:p>
        </p:txBody>
      </p:sp>
      <p:sp>
        <p:nvSpPr>
          <p:cNvPr id="167940"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marL="327025" indent="-32702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Preservation Calculator (IPI)</a:t>
            </a:r>
          </a:p>
          <a:p>
            <a:pPr marL="327025" indent="-32702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Monitoring photograph collections</a:t>
            </a:r>
          </a:p>
          <a:p>
            <a:pPr marL="727075" lvl="1" indent="-26987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Hygrothermographs</a:t>
            </a:r>
          </a:p>
          <a:p>
            <a:pPr marL="727075" lvl="1" indent="-26987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Dataloggers</a:t>
            </a:r>
          </a:p>
          <a:p>
            <a:pPr lvl="2"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IPI: PEM and Climate Notebook</a:t>
            </a:r>
          </a:p>
          <a:p>
            <a:pPr lvl="2"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Hanwell</a:t>
            </a:r>
          </a:p>
          <a:p>
            <a:pPr lvl="2"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Hobo (Onset)</a:t>
            </a:r>
          </a:p>
        </p:txBody>
      </p:sp>
      <p:sp>
        <p:nvSpPr>
          <p:cNvPr id="167941" name="Rectangle 3"/>
          <p:cNvSpPr>
            <a:spLocks noGrp="1" noChangeArrowheads="1"/>
          </p:cNvSpPr>
          <p:nvPr>
            <p:ph type="body"/>
          </p:nvPr>
        </p:nvSpPr>
        <p:spPr>
          <a:xfrm>
            <a:off x="533400" y="4343400"/>
            <a:ext cx="5395913" cy="4114800"/>
          </a:xfrm>
          <a:noFill/>
          <a:ln/>
        </p:spPr>
        <p:txBody>
          <a:bodyPr wrap="none" anchor="ctr"/>
          <a:lstStyle/>
          <a:p>
            <a:r>
              <a:rPr lang="en-US" dirty="0" smtClean="0">
                <a:ea typeface="ＭＳ Ｐゴシック" pitchFamily="34" charset="-128"/>
              </a:rPr>
              <a:t>To inform yourselves and provide back up numbers when you need to</a:t>
            </a:r>
          </a:p>
          <a:p>
            <a:r>
              <a:rPr lang="en-US" dirty="0" smtClean="0">
                <a:ea typeface="ＭＳ Ｐゴシック" pitchFamily="34" charset="-128"/>
              </a:rPr>
              <a:t> talk to mechanical maintained staff and ask for money to improve conditions.  </a:t>
            </a:r>
          </a:p>
          <a:p>
            <a:endParaRPr lang="en-US" dirty="0" smtClean="0">
              <a:ea typeface="ＭＳ Ｐゴシック" pitchFamily="34" charset="-128"/>
            </a:endParaRPr>
          </a:p>
          <a:p>
            <a:r>
              <a:rPr lang="en-US" dirty="0" smtClean="0">
                <a:ea typeface="ＭＳ Ｐゴシック" pitchFamily="34" charset="-128"/>
              </a:rPr>
              <a:t>You must monitor the spaces where you keep your collections –</a:t>
            </a:r>
          </a:p>
          <a:p>
            <a:r>
              <a:rPr lang="en-US" dirty="0" smtClean="0">
                <a:ea typeface="ＭＳ Ｐゴシック" pitchFamily="34" charset="-128"/>
              </a:rPr>
              <a:t> storage, processing areas, exhibits, and reading rooms.  </a:t>
            </a:r>
          </a:p>
          <a:p>
            <a:endParaRPr lang="en-US" dirty="0" smtClean="0">
              <a:ea typeface="ＭＳ Ｐゴシック" pitchFamily="34" charset="-128"/>
            </a:endParaRPr>
          </a:p>
          <a:p>
            <a:r>
              <a:rPr lang="en-US" dirty="0" smtClean="0">
                <a:ea typeface="ＭＳ Ｐゴシック" pitchFamily="34" charset="-128"/>
              </a:rPr>
              <a:t>There are many options available, depending on available funds.  </a:t>
            </a:r>
          </a:p>
          <a:p>
            <a:endParaRPr lang="en-US" dirty="0" smtClean="0">
              <a:ea typeface="ＭＳ Ｐゴシック" pitchFamily="34" charset="-128"/>
            </a:endParaRPr>
          </a:p>
          <a:p>
            <a:r>
              <a:rPr lang="en-US" dirty="0" smtClean="0">
                <a:ea typeface="ＭＳ Ｐゴシック" pitchFamily="34" charset="-128"/>
              </a:rPr>
              <a:t>The preservation calculator is an online tool that the </a:t>
            </a:r>
          </a:p>
          <a:p>
            <a:r>
              <a:rPr lang="en-US" dirty="0" smtClean="0">
                <a:ea typeface="ＭＳ Ｐゴシック" pitchFamily="34" charset="-128"/>
              </a:rPr>
              <a:t>Image Permanence Institute (IPI) has developed to aid </a:t>
            </a:r>
          </a:p>
          <a:p>
            <a:r>
              <a:rPr lang="en-US" dirty="0" smtClean="0">
                <a:ea typeface="ＭＳ Ｐゴシック" pitchFamily="34" charset="-128"/>
              </a:rPr>
              <a:t>those involved with the care of collections.  </a:t>
            </a:r>
          </a:p>
          <a:p>
            <a:r>
              <a:rPr lang="en-US" dirty="0" smtClean="0">
                <a:ea typeface="ＭＳ Ｐゴシック" pitchFamily="34" charset="-128"/>
              </a:rPr>
              <a:t/>
            </a:r>
            <a:br>
              <a:rPr lang="en-US" dirty="0" smtClean="0">
                <a:ea typeface="ＭＳ Ｐゴシック" pitchFamily="34" charset="-128"/>
              </a:rPr>
            </a:br>
            <a:r>
              <a:rPr lang="en-US" dirty="0" smtClean="0">
                <a:ea typeface="ＭＳ Ｐゴシック" pitchFamily="34" charset="-128"/>
              </a:rPr>
              <a:t>You can enter in your environmental data, plus the type of collections </a:t>
            </a:r>
          </a:p>
          <a:p>
            <a:r>
              <a:rPr lang="en-US" dirty="0" smtClean="0">
                <a:ea typeface="ＭＳ Ｐゴシック" pitchFamily="34" charset="-128"/>
              </a:rPr>
              <a:t>you have – prints, film, paper, furniture whatever and it will tell you the life</a:t>
            </a:r>
          </a:p>
          <a:p>
            <a:r>
              <a:rPr lang="en-US" dirty="0" smtClean="0">
                <a:ea typeface="ＭＳ Ｐゴシック" pitchFamily="34" charset="-128"/>
              </a:rPr>
              <a:t> expectance of the items at given temperature and relative humidity.  </a:t>
            </a:r>
          </a:p>
          <a:p>
            <a:endParaRPr lang="en-US" dirty="0" smtClean="0">
              <a:ea typeface="ＭＳ Ｐゴシック" pitchFamily="34" charset="-128"/>
            </a:endParaRPr>
          </a:p>
          <a:p>
            <a:r>
              <a:rPr lang="en-US" dirty="0" smtClean="0">
                <a:ea typeface="ＭＳ Ｐゴシック" pitchFamily="34" charset="-128"/>
              </a:rPr>
              <a:t>It will show you how much time you can buy with x amount of degrees</a:t>
            </a:r>
          </a:p>
          <a:p>
            <a:r>
              <a:rPr lang="en-US" dirty="0" smtClean="0">
                <a:ea typeface="ＭＳ Ｐゴシック" pitchFamily="34" charset="-128"/>
              </a:rPr>
              <a:t> cooler or less moisture in the air.  </a:t>
            </a:r>
          </a:p>
          <a:p>
            <a:endParaRPr lang="en-US" dirty="0" smtClean="0">
              <a:ea typeface="ＭＳ Ｐゴシック" pitchFamily="34" charset="-128"/>
            </a:endParaRPr>
          </a:p>
        </p:txBody>
      </p:sp>
      <p:sp>
        <p:nvSpPr>
          <p:cNvPr id="167942" name="Rectangle 6"/>
          <p:cNvSpPr>
            <a:spLocks noChangeArrowheads="1"/>
          </p:cNvSpPr>
          <p:nvPr/>
        </p:nvSpPr>
        <p:spPr bwMode="auto">
          <a:xfrm>
            <a:off x="1790700" y="0"/>
            <a:ext cx="3276600" cy="461963"/>
          </a:xfrm>
          <a:prstGeom prst="rect">
            <a:avLst/>
          </a:prstGeom>
          <a:noFill/>
          <a:ln w="9525">
            <a:noFill/>
            <a:miter lim="800000"/>
            <a:headEnd/>
            <a:tailEnd/>
          </a:ln>
        </p:spPr>
        <p:txBody>
          <a:bodyPr>
            <a:spAutoFit/>
          </a:bodyPr>
          <a:lstStyle/>
          <a:p>
            <a:r>
              <a:rPr lang="en-GB" dirty="0"/>
              <a:t>Monitoring Environment</a:t>
            </a:r>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986" name="Rectangle 6"/>
          <p:cNvSpPr>
            <a:spLocks noGrp="1" noChangeArrowheads="1"/>
          </p:cNvSpPr>
          <p:nvPr>
            <p:ph type="ftr" sz="quarter" idx="4"/>
          </p:nvPr>
        </p:nvSpPr>
        <p:spPr>
          <a:noFill/>
        </p:spPr>
        <p:txBody>
          <a:bodyPr/>
          <a:lstStyle/>
          <a:p>
            <a:r>
              <a:rPr lang="en-US" dirty="0"/>
              <a:t>Society of American Archivists</a:t>
            </a:r>
          </a:p>
        </p:txBody>
      </p:sp>
      <p:sp>
        <p:nvSpPr>
          <p:cNvPr id="169987" name="Rectangle 7"/>
          <p:cNvSpPr>
            <a:spLocks noGrp="1" noChangeArrowheads="1"/>
          </p:cNvSpPr>
          <p:nvPr>
            <p:ph type="sldNum" sz="quarter" idx="5"/>
          </p:nvPr>
        </p:nvSpPr>
        <p:spPr>
          <a:noFill/>
        </p:spPr>
        <p:txBody>
          <a:bodyPr/>
          <a:lstStyle/>
          <a:p>
            <a:fld id="{9685A04B-C6AB-46A0-A166-DF3FBDB84CC0}" type="slidenum">
              <a:rPr lang="en-US"/>
              <a:pPr/>
              <a:t>64</a:t>
            </a:fld>
            <a:endParaRPr lang="en-US" dirty="0"/>
          </a:p>
        </p:txBody>
      </p:sp>
      <p:sp>
        <p:nvSpPr>
          <p:cNvPr id="169988"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marL="327025" indent="-32702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Light</a:t>
            </a:r>
          </a:p>
          <a:p>
            <a:pPr marL="327025" indent="-32702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Air quality</a:t>
            </a:r>
          </a:p>
          <a:p>
            <a:pPr marL="327025" indent="-327025" defTabSz="457200">
              <a:lnSpc>
                <a:spcPct val="93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Pests</a:t>
            </a:r>
          </a:p>
          <a:p>
            <a:pPr marL="327025" indent="-327025" defTabSz="457200">
              <a:lnSpc>
                <a:spcPct val="93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Fire</a:t>
            </a:r>
          </a:p>
          <a:p>
            <a:pPr marL="327025" indent="-327025" defTabSz="457200">
              <a:lnSpc>
                <a:spcPct val="93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Water protection</a:t>
            </a:r>
          </a:p>
          <a:p>
            <a:pPr marL="327025" indent="-327025" defTabSz="457200">
              <a:lnSpc>
                <a:spcPct val="93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Mold</a:t>
            </a:r>
          </a:p>
          <a:p>
            <a:pPr marL="327025" indent="-32702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dirty="0"/>
          </a:p>
        </p:txBody>
      </p:sp>
      <p:sp>
        <p:nvSpPr>
          <p:cNvPr id="169989" name="Text Box 3"/>
          <p:cNvSpPr>
            <a:spLocks noGrp="1" noChangeArrowheads="1"/>
          </p:cNvSpPr>
          <p:nvPr>
            <p:ph type="body"/>
          </p:nvPr>
        </p:nvSpPr>
        <p:spPr>
          <a:xfrm>
            <a:off x="685800" y="4114800"/>
            <a:ext cx="5486400" cy="4343400"/>
          </a:xfrm>
          <a:noFill/>
          <a:ln/>
        </p:spPr>
        <p:txBody>
          <a:bodyPr lIns="0" tIns="0" rIns="0" bIns="0"/>
          <a:lstStyle/>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smtClean="0">
                <a:ea typeface="ＭＳ Ｐゴシック" pitchFamily="34" charset="-128"/>
                <a:cs typeface="Arial" charset="0"/>
              </a:rPr>
              <a:t>Light: </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ea typeface="ＭＳ Ｐゴシック" pitchFamily="34" charset="-128"/>
                <a:cs typeface="Arial" charset="0"/>
              </a:rPr>
              <a:t>Consider light levels for processing, research use, and exhibition</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ea typeface="ＭＳ Ｐゴシック" pitchFamily="34" charset="-128"/>
                <a:cs typeface="Arial" charset="0"/>
              </a:rPr>
              <a:t>light damage if Irreversible a</a:t>
            </a:r>
            <a:r>
              <a:rPr lang="en-US" dirty="0" smtClean="0">
                <a:ea typeface="ＭＳ Ｐゴシック" pitchFamily="34" charset="-128"/>
                <a:cs typeface="Arial" charset="0"/>
              </a:rPr>
              <a:t>and</a:t>
            </a:r>
            <a:r>
              <a:rPr lang="en-GB" dirty="0" smtClean="0">
                <a:ea typeface="ＭＳ Ｐゴシック" pitchFamily="34" charset="-128"/>
                <a:cs typeface="Arial" charset="0"/>
              </a:rPr>
              <a:t> Cumulative and depends on intensity and duration</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ea typeface="ＭＳ Ｐゴシック" pitchFamily="34" charset="-128"/>
                <a:cs typeface="Arial" charset="0"/>
              </a:rPr>
              <a:t>Sensitive materials needing reduced light levels</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ea typeface="ＭＳ Ｐゴシック" pitchFamily="34" charset="-128"/>
                <a:cs typeface="Arial" charset="0"/>
              </a:rPr>
              <a:t>UV most damaging but high end of visible spectrum is also damaging.  Sun, fluorescent lights. </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ea typeface="ＭＳ Ｐゴシック" pitchFamily="34" charset="-128"/>
                <a:cs typeface="Arial" charset="0"/>
              </a:rPr>
              <a:t>Light provides energy to some damaging reactions such as oxidation of paper and film bases.   Fading dyes </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smtClean="0">
                <a:ea typeface="ＭＳ Ｐゴシック" pitchFamily="34" charset="-128"/>
                <a:cs typeface="Arial" charset="0"/>
              </a:rPr>
              <a:t>A</a:t>
            </a:r>
            <a:r>
              <a:rPr lang="en-US" b="1" dirty="0" smtClean="0">
                <a:ea typeface="ＭＳ Ｐゴシック" pitchFamily="34" charset="-128"/>
                <a:cs typeface="Arial" charset="0"/>
              </a:rPr>
              <a:t>i</a:t>
            </a:r>
            <a:r>
              <a:rPr lang="en-GB" b="1" dirty="0" smtClean="0">
                <a:ea typeface="ＭＳ Ｐゴシック" pitchFamily="34" charset="-128"/>
                <a:cs typeface="Arial" charset="0"/>
              </a:rPr>
              <a:t>r quality</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ea typeface="ＭＳ Ｐゴシック" pitchFamily="34" charset="-128"/>
                <a:cs typeface="Arial" charset="0"/>
              </a:rPr>
              <a:t>G</a:t>
            </a:r>
            <a:r>
              <a:rPr lang="en-GB" dirty="0" smtClean="0">
                <a:ea typeface="ＭＳ Ｐゴシック" pitchFamily="34" charset="-128"/>
                <a:cs typeface="Arial" charset="0"/>
              </a:rPr>
              <a:t>as and particulate contaminants </a:t>
            </a:r>
            <a:r>
              <a:rPr lang="en-US" dirty="0" smtClean="0">
                <a:ea typeface="ＭＳ Ｐゴシック" pitchFamily="34" charset="-128"/>
                <a:cs typeface="Arial" charset="0"/>
              </a:rPr>
              <a:t>–</a:t>
            </a:r>
            <a:r>
              <a:rPr lang="en-GB" dirty="0" smtClean="0">
                <a:ea typeface="ＭＳ Ｐゴシック" pitchFamily="34" charset="-128"/>
                <a:cs typeface="Arial" charset="0"/>
              </a:rPr>
              <a:t> can cause and promote detereriotation of all components in a photographs.  So2 HS  peroxides ozone will attack silver and cause fading, staining, mirroring.</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ea typeface="ＭＳ Ｐゴシック" pitchFamily="34" charset="-128"/>
                <a:cs typeface="Arial" charset="0"/>
              </a:rPr>
              <a:t>Get to know how the air handling systems work in your storage areas.  Proper scavengers for gaseous pollutants and filters for particulates </a:t>
            </a:r>
            <a:r>
              <a:rPr lang="en-GB" dirty="0" err="1" smtClean="0">
                <a:ea typeface="ＭＳ Ｐゴシック" pitchFamily="34" charset="-128"/>
                <a:cs typeface="Arial" charset="0"/>
              </a:rPr>
              <a:t>shou</a:t>
            </a:r>
            <a:r>
              <a:rPr lang="en-US" dirty="0" smtClean="0">
                <a:ea typeface="ＭＳ Ｐゴシック" pitchFamily="34" charset="-128"/>
                <a:cs typeface="Arial" charset="0"/>
              </a:rPr>
              <a:t>ld</a:t>
            </a:r>
            <a:r>
              <a:rPr lang="en-GB" dirty="0" smtClean="0">
                <a:ea typeface="ＭＳ Ｐゴシック" pitchFamily="34" charset="-128"/>
                <a:cs typeface="Arial" charset="0"/>
              </a:rPr>
              <a:t> be installed and MAINTAINED.  </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ea typeface="ＭＳ Ｐゴシック" pitchFamily="34" charset="-128"/>
                <a:cs typeface="Arial" charset="0"/>
              </a:rPr>
              <a:t>Sources of air pollution can also be in paints, cleaning solutions. </a:t>
            </a:r>
            <a:r>
              <a:rPr lang="en-US" dirty="0" smtClean="0">
                <a:ea typeface="ＭＳ Ｐゴシック" pitchFamily="34" charset="-128"/>
                <a:cs typeface="Arial" charset="0"/>
              </a:rPr>
              <a:t>B</a:t>
            </a:r>
            <a:r>
              <a:rPr lang="en-GB" dirty="0" smtClean="0">
                <a:ea typeface="ＭＳ Ｐゴシック" pitchFamily="34" charset="-128"/>
                <a:cs typeface="Arial" charset="0"/>
              </a:rPr>
              <a:t>uilding materials, carpets, wood frurniture</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smtClean="0">
                <a:ea typeface="ＭＳ Ｐゴシック" pitchFamily="34" charset="-128"/>
                <a:cs typeface="Arial" charset="0"/>
              </a:rPr>
              <a:t>Fire&amp; </a:t>
            </a:r>
            <a:r>
              <a:rPr lang="en-US" b="1" dirty="0" smtClean="0">
                <a:ea typeface="ＭＳ Ｐゴシック" pitchFamily="34" charset="-128"/>
                <a:cs typeface="Arial" charset="0"/>
              </a:rPr>
              <a:t>W</a:t>
            </a:r>
            <a:r>
              <a:rPr lang="en-GB" b="1" dirty="0" smtClean="0">
                <a:ea typeface="ＭＳ Ｐゴシック" pitchFamily="34" charset="-128"/>
                <a:cs typeface="Arial" charset="0"/>
              </a:rPr>
              <a:t>ater protection</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ea typeface="ＭＳ Ｐゴシック" pitchFamily="34" charset="-128"/>
                <a:cs typeface="Arial" charset="0"/>
              </a:rPr>
              <a:t>Identify fire protection in your building.  </a:t>
            </a:r>
            <a:r>
              <a:rPr lang="en-US" dirty="0" smtClean="0">
                <a:ea typeface="ＭＳ Ｐゴシック" pitchFamily="34" charset="-128"/>
                <a:cs typeface="Arial" charset="0"/>
              </a:rPr>
              <a:t>W</a:t>
            </a:r>
            <a:r>
              <a:rPr lang="en-GB" dirty="0" smtClean="0">
                <a:ea typeface="ＭＳ Ｐゴシック" pitchFamily="34" charset="-128"/>
                <a:cs typeface="Arial" charset="0"/>
              </a:rPr>
              <a:t>hat systems are in place. Where is the nearest fire house.  What suppression systems are in place.  H</a:t>
            </a:r>
            <a:r>
              <a:rPr lang="en-US" dirty="0" smtClean="0">
                <a:ea typeface="ＭＳ Ｐゴシック" pitchFamily="34" charset="-128"/>
                <a:cs typeface="Arial" charset="0"/>
              </a:rPr>
              <a:t>a</a:t>
            </a:r>
            <a:r>
              <a:rPr lang="en-GB" dirty="0" smtClean="0">
                <a:ea typeface="ＭＳ Ｐゴシック" pitchFamily="34" charset="-128"/>
                <a:cs typeface="Arial" charset="0"/>
              </a:rPr>
              <a:t>ve they been maintained. If things get wek act quickly  arrange storage to protect from water pipes, </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dirty="0" smtClean="0">
              <a:ea typeface="ＭＳ Ｐゴシック" pitchFamily="34" charset="-128"/>
              <a:cs typeface="Arial" charset="0"/>
            </a:endParaRP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smtClean="0">
                <a:ea typeface="ＭＳ Ｐゴシック" pitchFamily="34" charset="-128"/>
                <a:cs typeface="Arial" charset="0"/>
              </a:rPr>
              <a:t/>
            </a:r>
            <a:br>
              <a:rPr lang="en-GB" b="1" dirty="0" smtClean="0">
                <a:ea typeface="ＭＳ Ｐゴシック" pitchFamily="34" charset="-128"/>
                <a:cs typeface="Arial" charset="0"/>
              </a:rPr>
            </a:br>
            <a:r>
              <a:rPr lang="en-GB" b="1" dirty="0" smtClean="0">
                <a:ea typeface="ＭＳ Ｐゴシック" pitchFamily="34" charset="-128"/>
                <a:cs typeface="Arial" charset="0"/>
              </a:rPr>
              <a:t>Biology </a:t>
            </a:r>
            <a:r>
              <a:rPr lang="en-US" b="1" dirty="0" smtClean="0">
                <a:ea typeface="ＭＳ Ｐゴシック" pitchFamily="34" charset="-128"/>
                <a:cs typeface="Arial" charset="0"/>
              </a:rPr>
              <a:t>–</a:t>
            </a:r>
            <a:r>
              <a:rPr lang="en-GB" b="1" dirty="0" smtClean="0">
                <a:ea typeface="ＭＳ Ｐゴシック" pitchFamily="34" charset="-128"/>
                <a:cs typeface="Arial" charset="0"/>
              </a:rPr>
              <a:t> </a:t>
            </a:r>
            <a:r>
              <a:rPr lang="en-GB" dirty="0" smtClean="0">
                <a:ea typeface="ＭＳ Ｐゴシック" pitchFamily="34" charset="-128"/>
                <a:cs typeface="Arial" charset="0"/>
              </a:rPr>
              <a:t>mold, fungi, insects a</a:t>
            </a:r>
            <a:r>
              <a:rPr lang="en-US" dirty="0" smtClean="0">
                <a:ea typeface="ＭＳ Ｐゴシック" pitchFamily="34" charset="-128"/>
                <a:cs typeface="Arial" charset="0"/>
              </a:rPr>
              <a:t>nd</a:t>
            </a:r>
            <a:r>
              <a:rPr lang="en-GB" dirty="0" smtClean="0">
                <a:ea typeface="ＭＳ Ｐゴシック" pitchFamily="34" charset="-128"/>
                <a:cs typeface="Arial" charset="0"/>
              </a:rPr>
              <a:t> rodents  especially warm humidity  </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ea typeface="ＭＳ Ｐゴシック" pitchFamily="34" charset="-128"/>
                <a:cs typeface="Arial" charset="0"/>
              </a:rPr>
              <a:t>M</a:t>
            </a:r>
            <a:r>
              <a:rPr lang="en-GB" dirty="0" smtClean="0">
                <a:ea typeface="ＭＳ Ｐゴシック" pitchFamily="34" charset="-128"/>
                <a:cs typeface="Arial" charset="0"/>
              </a:rPr>
              <a:t>old gets nutrients form gelatin and paper  </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ea typeface="ＭＳ Ｐゴシック" pitchFamily="34" charset="-128"/>
                <a:cs typeface="Arial" charset="0"/>
              </a:rPr>
              <a:t>I</a:t>
            </a:r>
            <a:r>
              <a:rPr lang="en-GB" dirty="0" smtClean="0">
                <a:ea typeface="ＭＳ Ｐゴシック" pitchFamily="34" charset="-128"/>
                <a:cs typeface="Arial" charset="0"/>
              </a:rPr>
              <a:t>insects silverfish, cockroaches, beetle a</a:t>
            </a:r>
            <a:r>
              <a:rPr lang="en-US" dirty="0" smtClean="0">
                <a:ea typeface="ＭＳ Ｐゴシック" pitchFamily="34" charset="-128"/>
                <a:cs typeface="Arial" charset="0"/>
              </a:rPr>
              <a:t>and</a:t>
            </a:r>
            <a:r>
              <a:rPr lang="en-GB" dirty="0" smtClean="0">
                <a:ea typeface="ＭＳ Ｐゴシック" pitchFamily="34" charset="-128"/>
                <a:cs typeface="Arial" charset="0"/>
              </a:rPr>
              <a:t> rodents will feed on photograph a</a:t>
            </a:r>
            <a:r>
              <a:rPr lang="en-US" dirty="0" smtClean="0">
                <a:ea typeface="ＭＳ Ｐゴシック" pitchFamily="34" charset="-128"/>
                <a:cs typeface="Arial" charset="0"/>
              </a:rPr>
              <a:t>nod</a:t>
            </a:r>
            <a:r>
              <a:rPr lang="en-GB" dirty="0" smtClean="0">
                <a:ea typeface="ＭＳ Ｐゴシック" pitchFamily="34" charset="-128"/>
                <a:cs typeface="Arial" charset="0"/>
              </a:rPr>
              <a:t> paper collections.  </a:t>
            </a:r>
          </a:p>
          <a:p>
            <a:pPr defTabSz="45720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ea typeface="ＭＳ Ｐゴシック" pitchFamily="34" charset="-128"/>
                <a:cs typeface="Arial" charset="0"/>
              </a:rPr>
              <a:t>If you find mold, sequeste it  a</a:t>
            </a:r>
            <a:r>
              <a:rPr lang="en-US" dirty="0" smtClean="0">
                <a:ea typeface="ＭＳ Ｐゴシック" pitchFamily="34" charset="-128"/>
                <a:cs typeface="Arial" charset="0"/>
              </a:rPr>
              <a:t>nd</a:t>
            </a:r>
            <a:r>
              <a:rPr lang="en-GB" dirty="0" smtClean="0">
                <a:ea typeface="ＭＳ Ｐゴシック" pitchFamily="34" charset="-128"/>
                <a:cs typeface="Arial" charset="0"/>
              </a:rPr>
              <a:t> call a conservator.  </a:t>
            </a:r>
          </a:p>
        </p:txBody>
      </p:sp>
      <p:sp>
        <p:nvSpPr>
          <p:cNvPr id="169990" name="Rectangle 6"/>
          <p:cNvSpPr>
            <a:spLocks noChangeArrowheads="1"/>
          </p:cNvSpPr>
          <p:nvPr/>
        </p:nvSpPr>
        <p:spPr bwMode="auto">
          <a:xfrm>
            <a:off x="1947863" y="304800"/>
            <a:ext cx="2962275" cy="461963"/>
          </a:xfrm>
          <a:prstGeom prst="rect">
            <a:avLst/>
          </a:prstGeom>
          <a:noFill/>
          <a:ln w="9525">
            <a:noFill/>
            <a:miter lim="800000"/>
            <a:headEnd/>
            <a:tailEnd/>
          </a:ln>
        </p:spPr>
        <p:txBody>
          <a:bodyPr>
            <a:spAutoFit/>
          </a:bodyPr>
          <a:lstStyle/>
          <a:p>
            <a:r>
              <a:rPr lang="en-GB" dirty="0"/>
              <a:t>Environmental control</a:t>
            </a:r>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034" name="Rectangle 6"/>
          <p:cNvSpPr>
            <a:spLocks noGrp="1" noChangeArrowheads="1"/>
          </p:cNvSpPr>
          <p:nvPr>
            <p:ph type="ftr" sz="quarter" idx="4"/>
          </p:nvPr>
        </p:nvSpPr>
        <p:spPr>
          <a:noFill/>
        </p:spPr>
        <p:txBody>
          <a:bodyPr/>
          <a:lstStyle/>
          <a:p>
            <a:r>
              <a:rPr lang="en-US" dirty="0"/>
              <a:t>Society of American Archivists</a:t>
            </a:r>
          </a:p>
        </p:txBody>
      </p:sp>
      <p:sp>
        <p:nvSpPr>
          <p:cNvPr id="172035" name="Rectangle 7"/>
          <p:cNvSpPr>
            <a:spLocks noGrp="1" noChangeArrowheads="1"/>
          </p:cNvSpPr>
          <p:nvPr>
            <p:ph type="sldNum" sz="quarter" idx="5"/>
          </p:nvPr>
        </p:nvSpPr>
        <p:spPr>
          <a:noFill/>
        </p:spPr>
        <p:txBody>
          <a:bodyPr/>
          <a:lstStyle/>
          <a:p>
            <a:fld id="{170E36BC-4F67-4ADF-8ABE-70B6DD2B33CC}" type="slidenum">
              <a:rPr lang="en-US"/>
              <a:pPr/>
              <a:t>65</a:t>
            </a:fld>
            <a:endParaRPr lang="en-US" dirty="0"/>
          </a:p>
        </p:txBody>
      </p:sp>
      <p:sp>
        <p:nvSpPr>
          <p:cNvPr id="172036"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marL="327025" indent="-32702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Humidity-controlled vaults vs. </a:t>
            </a:r>
          </a:p>
          <a:p>
            <a:pPr marL="327025" indent="-32702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Commercial Freezer options</a:t>
            </a:r>
          </a:p>
          <a:p>
            <a:pPr marL="727075" lvl="1" indent="-269875" defTabSz="457200">
              <a:lnSpc>
                <a:spcPct val="71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“Passive” systems</a:t>
            </a:r>
          </a:p>
          <a:p>
            <a:pPr marL="327025" indent="-32702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dirty="0"/>
          </a:p>
          <a:p>
            <a:pPr marL="327025" indent="-32702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Consider access and use requirements</a:t>
            </a:r>
          </a:p>
          <a:p>
            <a:pPr marL="727075" lvl="1" indent="-269875" defTabSz="457200">
              <a:lnSpc>
                <a:spcPct val="71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Proper packaging</a:t>
            </a:r>
          </a:p>
          <a:p>
            <a:pPr marL="727075" lvl="1" indent="-269875" defTabSz="457200">
              <a:lnSpc>
                <a:spcPct val="71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Special handling</a:t>
            </a:r>
          </a:p>
        </p:txBody>
      </p:sp>
      <p:sp>
        <p:nvSpPr>
          <p:cNvPr id="172037" name="Rectangle 3"/>
          <p:cNvSpPr>
            <a:spLocks noGrp="1" noChangeArrowheads="1"/>
          </p:cNvSpPr>
          <p:nvPr>
            <p:ph type="body"/>
          </p:nvPr>
        </p:nvSpPr>
        <p:spPr>
          <a:xfrm>
            <a:off x="914400" y="4343400"/>
            <a:ext cx="5014913" cy="4114800"/>
          </a:xfrm>
          <a:noFill/>
          <a:ln/>
        </p:spPr>
        <p:txBody>
          <a:bodyPr wrap="none" anchor="ctr"/>
          <a:lstStyle/>
          <a:p>
            <a:r>
              <a:rPr lang="en-US" dirty="0" smtClean="0">
                <a:ea typeface="ＭＳ Ｐゴシック" pitchFamily="34" charset="-128"/>
              </a:rPr>
              <a:t>There are some options for obtaining cool and cold storage.  </a:t>
            </a:r>
          </a:p>
          <a:p>
            <a:endParaRPr lang="en-US" dirty="0" smtClean="0">
              <a:ea typeface="ＭＳ Ｐゴシック" pitchFamily="34" charset="-128"/>
            </a:endParaRPr>
          </a:p>
          <a:p>
            <a:r>
              <a:rPr lang="en-US" dirty="0" smtClean="0">
                <a:ea typeface="ＭＳ Ｐゴシック" pitchFamily="34" charset="-128"/>
              </a:rPr>
              <a:t>You can work toward dedicated rooms with separate air handling t</a:t>
            </a:r>
          </a:p>
          <a:p>
            <a:r>
              <a:rPr lang="en-US" dirty="0" smtClean="0">
                <a:ea typeface="ＭＳ Ｐゴシック" pitchFamily="34" charset="-128"/>
              </a:rPr>
              <a:t>o create humidity controlled vault  </a:t>
            </a:r>
          </a:p>
          <a:p>
            <a:endParaRPr lang="en-US" dirty="0" smtClean="0">
              <a:ea typeface="ＭＳ Ｐゴシック" pitchFamily="34" charset="-128"/>
            </a:endParaRPr>
          </a:p>
          <a:p>
            <a:r>
              <a:rPr lang="en-US" dirty="0" smtClean="0">
                <a:ea typeface="ＭＳ Ｐゴシック" pitchFamily="34" charset="-128"/>
              </a:rPr>
              <a:t>If not possible you can purchase commercial freezers that are </a:t>
            </a:r>
          </a:p>
          <a:p>
            <a:r>
              <a:rPr lang="en-US" dirty="0" smtClean="0">
                <a:ea typeface="ＭＳ Ｐゴシック" pitchFamily="34" charset="-128"/>
              </a:rPr>
              <a:t>cheaper to purchase and runthat with appropriate packaging will work well. </a:t>
            </a:r>
          </a:p>
          <a:p>
            <a:r>
              <a:rPr lang="en-US" dirty="0" smtClean="0">
                <a:ea typeface="ＭＳ Ｐゴシック" pitchFamily="34" charset="-128"/>
              </a:rPr>
              <a:t>There are companies that will sell you the supplies you need to do this.  </a:t>
            </a:r>
          </a:p>
          <a:p>
            <a:endParaRPr lang="en-US" dirty="0" smtClean="0">
              <a:ea typeface="ＭＳ Ｐゴシック" pitchFamily="34" charset="-128"/>
            </a:endParaRPr>
          </a:p>
          <a:p>
            <a:r>
              <a:rPr lang="en-US" dirty="0" smtClean="0">
                <a:ea typeface="ＭＳ Ｐゴシック" pitchFamily="34" charset="-128"/>
              </a:rPr>
              <a:t>Access is an issue with cold/cool storage.  </a:t>
            </a:r>
          </a:p>
          <a:p>
            <a:r>
              <a:rPr lang="en-US" dirty="0" smtClean="0">
                <a:ea typeface="ＭＳ Ｐゴシック" pitchFamily="34" charset="-128"/>
              </a:rPr>
              <a:t>Items are more brittle when cold and if you take the out without</a:t>
            </a:r>
          </a:p>
          <a:p>
            <a:r>
              <a:rPr lang="en-US" dirty="0" smtClean="0">
                <a:ea typeface="ＭＳ Ｐゴシック" pitchFamily="34" charset="-128"/>
              </a:rPr>
              <a:t> protection condensation will form on the item and this is harmful.  </a:t>
            </a:r>
          </a:p>
          <a:p>
            <a:endParaRPr lang="en-US" dirty="0" smtClean="0">
              <a:ea typeface="ＭＳ Ｐゴシック" pitchFamily="34" charset="-128"/>
            </a:endParaRPr>
          </a:p>
          <a:p>
            <a:endParaRPr lang="en-US" dirty="0" smtClean="0">
              <a:ea typeface="ＭＳ Ｐゴシック" pitchFamily="34" charset="-128"/>
            </a:endParaRPr>
          </a:p>
        </p:txBody>
      </p:sp>
      <p:sp>
        <p:nvSpPr>
          <p:cNvPr id="172038" name="Rectangle 6"/>
          <p:cNvSpPr>
            <a:spLocks noChangeArrowheads="1"/>
          </p:cNvSpPr>
          <p:nvPr/>
        </p:nvSpPr>
        <p:spPr bwMode="auto">
          <a:xfrm>
            <a:off x="1990725" y="609600"/>
            <a:ext cx="2876550" cy="461963"/>
          </a:xfrm>
          <a:prstGeom prst="rect">
            <a:avLst/>
          </a:prstGeom>
          <a:noFill/>
          <a:ln w="9525">
            <a:noFill/>
            <a:miter lim="800000"/>
            <a:headEnd/>
            <a:tailEnd/>
          </a:ln>
        </p:spPr>
        <p:txBody>
          <a:bodyPr>
            <a:spAutoFit/>
          </a:bodyPr>
          <a:lstStyle/>
          <a:p>
            <a:r>
              <a:rPr lang="en-GB" dirty="0"/>
              <a:t>Cool and cold storage</a:t>
            </a:r>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Rectangle 6"/>
          <p:cNvSpPr>
            <a:spLocks noGrp="1" noChangeArrowheads="1"/>
          </p:cNvSpPr>
          <p:nvPr>
            <p:ph type="ftr" sz="quarter" idx="4"/>
          </p:nvPr>
        </p:nvSpPr>
        <p:spPr>
          <a:noFill/>
        </p:spPr>
        <p:txBody>
          <a:bodyPr/>
          <a:lstStyle/>
          <a:p>
            <a:r>
              <a:rPr lang="en-US" dirty="0"/>
              <a:t>Society of American Archivists</a:t>
            </a:r>
          </a:p>
        </p:txBody>
      </p:sp>
      <p:sp>
        <p:nvSpPr>
          <p:cNvPr id="174083" name="Rectangle 7"/>
          <p:cNvSpPr>
            <a:spLocks noGrp="1" noChangeArrowheads="1"/>
          </p:cNvSpPr>
          <p:nvPr>
            <p:ph type="sldNum" sz="quarter" idx="5"/>
          </p:nvPr>
        </p:nvSpPr>
        <p:spPr>
          <a:noFill/>
        </p:spPr>
        <p:txBody>
          <a:bodyPr/>
          <a:lstStyle/>
          <a:p>
            <a:fld id="{437F7BC4-EF48-4DC8-B46A-F90AB2409336}" type="slidenum">
              <a:rPr lang="en-US"/>
              <a:pPr/>
              <a:t>66</a:t>
            </a:fld>
            <a:endParaRPr lang="en-US" dirty="0"/>
          </a:p>
        </p:txBody>
      </p:sp>
      <p:sp>
        <p:nvSpPr>
          <p:cNvPr id="174084"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marL="327025" indent="-327025" defTabSz="457200">
              <a:lnSpc>
                <a:spcPct val="71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u="sng" dirty="0"/>
              <a:t>Making sense of the recommendations:</a:t>
            </a:r>
          </a:p>
          <a:p>
            <a:pPr marL="327025" indent="-327025" defTabSz="457200">
              <a:lnSpc>
                <a:spcPct val="71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u="sng" dirty="0"/>
          </a:p>
          <a:p>
            <a:pPr marL="327025" indent="-327025" defTabSz="457200">
              <a:lnSpc>
                <a:spcPct val="71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Monitor existing conditions</a:t>
            </a:r>
          </a:p>
          <a:p>
            <a:pPr marL="327025" indent="-327025" defTabSz="457200">
              <a:lnSpc>
                <a:spcPct val="71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dirty="0"/>
          </a:p>
          <a:p>
            <a:pPr marL="327025" indent="-327025" defTabSz="457200">
              <a:lnSpc>
                <a:spcPct val="71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Evaluate needs of your collections</a:t>
            </a:r>
          </a:p>
          <a:p>
            <a:pPr marL="327025" indent="-327025" defTabSz="457200">
              <a:lnSpc>
                <a:spcPct val="71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dirty="0"/>
          </a:p>
          <a:p>
            <a:pPr marL="327025" indent="-327025" defTabSz="457200">
              <a:lnSpc>
                <a:spcPct val="71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Do whatever you can, as soon as you can</a:t>
            </a:r>
          </a:p>
          <a:p>
            <a:pPr marL="327025" indent="-327025" defTabSz="457200">
              <a:lnSpc>
                <a:spcPct val="71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dirty="0"/>
          </a:p>
          <a:p>
            <a:pPr marL="327025" indent="-327025" defTabSz="457200">
              <a:lnSpc>
                <a:spcPct val="71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Look for ways and means to make </a:t>
            </a:r>
          </a:p>
          <a:p>
            <a:pPr marL="327025" indent="-327025" defTabSz="457200">
              <a:lnSpc>
                <a:spcPct val="71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bigger improvements over time </a:t>
            </a:r>
          </a:p>
        </p:txBody>
      </p:sp>
      <p:sp>
        <p:nvSpPr>
          <p:cNvPr id="97286" name="Rectangle 3"/>
          <p:cNvSpPr>
            <a:spLocks noGrp="1" noChangeArrowheads="1"/>
          </p:cNvSpPr>
          <p:nvPr>
            <p:ph type="body"/>
          </p:nvPr>
        </p:nvSpPr>
        <p:spPr>
          <a:xfrm>
            <a:off x="914400" y="4343400"/>
            <a:ext cx="5014913" cy="4114800"/>
          </a:xfrm>
          <a:ln/>
        </p:spPr>
        <p:txBody>
          <a:bodyPr wrap="none" anchor="ctr"/>
          <a:lstStyle/>
          <a:p>
            <a:pPr marL="327025" indent="-327025" defTabSz="457200" eaLnBrk="1" hangingPunct="1">
              <a:lnSpc>
                <a:spcPct val="71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Monitor existing conditions </a:t>
            </a:r>
            <a:r>
              <a:rPr lang="en-US" dirty="0" smtClean="0">
                <a:ea typeface="ＭＳ Ｐゴシック" pitchFamily="34" charset="-128"/>
              </a:rPr>
              <a:t>–</a:t>
            </a:r>
            <a:r>
              <a:rPr lang="en-GB" dirty="0" smtClean="0">
                <a:ea typeface="ＭＳ Ｐゴシック" pitchFamily="34" charset="-128"/>
              </a:rPr>
              <a:t> Can start with getting a datalogger and </a:t>
            </a:r>
          </a:p>
          <a:p>
            <a:pPr marL="327025" indent="-327025" defTabSz="457200" eaLnBrk="1" hangingPunct="1">
              <a:lnSpc>
                <a:spcPct val="71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accumulating data.  It’s good to get a year’s worth then you can see</a:t>
            </a:r>
          </a:p>
          <a:p>
            <a:pPr marL="327025" indent="-327025" defTabSz="457200" eaLnBrk="1" hangingPunct="1">
              <a:lnSpc>
                <a:spcPct val="71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 seasonal trends and identify mechanical failures in the buildings HVAC system. </a:t>
            </a:r>
          </a:p>
          <a:p>
            <a:pPr marL="327025" indent="-327025" defTabSz="457200" eaLnBrk="1" hangingPunct="1">
              <a:lnSpc>
                <a:spcPct val="71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dirty="0" smtClean="0">
              <a:ea typeface="ＭＳ Ｐゴシック" pitchFamily="34" charset="-128"/>
            </a:endParaRPr>
          </a:p>
          <a:p>
            <a:pPr marL="327025" indent="-327025" defTabSz="457200" eaLnBrk="1" hangingPunct="1">
              <a:lnSpc>
                <a:spcPct val="71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Evaluate needs of your collections </a:t>
            </a:r>
            <a:r>
              <a:rPr lang="en-US" dirty="0" smtClean="0">
                <a:ea typeface="ＭＳ Ｐゴシック" pitchFamily="34" charset="-128"/>
              </a:rPr>
              <a:t>–</a:t>
            </a:r>
            <a:r>
              <a:rPr lang="en-GB" dirty="0" smtClean="0">
                <a:ea typeface="ＭＳ Ｐゴシック" pitchFamily="34" charset="-128"/>
              </a:rPr>
              <a:t> </a:t>
            </a:r>
            <a:r>
              <a:rPr lang="en-GB" dirty="0" err="1" smtClean="0">
                <a:ea typeface="ＭＳ Ｐゴシック" pitchFamily="34" charset="-128"/>
              </a:rPr>
              <a:t>Beca</a:t>
            </a:r>
            <a:r>
              <a:rPr lang="en-US" dirty="0" smtClean="0">
                <a:ea typeface="ＭＳ Ｐゴシック" pitchFamily="34" charset="-128"/>
              </a:rPr>
              <a:t>us</a:t>
            </a:r>
            <a:r>
              <a:rPr lang="en-GB" dirty="0" smtClean="0">
                <a:ea typeface="ＭＳ Ｐゴシック" pitchFamily="34" charset="-128"/>
              </a:rPr>
              <a:t>e you can now identify</a:t>
            </a:r>
          </a:p>
          <a:p>
            <a:pPr marL="327025" indent="-327025" defTabSz="457200" eaLnBrk="1" hangingPunct="1">
              <a:lnSpc>
                <a:spcPct val="71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 the processes in your collection you can begin for form a profile for </a:t>
            </a:r>
          </a:p>
          <a:p>
            <a:pPr marL="327025" indent="-327025" defTabSz="457200" eaLnBrk="1" hangingPunct="1">
              <a:lnSpc>
                <a:spcPct val="71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environmental needs.  Do you have color a</a:t>
            </a:r>
            <a:r>
              <a:rPr lang="en-US" dirty="0" smtClean="0">
                <a:ea typeface="ＭＳ Ｐゴシック" pitchFamily="34" charset="-128"/>
              </a:rPr>
              <a:t>nd</a:t>
            </a:r>
            <a:r>
              <a:rPr lang="en-GB" dirty="0" smtClean="0">
                <a:ea typeface="ＭＳ Ｐゴシック" pitchFamily="34" charset="-128"/>
              </a:rPr>
              <a:t> how much.  Acetate, nitrate?  </a:t>
            </a:r>
          </a:p>
          <a:p>
            <a:pPr marL="327025" indent="-327025" defTabSz="457200" eaLnBrk="1" hangingPunct="1">
              <a:lnSpc>
                <a:spcPct val="71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dirty="0" smtClean="0">
              <a:ea typeface="ＭＳ Ｐゴシック" pitchFamily="34" charset="-128"/>
            </a:endParaRPr>
          </a:p>
          <a:p>
            <a:pPr marL="327025" indent="-327025" defTabSz="457200" eaLnBrk="1" hangingPunct="1">
              <a:lnSpc>
                <a:spcPct val="71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Do whatever you can, as soon as you can.  Baby steps.  </a:t>
            </a:r>
          </a:p>
          <a:p>
            <a:pPr marL="327025" indent="-327025" defTabSz="457200" eaLnBrk="1" hangingPunct="1">
              <a:lnSpc>
                <a:spcPct val="71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This will also give you time to make adjustments as needed.</a:t>
            </a:r>
          </a:p>
          <a:p>
            <a:pPr marL="327025" indent="-327025" defTabSz="457200" eaLnBrk="1" hangingPunct="1">
              <a:lnSpc>
                <a:spcPct val="71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dirty="0" smtClean="0">
              <a:ea typeface="ＭＳ Ｐゴシック" pitchFamily="34" charset="-128"/>
            </a:endParaRPr>
          </a:p>
          <a:p>
            <a:pPr marL="327025" indent="-327025" defTabSz="457200" eaLnBrk="1" hangingPunct="1">
              <a:lnSpc>
                <a:spcPct val="71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Look for ways and means to make bigger improvements over time </a:t>
            </a:r>
          </a:p>
          <a:p>
            <a:pPr marL="327025" indent="-32702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US" dirty="0" smtClean="0">
              <a:ea typeface="ＭＳ Ｐゴシック" pitchFamily="34" charset="-128"/>
            </a:endParaRPr>
          </a:p>
        </p:txBody>
      </p:sp>
      <p:sp>
        <p:nvSpPr>
          <p:cNvPr id="174086" name="Rectangle 6"/>
          <p:cNvSpPr>
            <a:spLocks noChangeArrowheads="1"/>
          </p:cNvSpPr>
          <p:nvPr/>
        </p:nvSpPr>
        <p:spPr bwMode="auto">
          <a:xfrm>
            <a:off x="1743075" y="685800"/>
            <a:ext cx="3371850" cy="461963"/>
          </a:xfrm>
          <a:prstGeom prst="rect">
            <a:avLst/>
          </a:prstGeom>
          <a:noFill/>
          <a:ln w="9525">
            <a:noFill/>
            <a:miter lim="800000"/>
            <a:headEnd/>
            <a:tailEnd/>
          </a:ln>
        </p:spPr>
        <p:txBody>
          <a:bodyPr wrap="none">
            <a:spAutoFit/>
          </a:bodyPr>
          <a:lstStyle/>
          <a:p>
            <a:r>
              <a:rPr lang="en-GB" dirty="0"/>
              <a:t>Environmental conditions</a:t>
            </a:r>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Rectangle 3"/>
          <p:cNvSpPr txBox="1">
            <a:spLocks noGrp="1" noChangeArrowheads="1"/>
          </p:cNvSpPr>
          <p:nvPr/>
        </p:nvSpPr>
        <p:spPr bwMode="auto">
          <a:xfrm>
            <a:off x="3886200" y="0"/>
            <a:ext cx="2971800" cy="457200"/>
          </a:xfrm>
          <a:prstGeom prst="rect">
            <a:avLst/>
          </a:prstGeom>
          <a:noFill/>
          <a:ln w="9525">
            <a:noFill/>
            <a:miter lim="800000"/>
            <a:headEnd/>
            <a:tailEnd/>
          </a:ln>
        </p:spPr>
        <p:txBody>
          <a:bodyPr/>
          <a:lstStyle/>
          <a:p>
            <a:pPr algn="r"/>
            <a:r>
              <a:rPr lang="en-US" sz="1200" dirty="0"/>
              <a:t>November 2008</a:t>
            </a:r>
          </a:p>
        </p:txBody>
      </p:sp>
      <p:sp>
        <p:nvSpPr>
          <p:cNvPr id="176131" name="Rectangle 6"/>
          <p:cNvSpPr txBox="1">
            <a:spLocks noGrp="1" noChangeArrowheads="1"/>
          </p:cNvSpPr>
          <p:nvPr/>
        </p:nvSpPr>
        <p:spPr bwMode="auto">
          <a:xfrm>
            <a:off x="0" y="8686800"/>
            <a:ext cx="2971800" cy="457200"/>
          </a:xfrm>
          <a:prstGeom prst="rect">
            <a:avLst/>
          </a:prstGeom>
          <a:noFill/>
          <a:ln w="9525">
            <a:noFill/>
            <a:miter lim="800000"/>
            <a:headEnd/>
            <a:tailEnd/>
          </a:ln>
        </p:spPr>
        <p:txBody>
          <a:bodyPr anchor="b"/>
          <a:lstStyle/>
          <a:p>
            <a:r>
              <a:rPr lang="en-US" sz="1200" dirty="0"/>
              <a:t>Society of American Archivists</a:t>
            </a:r>
          </a:p>
        </p:txBody>
      </p:sp>
      <p:sp>
        <p:nvSpPr>
          <p:cNvPr id="17613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11089A-78EC-4AD6-B8A1-CA675294B37D}" type="slidenum">
              <a:rPr lang="en-US" sz="1200"/>
              <a:pPr algn="r"/>
              <a:t>67</a:t>
            </a:fld>
            <a:endParaRPr lang="en-US" sz="1200" dirty="0"/>
          </a:p>
        </p:txBody>
      </p:sp>
      <p:sp>
        <p:nvSpPr>
          <p:cNvPr id="176133" name="Text Box 2"/>
          <p:cNvSpPr txBox="1">
            <a:spLocks noChangeArrowheads="1"/>
          </p:cNvSpPr>
          <p:nvPr/>
        </p:nvSpPr>
        <p:spPr bwMode="auto">
          <a:xfrm>
            <a:off x="1143000" y="685800"/>
            <a:ext cx="4572000" cy="2590800"/>
          </a:xfrm>
          <a:prstGeom prst="rect">
            <a:avLst/>
          </a:prstGeom>
          <a:solidFill>
            <a:srgbClr val="FFFFFF"/>
          </a:solidFill>
          <a:ln w="9360">
            <a:solidFill>
              <a:srgbClr val="000000"/>
            </a:solidFill>
            <a:miter lim="800000"/>
            <a:headEnd/>
            <a:tailEnd/>
          </a:ln>
        </p:spPr>
        <p:txBody>
          <a:bodyPr wrap="none" anchor="ctr"/>
          <a:lstStyle/>
          <a:p>
            <a:pPr marL="327025" indent="-32702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Risk and needs assessment</a:t>
            </a:r>
          </a:p>
          <a:p>
            <a:pPr marL="327025" indent="-32702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		Condition, use, value</a:t>
            </a:r>
          </a:p>
          <a:p>
            <a:pPr marL="327025" indent="-32702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Health and Safety concerns</a:t>
            </a:r>
          </a:p>
          <a:p>
            <a:pPr marL="327025" indent="-32702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Recordkeeping</a:t>
            </a:r>
          </a:p>
          <a:p>
            <a:pPr marL="327025" indent="-32702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Evaluate archival policies and practices</a:t>
            </a:r>
          </a:p>
          <a:p>
            <a:pPr marL="327025" indent="-32702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t>Training</a:t>
            </a:r>
          </a:p>
        </p:txBody>
      </p:sp>
      <p:sp>
        <p:nvSpPr>
          <p:cNvPr id="176134" name="Rectangle 3"/>
          <p:cNvSpPr>
            <a:spLocks noGrp="1" noChangeArrowheads="1"/>
          </p:cNvSpPr>
          <p:nvPr>
            <p:ph type="body"/>
          </p:nvPr>
        </p:nvSpPr>
        <p:spPr>
          <a:xfrm>
            <a:off x="920750" y="4343400"/>
            <a:ext cx="5632450" cy="4114800"/>
          </a:xfrm>
          <a:noFill/>
          <a:ln/>
        </p:spPr>
        <p:txBody>
          <a:bodyPr wrap="none" anchor="ctr"/>
          <a:lstStyle/>
          <a:p>
            <a:r>
              <a:rPr lang="en-US" dirty="0" smtClean="0">
                <a:ea typeface="ＭＳ Ｐゴシック" pitchFamily="34" charset="-128"/>
              </a:rPr>
              <a:t>A preservation assessment is a great first place to start.   </a:t>
            </a:r>
          </a:p>
          <a:p>
            <a:r>
              <a:rPr lang="en-US" dirty="0" smtClean="0">
                <a:ea typeface="ＭＳ Ｐゴシック" pitchFamily="34" charset="-128"/>
              </a:rPr>
              <a:t> It provides you with a to do list after it’s done. </a:t>
            </a:r>
          </a:p>
          <a:p>
            <a:endParaRPr lang="en-US" dirty="0" smtClean="0">
              <a:ea typeface="ＭＳ Ｐゴシック" pitchFamily="34" charset="-128"/>
            </a:endParaRPr>
          </a:p>
          <a:p>
            <a:r>
              <a:rPr lang="en-US" dirty="0" smtClean="0">
                <a:ea typeface="ＭＳ Ｐゴシック" pitchFamily="34" charset="-128"/>
              </a:rPr>
              <a:t>Identify  your short and long term hazards  such as housing materials, </a:t>
            </a:r>
          </a:p>
          <a:p>
            <a:r>
              <a:rPr lang="en-US" dirty="0" smtClean="0">
                <a:ea typeface="ＭＳ Ｐゴシック" pitchFamily="34" charset="-128"/>
              </a:rPr>
              <a:t>lack of segregated unstable film, </a:t>
            </a:r>
          </a:p>
          <a:p>
            <a:r>
              <a:rPr lang="en-US" dirty="0" smtClean="0">
                <a:ea typeface="ＭＳ Ｐゴシック" pitchFamily="34" charset="-128"/>
              </a:rPr>
              <a:t>See if you have active mold or biological infestation</a:t>
            </a:r>
          </a:p>
          <a:p>
            <a:r>
              <a:rPr lang="en-US" dirty="0" smtClean="0">
                <a:ea typeface="ＭＳ Ｐゴシック" pitchFamily="34" charset="-128"/>
              </a:rPr>
              <a:t>Lack of reference copies of heavily used originals</a:t>
            </a:r>
          </a:p>
          <a:p>
            <a:r>
              <a:rPr lang="en-US" dirty="0" smtClean="0">
                <a:ea typeface="ＭＳ Ｐゴシック" pitchFamily="34" charset="-128"/>
              </a:rPr>
              <a:t>Damaging housings</a:t>
            </a:r>
          </a:p>
          <a:p>
            <a:r>
              <a:rPr lang="en-US" dirty="0" smtClean="0">
                <a:ea typeface="ＭＳ Ｐゴシック" pitchFamily="34" charset="-128"/>
              </a:rPr>
              <a:t>Condition problems – torn prints, tightly rolled pans. Broken glass </a:t>
            </a:r>
          </a:p>
          <a:p>
            <a:endParaRPr lang="en-US" dirty="0" smtClean="0">
              <a:ea typeface="ＭＳ Ｐゴシック" pitchFamily="34" charset="-128"/>
            </a:endParaRPr>
          </a:p>
          <a:p>
            <a:r>
              <a:rPr lang="en-US" dirty="0" smtClean="0">
                <a:ea typeface="ＭＳ Ｐゴシック" pitchFamily="34" charset="-128"/>
              </a:rPr>
              <a:t>Address each of these as they apply – i.e. incoming collections should be </a:t>
            </a:r>
          </a:p>
          <a:p>
            <a:r>
              <a:rPr lang="en-US" dirty="0" smtClean="0">
                <a:ea typeface="ＭＳ Ｐゴシック" pitchFamily="34" charset="-128"/>
              </a:rPr>
              <a:t>examined in a separate space to see if there has/was mold, unwanted biology.  </a:t>
            </a:r>
          </a:p>
          <a:p>
            <a:endParaRPr lang="en-US" dirty="0" smtClean="0">
              <a:ea typeface="ＭＳ Ｐゴシック" pitchFamily="34" charset="-128"/>
            </a:endParaRPr>
          </a:p>
          <a:p>
            <a:r>
              <a:rPr lang="en-US" dirty="0" smtClean="0">
                <a:ea typeface="ＭＳ Ｐゴシック" pitchFamily="34" charset="-128"/>
              </a:rPr>
              <a:t>Develop priorities based in high use, chemically unstable, and value.    </a:t>
            </a:r>
          </a:p>
          <a:p>
            <a:r>
              <a:rPr lang="en-US" dirty="0" smtClean="0">
                <a:ea typeface="ＭＳ Ｐゴシック" pitchFamily="34" charset="-128"/>
              </a:rPr>
              <a:t>But can’t do this until you conduct a preservation assessment.  </a:t>
            </a:r>
          </a:p>
          <a:p>
            <a:endParaRPr lang="en-US" dirty="0" smtClean="0">
              <a:ea typeface="ＭＳ Ｐゴシック" pitchFamily="34" charset="-128"/>
            </a:endParaRPr>
          </a:p>
          <a:p>
            <a:r>
              <a:rPr lang="en-US" dirty="0" smtClean="0">
                <a:ea typeface="ＭＳ Ｐゴシック" pitchFamily="34" charset="-128"/>
              </a:rPr>
              <a:t>Health and Safety for staff.  Acidic fumes are an irritant and if exposed </a:t>
            </a:r>
          </a:p>
          <a:p>
            <a:r>
              <a:rPr lang="en-US" dirty="0" smtClean="0">
                <a:ea typeface="ＭＳ Ｐゴシック" pitchFamily="34" charset="-128"/>
              </a:rPr>
              <a:t>to long unhealthy.  Mold is unhealthy.   </a:t>
            </a:r>
          </a:p>
          <a:p>
            <a:endParaRPr lang="en-US" dirty="0" smtClean="0">
              <a:ea typeface="ＭＳ Ｐゴシック" pitchFamily="34" charset="-128"/>
            </a:endParaRPr>
          </a:p>
          <a:p>
            <a:r>
              <a:rPr lang="en-US" dirty="0" smtClean="0">
                <a:ea typeface="ＭＳ Ｐゴシック" pitchFamily="34" charset="-128"/>
              </a:rPr>
              <a:t>Evaluate archival policies and practices with the eyes of a preservation specialist.  </a:t>
            </a:r>
          </a:p>
          <a:p>
            <a:endParaRPr lang="en-US" dirty="0" smtClean="0">
              <a:ea typeface="ＭＳ Ｐゴシック" pitchFamily="34" charset="-128"/>
            </a:endParaRPr>
          </a:p>
          <a:p>
            <a:r>
              <a:rPr lang="en-US" dirty="0" smtClean="0">
                <a:ea typeface="ＭＳ Ｐゴシック" pitchFamily="34" charset="-128"/>
              </a:rPr>
              <a:t>Proper training of staff and volunteers is clearly important.  </a:t>
            </a:r>
          </a:p>
          <a:p>
            <a:endParaRPr lang="en-US" dirty="0" smtClean="0">
              <a:ea typeface="ＭＳ Ｐゴシック" pitchFamily="34" charset="-128"/>
            </a:endParaRPr>
          </a:p>
          <a:p>
            <a:endParaRPr lang="en-US" dirty="0" smtClean="0">
              <a:ea typeface="ＭＳ Ｐゴシック" pitchFamily="34" charset="-128"/>
            </a:endParaRPr>
          </a:p>
          <a:p>
            <a:r>
              <a:rPr lang="en-US" dirty="0" smtClean="0">
                <a:ea typeface="ＭＳ Ｐゴシック" pitchFamily="34" charset="-128"/>
              </a:rPr>
              <a:t>CAP program.  Bring a conservator to your institution and it will result in a report.  </a:t>
            </a:r>
          </a:p>
        </p:txBody>
      </p:sp>
      <p:sp>
        <p:nvSpPr>
          <p:cNvPr id="176135" name="Rectangle 6"/>
          <p:cNvSpPr>
            <a:spLocks noChangeArrowheads="1"/>
          </p:cNvSpPr>
          <p:nvPr/>
        </p:nvSpPr>
        <p:spPr bwMode="auto">
          <a:xfrm>
            <a:off x="1843088" y="304800"/>
            <a:ext cx="3171825" cy="461963"/>
          </a:xfrm>
          <a:prstGeom prst="rect">
            <a:avLst/>
          </a:prstGeom>
          <a:noFill/>
          <a:ln w="9525">
            <a:noFill/>
            <a:miter lim="800000"/>
            <a:headEnd/>
            <a:tailEnd/>
          </a:ln>
        </p:spPr>
        <p:txBody>
          <a:bodyPr wrap="none">
            <a:spAutoFit/>
          </a:bodyPr>
          <a:lstStyle/>
          <a:p>
            <a:r>
              <a:rPr lang="en-GB" dirty="0"/>
              <a:t>Preservation assessment</a:t>
            </a:r>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8178" name="Rectangle 3"/>
          <p:cNvSpPr txBox="1">
            <a:spLocks noGrp="1" noChangeArrowheads="1"/>
          </p:cNvSpPr>
          <p:nvPr/>
        </p:nvSpPr>
        <p:spPr bwMode="auto">
          <a:xfrm>
            <a:off x="3886200" y="0"/>
            <a:ext cx="2971800" cy="457200"/>
          </a:xfrm>
          <a:prstGeom prst="rect">
            <a:avLst/>
          </a:prstGeom>
          <a:noFill/>
          <a:ln w="9525">
            <a:noFill/>
            <a:miter lim="800000"/>
            <a:headEnd/>
            <a:tailEnd/>
          </a:ln>
        </p:spPr>
        <p:txBody>
          <a:bodyPr/>
          <a:lstStyle/>
          <a:p>
            <a:pPr algn="r"/>
            <a:r>
              <a:rPr lang="en-US" sz="1200" dirty="0"/>
              <a:t>November 2008</a:t>
            </a:r>
          </a:p>
        </p:txBody>
      </p:sp>
      <p:sp>
        <p:nvSpPr>
          <p:cNvPr id="178179" name="Rectangle 6"/>
          <p:cNvSpPr txBox="1">
            <a:spLocks noGrp="1" noChangeArrowheads="1"/>
          </p:cNvSpPr>
          <p:nvPr/>
        </p:nvSpPr>
        <p:spPr bwMode="auto">
          <a:xfrm>
            <a:off x="0" y="8686800"/>
            <a:ext cx="2971800" cy="457200"/>
          </a:xfrm>
          <a:prstGeom prst="rect">
            <a:avLst/>
          </a:prstGeom>
          <a:noFill/>
          <a:ln w="9525">
            <a:noFill/>
            <a:miter lim="800000"/>
            <a:headEnd/>
            <a:tailEnd/>
          </a:ln>
        </p:spPr>
        <p:txBody>
          <a:bodyPr anchor="b"/>
          <a:lstStyle/>
          <a:p>
            <a:r>
              <a:rPr lang="en-US" sz="1200" dirty="0"/>
              <a:t>Society of American Archivists</a:t>
            </a:r>
          </a:p>
        </p:txBody>
      </p:sp>
      <p:sp>
        <p:nvSpPr>
          <p:cNvPr id="17818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CC9D898-218C-4132-A87C-2F3174087205}" type="slidenum">
              <a:rPr lang="en-US" sz="1200"/>
              <a:pPr algn="r"/>
              <a:t>68</a:t>
            </a:fld>
            <a:endParaRPr lang="en-US" sz="1200" dirty="0"/>
          </a:p>
        </p:txBody>
      </p:sp>
      <p:sp>
        <p:nvSpPr>
          <p:cNvPr id="178181" name="Text Box 2"/>
          <p:cNvSpPr txBox="1">
            <a:spLocks noChangeArrowheads="1"/>
          </p:cNvSpPr>
          <p:nvPr/>
        </p:nvSpPr>
        <p:spPr bwMode="auto">
          <a:xfrm>
            <a:off x="1143000" y="1143000"/>
            <a:ext cx="4572000" cy="3429000"/>
          </a:xfrm>
          <a:prstGeom prst="rect">
            <a:avLst/>
          </a:prstGeom>
          <a:solidFill>
            <a:srgbClr val="FFFFFF"/>
          </a:solidFill>
          <a:ln w="9360">
            <a:solidFill>
              <a:srgbClr val="000000"/>
            </a:solidFill>
            <a:miter lim="800000"/>
            <a:headEnd/>
            <a:tailEnd/>
          </a:ln>
        </p:spPr>
        <p:txBody>
          <a:bodyPr wrap="none" anchor="ctr"/>
          <a:lstStyle/>
          <a:p>
            <a:pPr marL="330200" indent="-330200" defTabSz="4572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a:t>Have a response and recovery plan</a:t>
            </a:r>
          </a:p>
          <a:p>
            <a:pPr marL="330200" indent="-330200" defTabSz="4572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a:t>Set priorities</a:t>
            </a:r>
          </a:p>
          <a:p>
            <a:pPr marL="330200" indent="-330200" defTabSz="4572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a:t>Photos vulnerable to water</a:t>
            </a:r>
          </a:p>
          <a:p>
            <a:pPr marL="330200" indent="-330200" defTabSz="4572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a:t>Salvage operations</a:t>
            </a:r>
          </a:p>
        </p:txBody>
      </p:sp>
      <p:sp>
        <p:nvSpPr>
          <p:cNvPr id="178182" name="Rectangle 3"/>
          <p:cNvSpPr>
            <a:spLocks noGrp="1" noChangeArrowheads="1"/>
          </p:cNvSpPr>
          <p:nvPr>
            <p:ph type="body"/>
          </p:nvPr>
        </p:nvSpPr>
        <p:spPr>
          <a:xfrm>
            <a:off x="914400" y="4343400"/>
            <a:ext cx="5014913" cy="4114800"/>
          </a:xfrm>
          <a:noFill/>
          <a:ln/>
        </p:spPr>
        <p:txBody>
          <a:bodyPr wrap="none" anchor="ctr"/>
          <a:lstStyle/>
          <a:p>
            <a:r>
              <a:rPr lang="en-US" dirty="0" smtClean="0">
                <a:ea typeface="ＭＳ Ｐゴシック" pitchFamily="34" charset="-128"/>
              </a:rPr>
              <a:t>There are now many references for developing an emergency plan –</a:t>
            </a:r>
          </a:p>
          <a:p>
            <a:r>
              <a:rPr lang="en-US" dirty="0" smtClean="0">
                <a:ea typeface="ＭＳ Ｐゴシック" pitchFamily="34" charset="-128"/>
              </a:rPr>
              <a:t> for all sizes and types of collections.  </a:t>
            </a:r>
          </a:p>
          <a:p>
            <a:endParaRPr lang="en-US" dirty="0" smtClean="0">
              <a:ea typeface="ＭＳ Ｐゴシック" pitchFamily="34" charset="-128"/>
            </a:endParaRPr>
          </a:p>
          <a:p>
            <a:r>
              <a:rPr lang="en-US" dirty="0" smtClean="0">
                <a:ea typeface="ＭＳ Ｐゴシック" pitchFamily="34" charset="-128"/>
              </a:rPr>
              <a:t>It will make a profound difference in what and how much can be</a:t>
            </a:r>
          </a:p>
          <a:p>
            <a:r>
              <a:rPr lang="en-US" dirty="0" smtClean="0">
                <a:ea typeface="ＭＳ Ｐゴシック" pitchFamily="34" charset="-128"/>
              </a:rPr>
              <a:t> saved in an emergency if you’ve planned.  </a:t>
            </a:r>
          </a:p>
          <a:p>
            <a:endParaRPr lang="en-US" dirty="0" smtClean="0">
              <a:ea typeface="ＭＳ Ｐゴシック" pitchFamily="34" charset="-128"/>
            </a:endParaRPr>
          </a:p>
          <a:p>
            <a:r>
              <a:rPr lang="en-US" dirty="0" smtClean="0">
                <a:ea typeface="ＭＳ Ｐゴシック" pitchFamily="34" charset="-128"/>
              </a:rPr>
              <a:t>Know what types of collection and where because response </a:t>
            </a:r>
          </a:p>
          <a:p>
            <a:r>
              <a:rPr lang="en-US" dirty="0" smtClean="0">
                <a:ea typeface="ＭＳ Ｐゴシック" pitchFamily="34" charset="-128"/>
              </a:rPr>
              <a:t>difference for some processes</a:t>
            </a:r>
          </a:p>
          <a:p>
            <a:endParaRPr lang="en-US" dirty="0" smtClean="0">
              <a:ea typeface="ＭＳ Ｐゴシック" pitchFamily="34" charset="-128"/>
            </a:endParaRPr>
          </a:p>
          <a:p>
            <a:r>
              <a:rPr lang="en-US" dirty="0" smtClean="0">
                <a:ea typeface="ＭＳ Ｐゴシック" pitchFamily="34" charset="-128"/>
              </a:rPr>
              <a:t>Air dry mostly but some can be frozen to buy more time.  Some processes </a:t>
            </a:r>
          </a:p>
          <a:p>
            <a:r>
              <a:rPr lang="en-US" dirty="0" smtClean="0">
                <a:ea typeface="ＭＳ Ｐゴシック" pitchFamily="34" charset="-128"/>
              </a:rPr>
              <a:t>need to be retrieved first as they cannot be in water long if at all.  </a:t>
            </a:r>
          </a:p>
        </p:txBody>
      </p:sp>
      <p:sp>
        <p:nvSpPr>
          <p:cNvPr id="178183" name="Rectangle 6"/>
          <p:cNvSpPr>
            <a:spLocks noChangeArrowheads="1"/>
          </p:cNvSpPr>
          <p:nvPr/>
        </p:nvSpPr>
        <p:spPr bwMode="auto">
          <a:xfrm>
            <a:off x="1797050" y="228600"/>
            <a:ext cx="3263900" cy="461963"/>
          </a:xfrm>
          <a:prstGeom prst="rect">
            <a:avLst/>
          </a:prstGeom>
          <a:noFill/>
          <a:ln w="9525">
            <a:noFill/>
            <a:miter lim="800000"/>
            <a:headEnd/>
            <a:tailEnd/>
          </a:ln>
        </p:spPr>
        <p:txBody>
          <a:bodyPr wrap="none">
            <a:spAutoFit/>
          </a:bodyPr>
          <a:lstStyle/>
          <a:p>
            <a:r>
              <a:rPr lang="en-GB" dirty="0"/>
              <a:t>Emergency preparedness</a:t>
            </a:r>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0226" name="Rectangle 3"/>
          <p:cNvSpPr txBox="1">
            <a:spLocks noGrp="1" noChangeArrowheads="1"/>
          </p:cNvSpPr>
          <p:nvPr/>
        </p:nvSpPr>
        <p:spPr bwMode="auto">
          <a:xfrm>
            <a:off x="3886200" y="0"/>
            <a:ext cx="2971800" cy="457200"/>
          </a:xfrm>
          <a:prstGeom prst="rect">
            <a:avLst/>
          </a:prstGeom>
          <a:noFill/>
          <a:ln w="9525">
            <a:noFill/>
            <a:miter lim="800000"/>
            <a:headEnd/>
            <a:tailEnd/>
          </a:ln>
        </p:spPr>
        <p:txBody>
          <a:bodyPr/>
          <a:lstStyle/>
          <a:p>
            <a:pPr algn="r"/>
            <a:r>
              <a:rPr lang="en-US" sz="1200" dirty="0"/>
              <a:t>November 2008</a:t>
            </a:r>
          </a:p>
        </p:txBody>
      </p:sp>
      <p:sp>
        <p:nvSpPr>
          <p:cNvPr id="180227" name="Rectangle 6"/>
          <p:cNvSpPr txBox="1">
            <a:spLocks noGrp="1" noChangeArrowheads="1"/>
          </p:cNvSpPr>
          <p:nvPr/>
        </p:nvSpPr>
        <p:spPr bwMode="auto">
          <a:xfrm>
            <a:off x="0" y="8686800"/>
            <a:ext cx="2971800" cy="457200"/>
          </a:xfrm>
          <a:prstGeom prst="rect">
            <a:avLst/>
          </a:prstGeom>
          <a:noFill/>
          <a:ln w="9525">
            <a:noFill/>
            <a:miter lim="800000"/>
            <a:headEnd/>
            <a:tailEnd/>
          </a:ln>
        </p:spPr>
        <p:txBody>
          <a:bodyPr anchor="b"/>
          <a:lstStyle/>
          <a:p>
            <a:r>
              <a:rPr lang="en-US" sz="1200" dirty="0"/>
              <a:t>Society of American Archivists</a:t>
            </a:r>
          </a:p>
        </p:txBody>
      </p:sp>
      <p:sp>
        <p:nvSpPr>
          <p:cNvPr id="18022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1CCE4E4-6CC3-41E9-BB8D-B1869BC25D2F}" type="slidenum">
              <a:rPr lang="en-US" sz="1200"/>
              <a:pPr algn="r"/>
              <a:t>69</a:t>
            </a:fld>
            <a:endParaRPr lang="en-US" sz="1200" dirty="0"/>
          </a:p>
        </p:txBody>
      </p:sp>
      <p:sp>
        <p:nvSpPr>
          <p:cNvPr id="180229"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algn="ctr">
              <a:spcBef>
                <a:spcPct val="20000"/>
              </a:spcBef>
              <a:buFontTx/>
              <a:buChar char="•"/>
            </a:pPr>
            <a:endParaRPr lang="en-US" sz="3200" dirty="0">
              <a:latin typeface="Arial" charset="0"/>
            </a:endParaRPr>
          </a:p>
        </p:txBody>
      </p:sp>
      <p:sp>
        <p:nvSpPr>
          <p:cNvPr id="180230" name="Rectangle 3"/>
          <p:cNvSpPr>
            <a:spLocks noGrp="1" noChangeArrowheads="1"/>
          </p:cNvSpPr>
          <p:nvPr>
            <p:ph type="body"/>
          </p:nvPr>
        </p:nvSpPr>
        <p:spPr>
          <a:xfrm>
            <a:off x="914400" y="4343400"/>
            <a:ext cx="5014913" cy="4114800"/>
          </a:xfrm>
          <a:noFill/>
          <a:ln/>
        </p:spPr>
        <p:txBody>
          <a:bodyPr wrap="none" anchor="ctr"/>
          <a:lstStyle/>
          <a:p>
            <a:r>
              <a:rPr lang="en-US" dirty="0" smtClean="0">
                <a:ea typeface="ＭＳ Ｐゴシック" pitchFamily="34" charset="-128"/>
              </a:rPr>
              <a:t>What’s wrong here?  </a:t>
            </a:r>
          </a:p>
          <a:p>
            <a:endParaRPr lang="en-US" dirty="0" smtClean="0">
              <a:ea typeface="ＭＳ Ｐゴシック" pitchFamily="34" charset="-128"/>
            </a:endParaRPr>
          </a:p>
          <a:p>
            <a:r>
              <a:rPr lang="en-US" dirty="0" smtClean="0">
                <a:ea typeface="ＭＳ Ｐゴシック" pitchFamily="34" charset="-128"/>
              </a:rPr>
              <a:t>As you process and organize your collections make note of condition </a:t>
            </a:r>
          </a:p>
          <a:p>
            <a:r>
              <a:rPr lang="en-US" dirty="0" smtClean="0">
                <a:ea typeface="ＭＳ Ｐゴシック" pitchFamily="34" charset="-128"/>
              </a:rPr>
              <a:t>problems that may need the attention of a conservator. </a:t>
            </a:r>
          </a:p>
          <a:p>
            <a:r>
              <a:rPr lang="en-US" dirty="0" smtClean="0">
                <a:ea typeface="ＭＳ Ｐゴシック" pitchFamily="34" charset="-128"/>
              </a:rPr>
              <a:t> You can retrieve it when funds and time permit.  </a:t>
            </a:r>
          </a:p>
          <a:p>
            <a:endParaRPr lang="en-US" dirty="0" smtClean="0">
              <a:ea typeface="ＭＳ Ｐゴシック" pitchFamily="34" charset="-128"/>
            </a:endParaRPr>
          </a:p>
          <a:p>
            <a:endParaRPr lang="en-US" dirty="0" smtClean="0">
              <a:ea typeface="ＭＳ Ｐゴシック" pitchFamily="34" charset="-128"/>
            </a:endParaRPr>
          </a:p>
        </p:txBody>
      </p:sp>
      <p:sp>
        <p:nvSpPr>
          <p:cNvPr id="180231" name="Rectangle 6"/>
          <p:cNvSpPr>
            <a:spLocks noChangeArrowheads="1"/>
          </p:cNvSpPr>
          <p:nvPr/>
        </p:nvSpPr>
        <p:spPr bwMode="auto">
          <a:xfrm>
            <a:off x="2516188" y="304800"/>
            <a:ext cx="2208212" cy="461963"/>
          </a:xfrm>
          <a:prstGeom prst="rect">
            <a:avLst/>
          </a:prstGeom>
          <a:noFill/>
          <a:ln w="9525">
            <a:noFill/>
            <a:miter lim="800000"/>
            <a:headEnd/>
            <a:tailEnd/>
          </a:ln>
        </p:spPr>
        <p:txBody>
          <a:bodyPr>
            <a:spAutoFit/>
          </a:bodyPr>
          <a:lstStyle/>
          <a:p>
            <a:r>
              <a:rPr lang="en-GB" dirty="0"/>
              <a:t>Conservation</a:t>
            </a:r>
            <a:endParaRPr lang="en-US" dirty="0"/>
          </a:p>
        </p:txBody>
      </p:sp>
      <p:pic>
        <p:nvPicPr>
          <p:cNvPr id="180232" name="Picture 3"/>
          <p:cNvPicPr>
            <a:picLocks noChangeAspect="1" noChangeArrowheads="1"/>
          </p:cNvPicPr>
          <p:nvPr/>
        </p:nvPicPr>
        <p:blipFill>
          <a:blip r:embed="rId3"/>
          <a:srcRect/>
          <a:stretch>
            <a:fillRect/>
          </a:stretch>
        </p:blipFill>
        <p:spPr bwMode="auto">
          <a:xfrm>
            <a:off x="1219200" y="990600"/>
            <a:ext cx="4419600" cy="3192463"/>
          </a:xfrm>
          <a:prstGeom prst="rect">
            <a:avLst/>
          </a:prstGeom>
          <a:noFill/>
          <a:ln w="9525">
            <a:noFill/>
            <a:round/>
            <a:headEnd/>
            <a:tailEnd/>
          </a:ln>
        </p:spPr>
      </p:pic>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13667" name="Rectangle 6"/>
          <p:cNvSpPr>
            <a:spLocks noGrp="1" noChangeArrowheads="1"/>
          </p:cNvSpPr>
          <p:nvPr>
            <p:ph type="ftr" sz="quarter" idx="4"/>
          </p:nvPr>
        </p:nvSpPr>
        <p:spPr>
          <a:noFill/>
        </p:spPr>
        <p:txBody>
          <a:bodyPr/>
          <a:lstStyle/>
          <a:p>
            <a:r>
              <a:rPr lang="en-US" dirty="0" smtClean="0"/>
              <a:t>Society of American Archivists</a:t>
            </a:r>
          </a:p>
        </p:txBody>
      </p:sp>
      <p:sp>
        <p:nvSpPr>
          <p:cNvPr id="113668" name="Rectangle 7"/>
          <p:cNvSpPr>
            <a:spLocks noGrp="1" noChangeArrowheads="1"/>
          </p:cNvSpPr>
          <p:nvPr>
            <p:ph type="sldNum" sz="quarter" idx="5"/>
          </p:nvPr>
        </p:nvSpPr>
        <p:spPr>
          <a:noFill/>
        </p:spPr>
        <p:txBody>
          <a:bodyPr/>
          <a:lstStyle/>
          <a:p>
            <a:fld id="{01F74429-8C02-40BF-998C-4A79BAB664B9}" type="slidenum">
              <a:rPr lang="en-US" smtClean="0"/>
              <a:pPr/>
              <a:t>7</a:t>
            </a:fld>
            <a:endParaRPr lang="en-US" dirty="0" smtClean="0"/>
          </a:p>
        </p:txBody>
      </p:sp>
      <p:sp>
        <p:nvSpPr>
          <p:cNvPr id="113669" name="Rectangle 2"/>
          <p:cNvSpPr>
            <a:spLocks noGrp="1" noRot="1" noChangeAspect="1" noChangeArrowheads="1" noTextEdit="1"/>
          </p:cNvSpPr>
          <p:nvPr>
            <p:ph type="sldImg"/>
          </p:nvPr>
        </p:nvSpPr>
        <p:spPr>
          <a:solidFill>
            <a:srgbClr val="FFFFFF"/>
          </a:solidFill>
          <a:ln/>
        </p:spPr>
      </p:sp>
      <p:sp>
        <p:nvSpPr>
          <p:cNvPr id="113670"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50000"/>
              </a:spcBef>
            </a:pPr>
            <a:r>
              <a:rPr kumimoji="0" lang="en-US" i="1" dirty="0" smtClean="0"/>
              <a:t>Butte, Montana. Victor Rauh and one of his children reading a newspaper, </a:t>
            </a:r>
            <a:r>
              <a:rPr kumimoji="0" lang="en-US" dirty="0" smtClean="0"/>
              <a:t>1942, Russell Lee (photographer), FSA-OWI Collection, Library of Congress Prints and Photographs Division [LC-USW3- 009704-D [P&amp;P].</a:t>
            </a:r>
          </a:p>
          <a:p>
            <a:r>
              <a:rPr lang="en-US" dirty="0" smtClean="0"/>
              <a:t>As children, we are taught how to read text but rarely is any thought given in teaching how to read pictures.</a:t>
            </a:r>
          </a:p>
          <a:p>
            <a:endParaRPr lang="en-US" dirty="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2274" name="Rectangle 3"/>
          <p:cNvSpPr txBox="1">
            <a:spLocks noGrp="1" noChangeArrowheads="1"/>
          </p:cNvSpPr>
          <p:nvPr/>
        </p:nvSpPr>
        <p:spPr bwMode="auto">
          <a:xfrm>
            <a:off x="3886200" y="0"/>
            <a:ext cx="2971800" cy="457200"/>
          </a:xfrm>
          <a:prstGeom prst="rect">
            <a:avLst/>
          </a:prstGeom>
          <a:noFill/>
          <a:ln w="9525">
            <a:noFill/>
            <a:miter lim="800000"/>
            <a:headEnd/>
            <a:tailEnd/>
          </a:ln>
        </p:spPr>
        <p:txBody>
          <a:bodyPr/>
          <a:lstStyle/>
          <a:p>
            <a:pPr algn="r"/>
            <a:r>
              <a:rPr lang="en-US" sz="1200" dirty="0"/>
              <a:t>November 2008</a:t>
            </a:r>
          </a:p>
        </p:txBody>
      </p:sp>
      <p:sp>
        <p:nvSpPr>
          <p:cNvPr id="182275" name="Rectangle 6"/>
          <p:cNvSpPr txBox="1">
            <a:spLocks noGrp="1" noChangeArrowheads="1"/>
          </p:cNvSpPr>
          <p:nvPr/>
        </p:nvSpPr>
        <p:spPr bwMode="auto">
          <a:xfrm>
            <a:off x="0" y="8686800"/>
            <a:ext cx="2971800" cy="457200"/>
          </a:xfrm>
          <a:prstGeom prst="rect">
            <a:avLst/>
          </a:prstGeom>
          <a:noFill/>
          <a:ln w="9525">
            <a:noFill/>
            <a:miter lim="800000"/>
            <a:headEnd/>
            <a:tailEnd/>
          </a:ln>
        </p:spPr>
        <p:txBody>
          <a:bodyPr anchor="b"/>
          <a:lstStyle/>
          <a:p>
            <a:r>
              <a:rPr lang="en-US" sz="1200" dirty="0"/>
              <a:t>Society of American Archivists</a:t>
            </a:r>
          </a:p>
        </p:txBody>
      </p:sp>
      <p:sp>
        <p:nvSpPr>
          <p:cNvPr id="18227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E5005BE-2A81-4CF5-9051-3EEB44BB376B}" type="slidenum">
              <a:rPr lang="en-US" sz="1200"/>
              <a:pPr algn="r"/>
              <a:t>70</a:t>
            </a:fld>
            <a:endParaRPr lang="en-US" sz="1200" dirty="0"/>
          </a:p>
        </p:txBody>
      </p:sp>
      <p:sp>
        <p:nvSpPr>
          <p:cNvPr id="182277" name="Text Box 2"/>
          <p:cNvSpPr txBox="1">
            <a:spLocks noChangeArrowheads="1"/>
          </p:cNvSpPr>
          <p:nvPr/>
        </p:nvSpPr>
        <p:spPr bwMode="auto">
          <a:xfrm>
            <a:off x="914400" y="533400"/>
            <a:ext cx="4572000" cy="3810000"/>
          </a:xfrm>
          <a:prstGeom prst="rect">
            <a:avLst/>
          </a:prstGeom>
          <a:solidFill>
            <a:srgbClr val="FFFFFF"/>
          </a:solidFill>
          <a:ln w="9360">
            <a:solidFill>
              <a:srgbClr val="000000"/>
            </a:solidFill>
            <a:miter lim="800000"/>
            <a:headEnd/>
            <a:tailEnd/>
          </a:ln>
        </p:spPr>
        <p:txBody>
          <a:bodyPr wrap="none" anchor="ctr"/>
          <a:lstStyle/>
          <a:p>
            <a:pPr marL="330200" indent="-330200" defTabSz="4572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a:t>High Priority</a:t>
            </a:r>
          </a:p>
          <a:p>
            <a:pPr lvl="2" defTabSz="4572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a:t>Consolidate flaking or lifting emulsion</a:t>
            </a:r>
          </a:p>
          <a:p>
            <a:pPr lvl="2" defTabSz="4572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a:t>Flatten rolled prints</a:t>
            </a:r>
          </a:p>
          <a:p>
            <a:pPr lvl="2" defTabSz="4572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a:t>Mend tears</a:t>
            </a:r>
          </a:p>
          <a:p>
            <a:pPr lvl="2" defTabSz="4572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a:t>Remove pressure-sensitive tape</a:t>
            </a:r>
          </a:p>
          <a:p>
            <a:pPr lvl="2" defTabSz="4572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a:t>Separate blocked or adhered photographs</a:t>
            </a:r>
          </a:p>
          <a:p>
            <a:pPr lvl="2" defTabSz="4572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a:t>Deal with active mold </a:t>
            </a:r>
          </a:p>
          <a:p>
            <a:pPr lvl="2" defTabSz="4572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a:t>Stabilize physically damaged photograph</a:t>
            </a:r>
          </a:p>
        </p:txBody>
      </p:sp>
      <p:sp>
        <p:nvSpPr>
          <p:cNvPr id="182278" name="Rectangle 3"/>
          <p:cNvSpPr>
            <a:spLocks noGrp="1" noChangeArrowheads="1"/>
          </p:cNvSpPr>
          <p:nvPr>
            <p:ph type="body"/>
          </p:nvPr>
        </p:nvSpPr>
        <p:spPr>
          <a:xfrm>
            <a:off x="914400" y="4343400"/>
            <a:ext cx="5014913" cy="4114800"/>
          </a:xfrm>
          <a:noFill/>
          <a:ln/>
        </p:spPr>
        <p:txBody>
          <a:bodyPr wrap="none" anchor="ctr"/>
          <a:lstStyle/>
          <a:p>
            <a:r>
              <a:rPr lang="en-US" dirty="0" smtClean="0">
                <a:ea typeface="ＭＳ Ｐゴシック" pitchFamily="34" charset="-128"/>
              </a:rPr>
              <a:t>It’s important to seek the help of a conservator because you can </a:t>
            </a:r>
          </a:p>
          <a:p>
            <a:r>
              <a:rPr lang="en-US" dirty="0" smtClean="0">
                <a:ea typeface="ＭＳ Ｐゴシック" pitchFamily="34" charset="-128"/>
              </a:rPr>
              <a:t>cause irreparable harm to the item without the experience.  </a:t>
            </a:r>
          </a:p>
          <a:p>
            <a:endParaRPr lang="en-US" dirty="0" smtClean="0">
              <a:ea typeface="ＭＳ Ｐゴシック" pitchFamily="34" charset="-128"/>
            </a:endParaRPr>
          </a:p>
          <a:p>
            <a:r>
              <a:rPr lang="en-US" dirty="0" smtClean="0">
                <a:ea typeface="ＭＳ Ｐゴシック" pitchFamily="34" charset="-128"/>
              </a:rPr>
              <a:t/>
            </a:r>
            <a:br>
              <a:rPr lang="en-US" dirty="0" smtClean="0">
                <a:ea typeface="ＭＳ Ｐゴシック" pitchFamily="34" charset="-128"/>
              </a:rPr>
            </a:br>
            <a:r>
              <a:rPr lang="en-US" dirty="0" smtClean="0">
                <a:ea typeface="ＭＳ Ｐゴシック" pitchFamily="34" charset="-128"/>
              </a:rPr>
              <a:t>the problems listed above can lead to further damage and loss of image.  </a:t>
            </a:r>
          </a:p>
          <a:p>
            <a:r>
              <a:rPr lang="en-US" dirty="0" smtClean="0">
                <a:ea typeface="ＭＳ Ｐゴシック" pitchFamily="34" charset="-128"/>
              </a:rPr>
              <a:t>Conservators know what materials to use that won’t cause problems</a:t>
            </a:r>
          </a:p>
          <a:p>
            <a:r>
              <a:rPr lang="en-US" dirty="0" smtClean="0">
                <a:ea typeface="ＭＳ Ｐゴシック" pitchFamily="34" charset="-128"/>
              </a:rPr>
              <a:t>Best way to keep damage minimal   stabilize and if necessary cosmetic compensation.  </a:t>
            </a:r>
          </a:p>
          <a:p>
            <a:endParaRPr lang="en-US" dirty="0" smtClean="0">
              <a:ea typeface="ＭＳ Ｐゴシック" pitchFamily="34" charset="-128"/>
            </a:endParaRPr>
          </a:p>
          <a:p>
            <a:r>
              <a:rPr lang="en-US" dirty="0" smtClean="0">
                <a:ea typeface="ＭＳ Ｐゴシック" pitchFamily="34" charset="-128"/>
              </a:rPr>
              <a:t>Conservators can also help </a:t>
            </a:r>
          </a:p>
          <a:p>
            <a:r>
              <a:rPr lang="en-US" dirty="0" smtClean="0">
                <a:ea typeface="ＭＳ Ｐゴシック" pitchFamily="34" charset="-128"/>
              </a:rPr>
              <a:t>Inspect film base of negative collections and evaluation of state of deterioration</a:t>
            </a:r>
          </a:p>
          <a:p>
            <a:r>
              <a:rPr lang="en-US" dirty="0" smtClean="0">
                <a:ea typeface="ＭＳ Ｐゴシック" pitchFamily="34" charset="-128"/>
              </a:rPr>
              <a:t>Develop or review handling procedures</a:t>
            </a:r>
          </a:p>
          <a:p>
            <a:r>
              <a:rPr lang="en-US" dirty="0" smtClean="0">
                <a:ea typeface="ＭＳ Ｐゴシック" pitchFamily="34" charset="-128"/>
              </a:rPr>
              <a:t>Establish archival storage procedures.  </a:t>
            </a:r>
          </a:p>
        </p:txBody>
      </p:sp>
      <p:sp>
        <p:nvSpPr>
          <p:cNvPr id="182279" name="Rectangle 6"/>
          <p:cNvSpPr>
            <a:spLocks noChangeArrowheads="1"/>
          </p:cNvSpPr>
          <p:nvPr/>
        </p:nvSpPr>
        <p:spPr bwMode="auto">
          <a:xfrm>
            <a:off x="1295400" y="533400"/>
            <a:ext cx="4191000" cy="461963"/>
          </a:xfrm>
          <a:prstGeom prst="rect">
            <a:avLst/>
          </a:prstGeom>
          <a:noFill/>
          <a:ln w="9525">
            <a:noFill/>
            <a:miter lim="800000"/>
            <a:headEnd/>
            <a:tailEnd/>
          </a:ln>
        </p:spPr>
        <p:txBody>
          <a:bodyPr>
            <a:spAutoFit/>
          </a:bodyPr>
          <a:lstStyle/>
          <a:p>
            <a:r>
              <a:rPr lang="en-GB" dirty="0"/>
              <a:t>When to call a conservator</a:t>
            </a:r>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76131" name="Rectangle 6"/>
          <p:cNvSpPr>
            <a:spLocks noGrp="1" noChangeArrowheads="1"/>
          </p:cNvSpPr>
          <p:nvPr>
            <p:ph type="ftr" sz="quarter" idx="4"/>
          </p:nvPr>
        </p:nvSpPr>
        <p:spPr>
          <a:noFill/>
        </p:spPr>
        <p:txBody>
          <a:bodyPr/>
          <a:lstStyle/>
          <a:p>
            <a:r>
              <a:rPr lang="en-US" dirty="0" smtClean="0"/>
              <a:t>Society of American Archivists</a:t>
            </a:r>
          </a:p>
        </p:txBody>
      </p:sp>
      <p:sp>
        <p:nvSpPr>
          <p:cNvPr id="176132" name="Rectangle 7"/>
          <p:cNvSpPr>
            <a:spLocks noGrp="1" noChangeArrowheads="1"/>
          </p:cNvSpPr>
          <p:nvPr>
            <p:ph type="sldNum" sz="quarter" idx="5"/>
          </p:nvPr>
        </p:nvSpPr>
        <p:spPr>
          <a:noFill/>
        </p:spPr>
        <p:txBody>
          <a:bodyPr/>
          <a:lstStyle/>
          <a:p>
            <a:fld id="{CA83B2D3-6ED9-4A6F-8CF5-BB77DACD1CD9}" type="slidenum">
              <a:rPr lang="en-US" smtClean="0"/>
              <a:pPr/>
              <a:t>71</a:t>
            </a:fld>
            <a:endParaRPr lang="en-US" dirty="0" smtClean="0"/>
          </a:p>
        </p:txBody>
      </p:sp>
      <p:sp>
        <p:nvSpPr>
          <p:cNvPr id="176133" name="Rectangle 2"/>
          <p:cNvSpPr>
            <a:spLocks noGrp="1" noRot="1" noChangeAspect="1" noChangeArrowheads="1" noTextEdit="1"/>
          </p:cNvSpPr>
          <p:nvPr>
            <p:ph type="sldImg"/>
          </p:nvPr>
        </p:nvSpPr>
        <p:spPr>
          <a:solidFill>
            <a:srgbClr val="FFFFFF"/>
          </a:solidFill>
          <a:ln/>
        </p:spPr>
      </p:sp>
      <p:sp>
        <p:nvSpPr>
          <p:cNvPr id="176134" name="Rectangle 3"/>
          <p:cNvSpPr>
            <a:spLocks noGrp="1" noChangeArrowheads="1"/>
          </p:cNvSpPr>
          <p:nvPr>
            <p:ph type="body" idx="1"/>
          </p:nvPr>
        </p:nvSpPr>
        <p:spPr>
          <a:solidFill>
            <a:srgbClr val="FFFFFF"/>
          </a:solidFill>
          <a:ln>
            <a:solidFill>
              <a:srgbClr val="000000"/>
            </a:solidFill>
          </a:ln>
        </p:spPr>
        <p:txBody>
          <a:bodyPr/>
          <a:lstStyle/>
          <a:p>
            <a:r>
              <a:rPr lang="en-US" dirty="0" smtClean="0"/>
              <a:t>Interior of L.C. Handy Studio, 494 Maryland Ave., SW, Washington, D.C., with piles of glass negatives dating back to Mathew Brady on the left and camera under cloth on the right] / photograph by the Library of Congress. 1954 Aug. 6.</a:t>
            </a:r>
            <a:br>
              <a:rPr lang="en-US" dirty="0" smtClean="0"/>
            </a:br>
            <a:r>
              <a:rPr lang="en-US" dirty="0" smtClean="0"/>
              <a:t>Courtesy of Library of Congress Prints and Photographs Division. from http://hdl.loc.gov/loc.pnp/ppmsca.03439</a:t>
            </a:r>
          </a:p>
          <a:p>
            <a:endParaRPr lang="en-US" dirty="0" smtClean="0"/>
          </a:p>
          <a:p>
            <a:r>
              <a:rPr lang="en-US" dirty="0" smtClean="0"/>
              <a:t>How to decide what to do with a collection offer that looks like this?</a:t>
            </a:r>
          </a:p>
          <a:p>
            <a:endParaRPr lang="en-US" dirty="0" smtClean="0"/>
          </a:p>
          <a:p>
            <a:r>
              <a:rPr lang="en-US" dirty="0" smtClean="0"/>
              <a:t>Review basic archival principles and how they apply to photos, refresher for some, set-up for case study.</a:t>
            </a:r>
          </a:p>
          <a:p>
            <a:r>
              <a:rPr lang="en-US" dirty="0" smtClean="0"/>
              <a:t>Type of organization: two tiers, first public/private, then underneath that by general type (corporate, religious, university, government, thematic).</a:t>
            </a:r>
          </a:p>
          <a:p>
            <a:r>
              <a:rPr lang="en-US" dirty="0" smtClean="0"/>
              <a:t>These types of organizations may behave very differently.  For example, a public archives tends to provide equal access to all under the law, but may offer some special services to internal staff.  A private repository may have a very complex hierarchy of types of services or may not offer many services at all depending upon mission and resources.</a:t>
            </a:r>
          </a:p>
          <a:p>
            <a:pPr>
              <a:lnSpc>
                <a:spcPct val="90000"/>
              </a:lnSpc>
            </a:pPr>
            <a:endParaRPr lang="en-US" sz="1000" dirty="0" smtClean="0"/>
          </a:p>
          <a:p>
            <a:endParaRPr lang="en-US" dirty="0"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78179" name="Rectangle 6"/>
          <p:cNvSpPr>
            <a:spLocks noGrp="1" noChangeArrowheads="1"/>
          </p:cNvSpPr>
          <p:nvPr>
            <p:ph type="ftr" sz="quarter" idx="4"/>
          </p:nvPr>
        </p:nvSpPr>
        <p:spPr>
          <a:noFill/>
        </p:spPr>
        <p:txBody>
          <a:bodyPr/>
          <a:lstStyle/>
          <a:p>
            <a:r>
              <a:rPr lang="en-US" dirty="0" smtClean="0"/>
              <a:t>Society of American Archivists</a:t>
            </a:r>
          </a:p>
        </p:txBody>
      </p:sp>
      <p:sp>
        <p:nvSpPr>
          <p:cNvPr id="178180" name="Rectangle 7"/>
          <p:cNvSpPr>
            <a:spLocks noGrp="1" noChangeArrowheads="1"/>
          </p:cNvSpPr>
          <p:nvPr>
            <p:ph type="sldNum" sz="quarter" idx="5"/>
          </p:nvPr>
        </p:nvSpPr>
        <p:spPr>
          <a:noFill/>
        </p:spPr>
        <p:txBody>
          <a:bodyPr/>
          <a:lstStyle/>
          <a:p>
            <a:fld id="{B76AE2B2-15F2-4F8B-9CBA-1AD2E7388E71}" type="slidenum">
              <a:rPr lang="en-US" smtClean="0"/>
              <a:pPr/>
              <a:t>72</a:t>
            </a:fld>
            <a:endParaRPr lang="en-US" dirty="0" smtClean="0"/>
          </a:p>
        </p:txBody>
      </p:sp>
      <p:sp>
        <p:nvSpPr>
          <p:cNvPr id="178181" name="Rectangle 2"/>
          <p:cNvSpPr>
            <a:spLocks noGrp="1" noRot="1" noChangeAspect="1" noChangeArrowheads="1" noTextEdit="1"/>
          </p:cNvSpPr>
          <p:nvPr>
            <p:ph type="sldImg"/>
          </p:nvPr>
        </p:nvSpPr>
        <p:spPr>
          <a:solidFill>
            <a:srgbClr val="FFFFFF"/>
          </a:solidFill>
          <a:ln/>
        </p:spPr>
      </p:sp>
      <p:sp>
        <p:nvSpPr>
          <p:cNvPr id="178182" name="Rectangle 3"/>
          <p:cNvSpPr>
            <a:spLocks noGrp="1" noChangeArrowheads="1"/>
          </p:cNvSpPr>
          <p:nvPr>
            <p:ph type="body" idx="1"/>
          </p:nvPr>
        </p:nvSpPr>
        <p:spPr>
          <a:solidFill>
            <a:srgbClr val="FFFFFF"/>
          </a:solidFill>
          <a:ln>
            <a:solidFill>
              <a:srgbClr val="000000"/>
            </a:solidFill>
          </a:ln>
        </p:spPr>
        <p:txBody>
          <a:bodyPr/>
          <a:lstStyle/>
          <a:p>
            <a:r>
              <a:rPr lang="en-US" sz="1000" dirty="0" smtClean="0"/>
              <a:t>Colorado. Branding calves, by Detroit Photographic Co., [between 1898 and 1905], LC P&amp;P,</a:t>
            </a:r>
            <a:r>
              <a:rPr lang="en-US" sz="1000" baseline="0" dirty="0" smtClean="0"/>
              <a:t> </a:t>
            </a:r>
            <a:r>
              <a:rPr lang="en-US" sz="1000" baseline="0" dirty="0" err="1" smtClean="0"/>
              <a:t>photochrom</a:t>
            </a:r>
            <a:r>
              <a:rPr lang="en-US" sz="1000" baseline="0" dirty="0" smtClean="0"/>
              <a:t>, ppmsca.1787.</a:t>
            </a:r>
            <a:endParaRPr lang="en-US" sz="1000" dirty="0" smtClean="0"/>
          </a:p>
          <a:p>
            <a:pPr>
              <a:lnSpc>
                <a:spcPct val="80000"/>
              </a:lnSpc>
            </a:pPr>
            <a:r>
              <a:rPr lang="en-US" sz="1000" dirty="0" smtClean="0"/>
              <a:t>Mission (goals), purpose, collecting mandates, and restrictions policies all affect what a repository does and how. </a:t>
            </a:r>
          </a:p>
          <a:p>
            <a:r>
              <a:rPr lang="en-US" sz="1000" dirty="0" smtClean="0">
                <a:cs typeface="Arial" charset="0"/>
              </a:rPr>
              <a:t>Levels of service:internal and external groups/ different categories of requests such as researchers with appointments, walk-in researchers, telephone calls, fax, email, and other requests.  </a:t>
            </a:r>
          </a:p>
          <a:p>
            <a:r>
              <a:rPr lang="en-US" sz="1000" dirty="0" smtClean="0">
                <a:cs typeface="Arial" charset="0"/>
              </a:rPr>
              <a:t>Time on 1) checking citations, 2) providing captions, 3) searching out badly cited documents to make copies at a remote, and 4) conducting research for a researcher at a remote.  Save staff time by having pre-printed or online forms that provide information about ordering copies, preparing captions, and credit lines, determining copyright status, and submitting permission to publish forms.  </a:t>
            </a:r>
          </a:p>
          <a:p>
            <a:r>
              <a:rPr lang="en-US" sz="1000" dirty="0" smtClean="0">
                <a:cs typeface="Arial" charset="0"/>
              </a:rPr>
              <a:t>Limited services and hours of accessibility to the general public for smaller shops.  Focus on self-service so that researchers can use Websites and other tools to identify what they want without needing staff assistance. Services performed at cost recovery levels so that staff do not need to spend salaried hours handling duplication services—but rather this is contracted out.</a:t>
            </a:r>
          </a:p>
          <a:p>
            <a:r>
              <a:rPr lang="en-US" sz="1000" dirty="0" smtClean="0">
                <a:cs typeface="Arial" charset="0"/>
              </a:rPr>
              <a:t>Policy not to sign permission to publish forms, in order to avoid lawsuits, as well as to charge back all fact-checking or research work done for the general public above 15 minutes work.  </a:t>
            </a:r>
          </a:p>
          <a:p>
            <a:r>
              <a:rPr lang="en-US" sz="1000" dirty="0" smtClean="0">
                <a:cs typeface="Arial" charset="0"/>
              </a:rPr>
              <a:t>Provide list of potential contract researchers who can help remote researchers with their work.  Extended assistance level to members of congress, members of the press, Board members, and executive members of their Friends Group.</a:t>
            </a:r>
          </a:p>
          <a:p>
            <a:r>
              <a:rPr lang="en-US" sz="1000" dirty="0" smtClean="0">
                <a:cs typeface="Times New Roman" pitchFamily="18" charset="0"/>
              </a:rPr>
              <a:t>Services and mission impacted by resources and partnerships/stakeholders as well as holdings.</a:t>
            </a:r>
          </a:p>
          <a:p>
            <a:endParaRPr lang="en-US" sz="1000" dirty="0" smtClean="0"/>
          </a:p>
          <a:p>
            <a:endParaRPr lang="en-US" sz="1000" dirty="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79203" name="Rectangle 6"/>
          <p:cNvSpPr>
            <a:spLocks noGrp="1" noChangeArrowheads="1"/>
          </p:cNvSpPr>
          <p:nvPr>
            <p:ph type="ftr" sz="quarter" idx="4"/>
          </p:nvPr>
        </p:nvSpPr>
        <p:spPr>
          <a:noFill/>
        </p:spPr>
        <p:txBody>
          <a:bodyPr/>
          <a:lstStyle/>
          <a:p>
            <a:r>
              <a:rPr lang="en-US" dirty="0" smtClean="0"/>
              <a:t>Society of American Archivists</a:t>
            </a:r>
          </a:p>
        </p:txBody>
      </p:sp>
      <p:sp>
        <p:nvSpPr>
          <p:cNvPr id="179204" name="Rectangle 7"/>
          <p:cNvSpPr>
            <a:spLocks noGrp="1" noChangeArrowheads="1"/>
          </p:cNvSpPr>
          <p:nvPr>
            <p:ph type="sldNum" sz="quarter" idx="5"/>
          </p:nvPr>
        </p:nvSpPr>
        <p:spPr>
          <a:noFill/>
        </p:spPr>
        <p:txBody>
          <a:bodyPr/>
          <a:lstStyle/>
          <a:p>
            <a:fld id="{B57447C0-75C9-4D59-8428-7BA7C20BA896}" type="slidenum">
              <a:rPr lang="en-US" smtClean="0"/>
              <a:pPr/>
              <a:t>73</a:t>
            </a:fld>
            <a:endParaRPr lang="en-US" dirty="0" smtClean="0"/>
          </a:p>
        </p:txBody>
      </p:sp>
      <p:sp>
        <p:nvSpPr>
          <p:cNvPr id="179205" name="Rectangle 2"/>
          <p:cNvSpPr>
            <a:spLocks noGrp="1" noRot="1" noChangeAspect="1" noChangeArrowheads="1" noTextEdit="1"/>
          </p:cNvSpPr>
          <p:nvPr>
            <p:ph type="sldImg"/>
          </p:nvPr>
        </p:nvSpPr>
        <p:spPr>
          <a:solidFill>
            <a:srgbClr val="FFFFFF"/>
          </a:solidFill>
          <a:ln/>
        </p:spPr>
      </p:sp>
      <p:sp>
        <p:nvSpPr>
          <p:cNvPr id="179206" name="Rectangle 3"/>
          <p:cNvSpPr>
            <a:spLocks noGrp="1" noChangeArrowheads="1"/>
          </p:cNvSpPr>
          <p:nvPr>
            <p:ph type="body" idx="1"/>
          </p:nvPr>
        </p:nvSpPr>
        <p:spPr>
          <a:solidFill>
            <a:srgbClr val="FFFFFF"/>
          </a:solidFill>
          <a:ln>
            <a:solidFill>
              <a:srgbClr val="000000"/>
            </a:solidFill>
          </a:ln>
        </p:spPr>
        <p:txBody>
          <a:bodyPr/>
          <a:lstStyle/>
          <a:p>
            <a:r>
              <a:rPr lang="en-US" dirty="0" smtClean="0"/>
              <a:t>Parke, Davis and Company, manufacturing chemists, Detroit, Michigan. Another view of the shelves in the freezing room for blood plasma, LC-USW3-033655, 1943 May, Arthur S. Siegel, FSA-OWI, fsa8d39313</a:t>
            </a:r>
          </a:p>
          <a:p>
            <a:pPr>
              <a:lnSpc>
                <a:spcPct val="80000"/>
              </a:lnSpc>
              <a:buFontTx/>
              <a:buChar char="•"/>
            </a:pPr>
            <a:r>
              <a:rPr lang="en-US" dirty="0" smtClean="0"/>
              <a:t>Current holdings help shape what a repository acquires, as we try to fill in holdings gaps and identify strengths to build upon.</a:t>
            </a:r>
          </a:p>
          <a:p>
            <a:pPr>
              <a:lnSpc>
                <a:spcPct val="80000"/>
              </a:lnSpc>
              <a:buFontTx/>
              <a:buChar char="•"/>
            </a:pPr>
            <a:r>
              <a:rPr lang="en-US" dirty="0" smtClean="0"/>
              <a:t>Collecting techniques and mandates may involve a Records schedule or Collecting policy, or both.  A records schedule is a formal written agreement indicating what is permanent, what is temporary, how long temporary materials are kept before disposal, and where permanent records go when no longer needed for current business. </a:t>
            </a:r>
          </a:p>
          <a:p>
            <a:pPr>
              <a:lnSpc>
                <a:spcPct val="80000"/>
              </a:lnSpc>
              <a:buFontTx/>
              <a:buChar char="•"/>
            </a:pPr>
            <a:r>
              <a:rPr lang="en-US" dirty="0" smtClean="0"/>
              <a:t>A collecting plan is an indication of what a repository will acquire in terms of theme, source, eras, geographic coverage, formats, document types, etc.</a:t>
            </a:r>
          </a:p>
          <a:p>
            <a:endParaRPr lang="en-US" dirty="0" smtClean="0"/>
          </a:p>
          <a:p>
            <a:r>
              <a:rPr lang="en-US" dirty="0" smtClean="0"/>
              <a:t>DELETED: Tempting as it may be to add the out-of-scope image, you should work at following your collecting policy regardless of the beauty of the image. Transfer it to the repository that collects images of Wyoming. Ansel Adams (1902–1984), "The Tetons--Snake River" Wyoming, 1942. Vintage signed print. R</a:t>
            </a:r>
            <a:r>
              <a:rPr lang="en-US" i="1" dirty="0" smtClean="0"/>
              <a:t>ecords of the National Park Service. </a:t>
            </a:r>
            <a:r>
              <a:rPr lang="en-US" dirty="0" smtClean="0"/>
              <a:t>(79-AAG-1), Courtesy of the National Archives and Records Administration.</a:t>
            </a:r>
            <a:r>
              <a:rPr lang="en-US" sz="1200" dirty="0" smtClean="0"/>
              <a:t> </a:t>
            </a:r>
          </a:p>
          <a:p>
            <a:r>
              <a:rPr lang="en-US" sz="1200" dirty="0" smtClean="0"/>
              <a:t>Check documentation, then transfer </a:t>
            </a:r>
          </a:p>
          <a:p>
            <a:r>
              <a:rPr lang="en-US" sz="1200" dirty="0" smtClean="0"/>
              <a:t>Deaccession the entire accession, then transfer</a:t>
            </a:r>
          </a:p>
          <a:p>
            <a:r>
              <a:rPr lang="en-US" sz="1200" dirty="0" smtClean="0"/>
              <a:t>Weed the materials</a:t>
            </a:r>
          </a:p>
          <a:p>
            <a:r>
              <a:rPr lang="en-US" sz="1200" dirty="0" smtClean="0"/>
              <a:t>Sample the materials</a:t>
            </a:r>
          </a:p>
          <a:p>
            <a:r>
              <a:rPr lang="en-US" sz="1200" dirty="0" smtClean="0"/>
              <a:t>Disposition options</a:t>
            </a:r>
          </a:p>
          <a:p>
            <a:r>
              <a:rPr lang="en-US" sz="1200" dirty="0" smtClean="0"/>
              <a:t>Note: Talk to donors, reference staff, and stakeholders early and often.</a:t>
            </a:r>
          </a:p>
          <a:p>
            <a:r>
              <a:rPr lang="en-US" sz="1200" dirty="0" smtClean="0"/>
              <a:t>Don’t acquire it.</a:t>
            </a:r>
          </a:p>
          <a:p>
            <a:r>
              <a:rPr lang="en-US" sz="1200" dirty="0" smtClean="0"/>
              <a:t>Don’t take out of scope donations that don’t match mission, collecting policy, and stakeholder needs.  Don’t accept new collections that clearly are beyond your ability to manage using their current or grant-funded  resources.  Instead refer them to someone else who collects in this area. If you must acquire it, ensure that you can get rid of it by making certain the donor knows they may transfer or weed or sample it.</a:t>
            </a:r>
          </a:p>
          <a:p>
            <a:r>
              <a:rPr lang="en-US" sz="1200" dirty="0" smtClean="0"/>
              <a:t>Check the accession’s documentation and transfer </a:t>
            </a:r>
          </a:p>
          <a:p>
            <a:r>
              <a:rPr lang="en-US" sz="1200" dirty="0" smtClean="0"/>
              <a:t>Deaccession the entire accession if little has value, then transfer</a:t>
            </a:r>
          </a:p>
          <a:p>
            <a:r>
              <a:rPr lang="en-US" sz="1200" dirty="0" smtClean="0"/>
              <a:t>Weed the materials (time consuming)</a:t>
            </a:r>
          </a:p>
          <a:p>
            <a:r>
              <a:rPr lang="en-US" sz="1200" dirty="0" smtClean="0"/>
              <a:t>Sample the materials (time consuming)</a:t>
            </a:r>
          </a:p>
          <a:p>
            <a:r>
              <a:rPr lang="en-US" sz="1200" dirty="0" smtClean="0">
                <a:cs typeface="Times New Roman" pitchFamily="18" charset="0"/>
              </a:rPr>
              <a:t>On occasion you may be told that a significant out-of-scope  image will be destroyed or lost if you don't take it.  Your collecting policy and documentation strategy may protect you by prohibiting you from acquiring such materials.  If not, try to refer the donor to another more appropriate repository.  If this does not work, take the material but state in your deed of gift that you may transfer the image to a more appropriate repository or dispose of them in the future.  Indicate that you will not accept donor restrictions on transferring the image.  Transfer the image ASAP to a more appropriate repository.</a:t>
            </a:r>
            <a:endParaRPr lang="en-US" sz="1200" dirty="0" smtClean="0"/>
          </a:p>
          <a:p>
            <a:endParaRPr lang="en-US" sz="1200" dirty="0" smtClean="0"/>
          </a:p>
          <a:p>
            <a:endParaRPr lang="en-US" dirty="0" smtClean="0"/>
          </a:p>
          <a:p>
            <a:endParaRPr lang="en-US" dirty="0" smtClean="0"/>
          </a:p>
          <a:p>
            <a:endParaRPr lang="en-US" dirty="0" smtClean="0"/>
          </a:p>
          <a:p>
            <a:endParaRPr lang="en-US" dirty="0" smtClean="0"/>
          </a:p>
          <a:p>
            <a:endParaRPr lang="en-US" dirty="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80227" name="Rectangle 6"/>
          <p:cNvSpPr>
            <a:spLocks noGrp="1" noChangeArrowheads="1"/>
          </p:cNvSpPr>
          <p:nvPr>
            <p:ph type="ftr" sz="quarter" idx="4"/>
          </p:nvPr>
        </p:nvSpPr>
        <p:spPr>
          <a:noFill/>
        </p:spPr>
        <p:txBody>
          <a:bodyPr/>
          <a:lstStyle/>
          <a:p>
            <a:r>
              <a:rPr lang="en-US" dirty="0" smtClean="0"/>
              <a:t>Society of American Archivists</a:t>
            </a:r>
          </a:p>
        </p:txBody>
      </p:sp>
      <p:sp>
        <p:nvSpPr>
          <p:cNvPr id="180228" name="Rectangle 7"/>
          <p:cNvSpPr>
            <a:spLocks noGrp="1" noChangeArrowheads="1"/>
          </p:cNvSpPr>
          <p:nvPr>
            <p:ph type="sldNum" sz="quarter" idx="5"/>
          </p:nvPr>
        </p:nvSpPr>
        <p:spPr>
          <a:noFill/>
        </p:spPr>
        <p:txBody>
          <a:bodyPr/>
          <a:lstStyle/>
          <a:p>
            <a:fld id="{EC1B0BF8-FCCF-4DE1-8AEE-7DD36E0384EF}" type="slidenum">
              <a:rPr lang="en-US" smtClean="0"/>
              <a:pPr/>
              <a:t>74</a:t>
            </a:fld>
            <a:endParaRPr lang="en-US" dirty="0" smtClean="0"/>
          </a:p>
        </p:txBody>
      </p:sp>
      <p:sp>
        <p:nvSpPr>
          <p:cNvPr id="180229" name="Rectangle 2"/>
          <p:cNvSpPr>
            <a:spLocks noGrp="1" noRot="1" noChangeAspect="1" noChangeArrowheads="1" noTextEdit="1"/>
          </p:cNvSpPr>
          <p:nvPr>
            <p:ph type="sldImg"/>
          </p:nvPr>
        </p:nvSpPr>
        <p:spPr>
          <a:solidFill>
            <a:srgbClr val="FFFFFF"/>
          </a:solidFill>
          <a:ln/>
        </p:spPr>
      </p:sp>
      <p:sp>
        <p:nvSpPr>
          <p:cNvPr id="180230" name="Rectangle 3"/>
          <p:cNvSpPr>
            <a:spLocks noGrp="1" noChangeArrowheads="1"/>
          </p:cNvSpPr>
          <p:nvPr>
            <p:ph type="body" idx="1"/>
          </p:nvPr>
        </p:nvSpPr>
        <p:spPr>
          <a:solidFill>
            <a:srgbClr val="FFFFFF"/>
          </a:solidFill>
          <a:ln>
            <a:solidFill>
              <a:srgbClr val="000000"/>
            </a:solidFill>
          </a:ln>
        </p:spPr>
        <p:txBody>
          <a:bodyPr/>
          <a:lstStyle/>
          <a:p>
            <a:pPr>
              <a:lnSpc>
                <a:spcPct val="90000"/>
              </a:lnSpc>
            </a:pPr>
            <a:r>
              <a:rPr lang="en-US" dirty="0" smtClean="0"/>
              <a:t>Daytona Beach, Florida. Bethune-Cookman College. Students in the library reading room, LC-USW3-014835-E, 1943 Jan. Gordon Parks, FSA-OWI, LC P&amp;P, fsa8d24709.</a:t>
            </a:r>
          </a:p>
          <a:p>
            <a:pPr>
              <a:lnSpc>
                <a:spcPct val="80000"/>
              </a:lnSpc>
            </a:pPr>
            <a:r>
              <a:rPr lang="en-US" dirty="0" smtClean="0"/>
              <a:t>Stakeholders (e.g. users, donors, staff, other partners and those documented) as the ultimate users of photographs are the audiences we acquire materials to please.  Their interests and focuses help shape what we do. </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81251" name="Rectangle 6"/>
          <p:cNvSpPr>
            <a:spLocks noGrp="1" noChangeArrowheads="1"/>
          </p:cNvSpPr>
          <p:nvPr>
            <p:ph type="ftr" sz="quarter" idx="4"/>
          </p:nvPr>
        </p:nvSpPr>
        <p:spPr>
          <a:noFill/>
        </p:spPr>
        <p:txBody>
          <a:bodyPr/>
          <a:lstStyle/>
          <a:p>
            <a:r>
              <a:rPr lang="en-US" dirty="0" smtClean="0"/>
              <a:t>Society of American Archivists</a:t>
            </a:r>
          </a:p>
        </p:txBody>
      </p:sp>
      <p:sp>
        <p:nvSpPr>
          <p:cNvPr id="181252" name="Rectangle 7"/>
          <p:cNvSpPr>
            <a:spLocks noGrp="1" noChangeArrowheads="1"/>
          </p:cNvSpPr>
          <p:nvPr>
            <p:ph type="sldNum" sz="quarter" idx="5"/>
          </p:nvPr>
        </p:nvSpPr>
        <p:spPr>
          <a:noFill/>
        </p:spPr>
        <p:txBody>
          <a:bodyPr/>
          <a:lstStyle/>
          <a:p>
            <a:fld id="{4FE893F6-574F-4DE1-BE0B-2AF6D4E2BCDB}" type="slidenum">
              <a:rPr lang="en-US" smtClean="0"/>
              <a:pPr/>
              <a:t>75</a:t>
            </a:fld>
            <a:endParaRPr lang="en-US" dirty="0" smtClean="0"/>
          </a:p>
        </p:txBody>
      </p:sp>
      <p:sp>
        <p:nvSpPr>
          <p:cNvPr id="181253" name="Rectangle 2"/>
          <p:cNvSpPr>
            <a:spLocks noGrp="1" noRot="1" noChangeAspect="1" noChangeArrowheads="1" noTextEdit="1"/>
          </p:cNvSpPr>
          <p:nvPr>
            <p:ph type="sldImg"/>
          </p:nvPr>
        </p:nvSpPr>
        <p:spPr>
          <a:solidFill>
            <a:srgbClr val="FFFFFF"/>
          </a:solidFill>
          <a:ln/>
        </p:spPr>
      </p:sp>
      <p:sp>
        <p:nvSpPr>
          <p:cNvPr id="181254" name="Rectangle 3"/>
          <p:cNvSpPr>
            <a:spLocks noGrp="1" noChangeArrowheads="1"/>
          </p:cNvSpPr>
          <p:nvPr>
            <p:ph type="body" idx="1"/>
          </p:nvPr>
        </p:nvSpPr>
        <p:spPr>
          <a:solidFill>
            <a:srgbClr val="FFFFFF"/>
          </a:solidFill>
          <a:ln>
            <a:solidFill>
              <a:srgbClr val="000000"/>
            </a:solidFill>
          </a:ln>
        </p:spPr>
        <p:txBody>
          <a:bodyPr/>
          <a:lstStyle/>
          <a:p>
            <a:pPr>
              <a:lnSpc>
                <a:spcPct val="80000"/>
              </a:lnSpc>
            </a:pPr>
            <a:r>
              <a:rPr lang="en-US" sz="1000" dirty="0" smtClean="0"/>
              <a:t>Seventy-one years, or, My life with photography. Autumn, Greenwich, Nov. 3, 1939, LOT 12400, p. 100, photographed 1939, Samuel H. Gottscho, LC P&amp;P, gsc5a00129</a:t>
            </a:r>
          </a:p>
          <a:p>
            <a:pPr>
              <a:lnSpc>
                <a:spcPct val="80000"/>
              </a:lnSpc>
            </a:pPr>
            <a:r>
              <a:rPr lang="en-US" sz="1000" dirty="0" smtClean="0"/>
              <a:t>Note caption: The smoke of burning leaves, a pictorial asset.</a:t>
            </a:r>
          </a:p>
          <a:p>
            <a:pPr>
              <a:lnSpc>
                <a:spcPct val="80000"/>
              </a:lnSpc>
            </a:pPr>
            <a:r>
              <a:rPr lang="en-US" sz="1000" dirty="0" smtClean="0"/>
              <a:t>Resources shape what we can and can not acquire including space, staffing levels, and funding for contracts, supplies, and equipment.</a:t>
            </a:r>
          </a:p>
          <a:p>
            <a:pPr>
              <a:lnSpc>
                <a:spcPct val="80000"/>
              </a:lnSpc>
            </a:pPr>
            <a:r>
              <a:rPr lang="en-US" sz="1000" dirty="0" smtClean="0"/>
              <a:t>Staffing levels and expertise help shape what we can acquire.  If a collection requires major research, legal review, and preservation treatment but we lack staff to do the work or resources to contract for the sources, or fundraising expertise, it may be irresponsible to take the collection on and let it sit and self destruct in our storage areas while we await a day of plenty that may or may not come.</a:t>
            </a:r>
          </a:p>
          <a:p>
            <a:pPr>
              <a:lnSpc>
                <a:spcPct val="80000"/>
              </a:lnSpc>
              <a:buFontTx/>
              <a:buChar char="•"/>
            </a:pPr>
            <a:r>
              <a:rPr lang="en-US" sz="1000" dirty="0" smtClean="0"/>
              <a:t>Storage and work space availability limit the size of what we can acquire and may force us into sampling or weeding or deaccessioning if we can’t rent offsite storage space or move to larger facilities.</a:t>
            </a:r>
          </a:p>
          <a:p>
            <a:pPr>
              <a:lnSpc>
                <a:spcPct val="80000"/>
              </a:lnSpc>
              <a:buFontTx/>
              <a:buChar char="•"/>
            </a:pPr>
            <a:r>
              <a:rPr lang="en-US" sz="1000" dirty="0" smtClean="0"/>
              <a:t>Funding limits the supplies, contracts, staffing, and equipment we have available to do our work and may prohibit us from taking on more challenging collections.</a:t>
            </a:r>
          </a:p>
          <a:p>
            <a:pPr>
              <a:lnSpc>
                <a:spcPct val="80000"/>
              </a:lnSpc>
              <a:buFontTx/>
              <a:buChar char="•"/>
            </a:pPr>
            <a:r>
              <a:rPr lang="en-US" sz="1000" dirty="0" smtClean="0"/>
              <a:t>Supply and equipment availability are essential for basic acquisitions.</a:t>
            </a:r>
          </a:p>
          <a:p>
            <a:pPr>
              <a:lnSpc>
                <a:spcPct val="80000"/>
              </a:lnSpc>
              <a:buFontTx/>
              <a:buChar char="•"/>
            </a:pPr>
            <a:r>
              <a:rPr lang="en-US" sz="1000" dirty="0" smtClean="0"/>
              <a:t>[not a resource, a warning] Current workload commitments should ensure that we do not take on new acquisitions that we can’t process, preserve, describe, and make available in a reasonable amount of time or we lose credibility with our users, donors, and stakeholders.</a:t>
            </a:r>
          </a:p>
          <a:p>
            <a:pPr>
              <a:lnSpc>
                <a:spcPct val="80000"/>
              </a:lnSpc>
            </a:pPr>
            <a:endParaRPr lang="en-US" sz="1000" dirty="0" smtClean="0"/>
          </a:p>
          <a:p>
            <a:pPr>
              <a:lnSpc>
                <a:spcPct val="90000"/>
              </a:lnSpc>
            </a:pPr>
            <a:endParaRPr lang="en-US" dirty="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82275" name="Rectangle 6"/>
          <p:cNvSpPr>
            <a:spLocks noGrp="1" noChangeArrowheads="1"/>
          </p:cNvSpPr>
          <p:nvPr>
            <p:ph type="ftr" sz="quarter" idx="4"/>
          </p:nvPr>
        </p:nvSpPr>
        <p:spPr>
          <a:noFill/>
        </p:spPr>
        <p:txBody>
          <a:bodyPr/>
          <a:lstStyle/>
          <a:p>
            <a:r>
              <a:rPr lang="en-US" dirty="0" smtClean="0"/>
              <a:t>Society of American Archivists</a:t>
            </a:r>
          </a:p>
        </p:txBody>
      </p:sp>
      <p:sp>
        <p:nvSpPr>
          <p:cNvPr id="182276" name="Rectangle 7"/>
          <p:cNvSpPr>
            <a:spLocks noGrp="1" noChangeArrowheads="1"/>
          </p:cNvSpPr>
          <p:nvPr>
            <p:ph type="sldNum" sz="quarter" idx="5"/>
          </p:nvPr>
        </p:nvSpPr>
        <p:spPr>
          <a:noFill/>
        </p:spPr>
        <p:txBody>
          <a:bodyPr/>
          <a:lstStyle/>
          <a:p>
            <a:fld id="{DE8C5E29-2CDF-483A-996B-4CC347E584EB}" type="slidenum">
              <a:rPr lang="en-US" smtClean="0"/>
              <a:pPr/>
              <a:t>76</a:t>
            </a:fld>
            <a:endParaRPr lang="en-US" dirty="0" smtClean="0"/>
          </a:p>
        </p:txBody>
      </p:sp>
      <p:sp>
        <p:nvSpPr>
          <p:cNvPr id="182277" name="Rectangle 2"/>
          <p:cNvSpPr>
            <a:spLocks noGrp="1" noRot="1" noChangeAspect="1" noChangeArrowheads="1" noTextEdit="1"/>
          </p:cNvSpPr>
          <p:nvPr>
            <p:ph type="sldImg"/>
          </p:nvPr>
        </p:nvSpPr>
        <p:spPr>
          <a:solidFill>
            <a:srgbClr val="FFFFFF"/>
          </a:solidFill>
          <a:ln/>
        </p:spPr>
      </p:sp>
      <p:sp>
        <p:nvSpPr>
          <p:cNvPr id="182278" name="Rectangle 3"/>
          <p:cNvSpPr>
            <a:spLocks noGrp="1" noChangeArrowheads="1"/>
          </p:cNvSpPr>
          <p:nvPr>
            <p:ph type="body" idx="1"/>
          </p:nvPr>
        </p:nvSpPr>
        <p:spPr>
          <a:solidFill>
            <a:srgbClr val="FFFFFF"/>
          </a:solidFill>
          <a:ln>
            <a:solidFill>
              <a:srgbClr val="000000"/>
            </a:solidFill>
          </a:ln>
        </p:spPr>
        <p:txBody>
          <a:bodyPr/>
          <a:lstStyle/>
          <a:p>
            <a:r>
              <a:rPr lang="en-US" sz="1000" dirty="0" smtClean="0"/>
              <a:t>Avoid reinventing the wheel each time you start a new process, have a procedures manual explaining basic steps. Pass on protocols to new staff, and captures knowledge of retiring staff.  The manual should constantly be in flux. Being updated. </a:t>
            </a:r>
          </a:p>
          <a:p>
            <a:r>
              <a:rPr lang="en-US" sz="1000" dirty="0" smtClean="0"/>
              <a:t>Copies of useful forms may be found on the Visual Materials Website, described in PACM or locatable via the SAA Website.</a:t>
            </a:r>
          </a:p>
          <a:p>
            <a:r>
              <a:rPr lang="en-US" sz="1000" b="1" dirty="0" smtClean="0"/>
              <a:t>Procedures manual</a:t>
            </a:r>
            <a:r>
              <a:rPr lang="en-US" sz="1000" dirty="0" smtClean="0"/>
              <a:t>: Documents life-cycle beginning at acquisition through outreach, inc. building reviews, mission, policies and procedures (</a:t>
            </a:r>
            <a:r>
              <a:rPr lang="en-US" sz="1000" b="1" dirty="0" smtClean="0"/>
              <a:t>collecting policy</a:t>
            </a:r>
            <a:r>
              <a:rPr lang="en-US" sz="1000" dirty="0" smtClean="0"/>
              <a:t>,)</a:t>
            </a:r>
          </a:p>
          <a:p>
            <a:r>
              <a:rPr lang="en-US" sz="1000" b="1" dirty="0" smtClean="0"/>
              <a:t>Documentation Strategy</a:t>
            </a:r>
            <a:r>
              <a:rPr lang="en-US" sz="1000" dirty="0" smtClean="0"/>
              <a:t>, agreements between multiple repositories about who will collect what; </a:t>
            </a:r>
            <a:r>
              <a:rPr lang="en-US" sz="1000" b="1" dirty="0" smtClean="0"/>
              <a:t>Records schedules</a:t>
            </a:r>
            <a:r>
              <a:rPr lang="en-US" sz="1000" dirty="0" smtClean="0"/>
              <a:t>, legal agreement between a repository and a creating organization of what will be transferred to the repository, when, and by whom; </a:t>
            </a:r>
            <a:r>
              <a:rPr lang="en-US" sz="1000" b="1" dirty="0" smtClean="0"/>
              <a:t>Accessioning, </a:t>
            </a:r>
            <a:r>
              <a:rPr lang="en-US" sz="1000" dirty="0" smtClean="0"/>
              <a:t>how the data is recorded, and how materials may be acquired and legally accessioned; </a:t>
            </a:r>
            <a:r>
              <a:rPr lang="en-US" sz="1000" b="1" dirty="0" smtClean="0"/>
              <a:t>Processing </a:t>
            </a:r>
            <a:r>
              <a:rPr lang="en-US" sz="1000" dirty="0" smtClean="0"/>
              <a:t>procedures, </a:t>
            </a:r>
            <a:r>
              <a:rPr lang="en-US" sz="1000" b="1" dirty="0" smtClean="0"/>
              <a:t>Access and use:</a:t>
            </a:r>
            <a:r>
              <a:rPr lang="en-US" sz="1000" dirty="0" smtClean="0"/>
              <a:t> caption and credit line, permission to publish, and copy and duplication procedures, </a:t>
            </a:r>
            <a:r>
              <a:rPr lang="en-US" sz="1000" b="1" dirty="0" smtClean="0"/>
              <a:t>Outreach:</a:t>
            </a:r>
            <a:r>
              <a:rPr lang="en-US" sz="1000" dirty="0" smtClean="0"/>
              <a:t> exhibit loans, tour protocol, partnership agreements</a:t>
            </a:r>
          </a:p>
          <a:p>
            <a:r>
              <a:rPr lang="en-US" sz="1000" dirty="0" smtClean="0"/>
              <a:t>PACM Appendix 4-A: Sample Records Schedule, p. 128; PACM Appendix 4-B, Sample Collection Development Policy, p. 129</a:t>
            </a:r>
          </a:p>
          <a:p>
            <a:r>
              <a:rPr lang="en-US" sz="1000" b="1" dirty="0" smtClean="0"/>
              <a:t>Collecting plans</a:t>
            </a:r>
            <a:r>
              <a:rPr lang="en-US" sz="1000" dirty="0" smtClean="0"/>
              <a:t> are usually developed by all staff once the staff have identified the gaps and reexamined their mission and core audience. </a:t>
            </a:r>
          </a:p>
          <a:p>
            <a:r>
              <a:rPr lang="en-US" sz="1000" b="1" dirty="0" smtClean="0"/>
              <a:t>Customer service plan</a:t>
            </a:r>
            <a:r>
              <a:rPr lang="en-US" sz="1000" dirty="0" smtClean="0"/>
              <a:t> may also exist in larger repositories. When planning an acquisition campaign you need to reexamine your customer service plan to see if you are missing any potential communities of interest or other stakeholders. </a:t>
            </a:r>
          </a:p>
          <a:p>
            <a:r>
              <a:rPr lang="en-US" sz="1000" b="1" dirty="0" smtClean="0"/>
              <a:t>Appraisal committee</a:t>
            </a:r>
            <a:r>
              <a:rPr lang="en-US" sz="1000" dirty="0" smtClean="0"/>
              <a:t> is a group of colleagues, stakeholders, and staff who advise the individual responsible for acquisitions and are responsible for setting priorities.  The group might include a curator, lawyer, PR person, photographer, as well as your archivists and reference staff.  Can rank potential accessions according to value, use and risk when conflicts arise.</a:t>
            </a:r>
          </a:p>
          <a:p>
            <a:endParaRPr lang="en-US" sz="1000" dirty="0" smtClean="0">
              <a:cs typeface="Arial"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83299" name="Rectangle 6"/>
          <p:cNvSpPr>
            <a:spLocks noGrp="1" noChangeArrowheads="1"/>
          </p:cNvSpPr>
          <p:nvPr>
            <p:ph type="ftr" sz="quarter" idx="4"/>
          </p:nvPr>
        </p:nvSpPr>
        <p:spPr>
          <a:noFill/>
        </p:spPr>
        <p:txBody>
          <a:bodyPr/>
          <a:lstStyle/>
          <a:p>
            <a:r>
              <a:rPr lang="en-US" dirty="0" smtClean="0"/>
              <a:t>Society of American Archivists</a:t>
            </a:r>
          </a:p>
        </p:txBody>
      </p:sp>
      <p:sp>
        <p:nvSpPr>
          <p:cNvPr id="183300" name="Rectangle 7"/>
          <p:cNvSpPr>
            <a:spLocks noGrp="1" noChangeArrowheads="1"/>
          </p:cNvSpPr>
          <p:nvPr>
            <p:ph type="sldNum" sz="quarter" idx="5"/>
          </p:nvPr>
        </p:nvSpPr>
        <p:spPr>
          <a:noFill/>
        </p:spPr>
        <p:txBody>
          <a:bodyPr/>
          <a:lstStyle/>
          <a:p>
            <a:fld id="{86E36065-4B42-46A4-8819-852CE882CDBC}" type="slidenum">
              <a:rPr lang="en-US" smtClean="0"/>
              <a:pPr/>
              <a:t>77</a:t>
            </a:fld>
            <a:endParaRPr lang="en-US" dirty="0" smtClean="0"/>
          </a:p>
        </p:txBody>
      </p:sp>
      <p:sp>
        <p:nvSpPr>
          <p:cNvPr id="183301" name="Rectangle 2"/>
          <p:cNvSpPr>
            <a:spLocks noGrp="1" noRot="1" noChangeAspect="1" noChangeArrowheads="1" noTextEdit="1"/>
          </p:cNvSpPr>
          <p:nvPr>
            <p:ph type="sldImg"/>
          </p:nvPr>
        </p:nvSpPr>
        <p:spPr>
          <a:solidFill>
            <a:srgbClr val="FFFFFF"/>
          </a:solidFill>
          <a:ln/>
        </p:spPr>
      </p:sp>
      <p:sp>
        <p:nvSpPr>
          <p:cNvPr id="183302" name="Rectangle 3"/>
          <p:cNvSpPr>
            <a:spLocks noGrp="1" noChangeArrowheads="1"/>
          </p:cNvSpPr>
          <p:nvPr>
            <p:ph type="body" idx="1"/>
          </p:nvPr>
        </p:nvSpPr>
        <p:spPr>
          <a:solidFill>
            <a:srgbClr val="FFFFFF"/>
          </a:solidFill>
          <a:ln>
            <a:solidFill>
              <a:srgbClr val="000000"/>
            </a:solidFill>
          </a:ln>
        </p:spPr>
        <p:txBody>
          <a:bodyPr/>
          <a:lstStyle/>
          <a:p>
            <a:r>
              <a:rPr lang="en-US" sz="1000" dirty="0" smtClean="0"/>
              <a:t>W. &amp; J. Sloane National Art Week, 5</a:t>
            </a:r>
            <a:r>
              <a:rPr lang="en-US" sz="1000" baseline="30000" dirty="0" smtClean="0"/>
              <a:t>th</a:t>
            </a:r>
            <a:r>
              <a:rPr lang="en-US" sz="1000" dirty="0" smtClean="0"/>
              <a:t> Ave. &amp; 47</a:t>
            </a:r>
            <a:r>
              <a:rPr lang="en-US" sz="1000" baseline="30000" dirty="0" smtClean="0"/>
              <a:t>th</a:t>
            </a:r>
            <a:r>
              <a:rPr lang="en-US" sz="1000" dirty="0" smtClean="0"/>
              <a:t> St., New York City. Mrs. Benjamin Rogers &amp; Mr. McKim selecting paintings, front view, LC-G612-41365, 1941 Nov. 5, Gottscho-Schleisner, Inc., Gottscho-Schleisner Collection, LC P&amp;P, gsc5a07896</a:t>
            </a:r>
          </a:p>
          <a:p>
            <a:r>
              <a:rPr lang="en-US" sz="1000" i="1" dirty="0" smtClean="0"/>
              <a:t>SAA Glossary:</a:t>
            </a:r>
            <a:r>
              <a:rPr lang="en-US" sz="1000" dirty="0" smtClean="0"/>
              <a:t>	“The process of identifying materials offered to an archives that have sufficient value to be accessioned.”</a:t>
            </a:r>
          </a:p>
          <a:p>
            <a:r>
              <a:rPr lang="en-US" sz="1000" dirty="0" smtClean="0"/>
              <a:t>Appraisal considers “the records’ provenance &amp; content, their authenticity &amp; reliability, their order &amp; completeness, their condition &amp; costs to preserve them, &amp; their intrinsic value.  Many archivist believe that appraisal should take place within a larger institutional collecting policy &amp; mission statement.”</a:t>
            </a:r>
          </a:p>
          <a:p>
            <a:r>
              <a:rPr lang="en-US" sz="1000" dirty="0" smtClean="0"/>
              <a:t>“Photo archivists have developed an unusually strong impulse to avoid thinking about the need for selection.  After all, we have told each other, the most urgent task is to save what remains of the early photographic legacy…Increasingly, however, the enormous bulk of 20</a:t>
            </a:r>
            <a:r>
              <a:rPr lang="en-US" sz="1000" baseline="30000" dirty="0" smtClean="0"/>
              <a:t>th</a:t>
            </a:r>
            <a:r>
              <a:rPr lang="en-US" sz="1000" dirty="0" smtClean="0"/>
              <a:t> century photography will force photo archivists to confront the necessity of appraisal, meaning selection.”  William H. Leary.  The Archival Appraisal of Photographs (Paris, UNESCO, 1985).”  Refusal to appraise photographs, first because they were scarce, then we began to drown in images in the 50s and 60s, we still avoided appraisal because we had no practical or thoughtful way to do it.  Don’t be full of useless images that have little value to your repository &amp; users.</a:t>
            </a:r>
          </a:p>
          <a:p>
            <a:pPr>
              <a:buFontTx/>
              <a:buChar char="•"/>
            </a:pPr>
            <a:r>
              <a:rPr lang="en-US" sz="1000" dirty="0" smtClean="0"/>
              <a:t>Provenance &amp; content: refers to their history of ownership, custody, and origins,</a:t>
            </a:r>
          </a:p>
          <a:p>
            <a:pPr>
              <a:buFontTx/>
              <a:buChar char="•"/>
            </a:pPr>
            <a:r>
              <a:rPr lang="en-US" sz="1000" dirty="0" smtClean="0"/>
              <a:t>Authenticity &amp; reliability: genuine &amp; free from tampering.  Original, made by the photographer named, captions pass reality checks, located within an accession with intact original order &amp; provenance, not a later retouched copy.  For example is it really a picture of the American West in the 19</a:t>
            </a:r>
            <a:r>
              <a:rPr lang="en-US" sz="1000" baseline="30000" dirty="0" smtClean="0"/>
              <a:t>th</a:t>
            </a:r>
            <a:r>
              <a:rPr lang="en-US" sz="1000" dirty="0" smtClean="0"/>
              <a:t> century or is it one of those beach town pictures of 21</a:t>
            </a:r>
            <a:r>
              <a:rPr lang="en-US" sz="1000" baseline="30000" dirty="0" smtClean="0"/>
              <a:t>st</a:t>
            </a:r>
            <a:r>
              <a:rPr lang="en-US" sz="1000" dirty="0" smtClean="0"/>
              <a:t> century folks dressed up in 19</a:t>
            </a:r>
            <a:r>
              <a:rPr lang="en-US" sz="1000" baseline="30000" dirty="0" smtClean="0"/>
              <a:t>th</a:t>
            </a:r>
            <a:r>
              <a:rPr lang="en-US" sz="1000" dirty="0" smtClean="0"/>
              <a:t> century clothes?  </a:t>
            </a:r>
          </a:p>
          <a:p>
            <a:pPr>
              <a:buFontTx/>
              <a:buChar char="•"/>
            </a:pPr>
            <a:r>
              <a:rPr lang="en-US" sz="1000" dirty="0" smtClean="0"/>
              <a:t>Order and completeness: original order of the collection imposed by the creating individual and the removal of items, which can make it incomplete.  </a:t>
            </a:r>
          </a:p>
          <a:p>
            <a:pPr>
              <a:buFontTx/>
              <a:buChar char="•"/>
            </a:pPr>
            <a:r>
              <a:rPr lang="en-US" sz="1000" dirty="0" smtClean="0"/>
              <a:t>Condition and preservation costs: need for conservation treatment, research, or mitigation before the holdings can be used.  </a:t>
            </a:r>
          </a:p>
          <a:p>
            <a:pPr>
              <a:buFontTx/>
              <a:buChar char="•"/>
            </a:pPr>
            <a:r>
              <a:rPr lang="en-US" sz="1000" dirty="0" smtClean="0"/>
              <a:t>Enduring values: information, associations, evidence, and artifactual qualities of the collection images, </a:t>
            </a:r>
          </a:p>
          <a:p>
            <a:pPr>
              <a:buFontTx/>
              <a:buChar char="•"/>
            </a:pPr>
            <a:r>
              <a:rPr lang="en-US" sz="1000" dirty="0" smtClean="0"/>
              <a:t>Relevance to the repository stakeholders and mission: core need for all new acquisitions</a:t>
            </a:r>
          </a:p>
          <a:p>
            <a:endParaRPr lang="en-US" dirty="0"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84323" name="Rectangle 6"/>
          <p:cNvSpPr>
            <a:spLocks noGrp="1" noChangeArrowheads="1"/>
          </p:cNvSpPr>
          <p:nvPr>
            <p:ph type="ftr" sz="quarter" idx="4"/>
          </p:nvPr>
        </p:nvSpPr>
        <p:spPr>
          <a:noFill/>
        </p:spPr>
        <p:txBody>
          <a:bodyPr/>
          <a:lstStyle/>
          <a:p>
            <a:r>
              <a:rPr lang="en-US" dirty="0" smtClean="0"/>
              <a:t>Society of American Archivists</a:t>
            </a:r>
          </a:p>
        </p:txBody>
      </p:sp>
      <p:sp>
        <p:nvSpPr>
          <p:cNvPr id="184324" name="Rectangle 7"/>
          <p:cNvSpPr>
            <a:spLocks noGrp="1" noChangeArrowheads="1"/>
          </p:cNvSpPr>
          <p:nvPr>
            <p:ph type="sldNum" sz="quarter" idx="5"/>
          </p:nvPr>
        </p:nvSpPr>
        <p:spPr>
          <a:noFill/>
        </p:spPr>
        <p:txBody>
          <a:bodyPr/>
          <a:lstStyle/>
          <a:p>
            <a:fld id="{E3781102-DDF8-4E3C-AF19-0AAF7D3E257B}" type="slidenum">
              <a:rPr lang="en-US" smtClean="0"/>
              <a:pPr/>
              <a:t>78</a:t>
            </a:fld>
            <a:endParaRPr lang="en-US" dirty="0" smtClean="0"/>
          </a:p>
        </p:txBody>
      </p:sp>
      <p:sp>
        <p:nvSpPr>
          <p:cNvPr id="184325" name="Rectangle 2"/>
          <p:cNvSpPr>
            <a:spLocks noGrp="1" noRot="1" noChangeAspect="1" noChangeArrowheads="1" noTextEdit="1"/>
          </p:cNvSpPr>
          <p:nvPr>
            <p:ph type="sldImg"/>
          </p:nvPr>
        </p:nvSpPr>
        <p:spPr>
          <a:solidFill>
            <a:srgbClr val="FFFFFF"/>
          </a:solidFill>
          <a:ln/>
        </p:spPr>
      </p:sp>
      <p:sp>
        <p:nvSpPr>
          <p:cNvPr id="184326" name="Rectangle 3"/>
          <p:cNvSpPr>
            <a:spLocks noGrp="1" noChangeArrowheads="1"/>
          </p:cNvSpPr>
          <p:nvPr>
            <p:ph type="body" idx="1"/>
          </p:nvPr>
        </p:nvSpPr>
        <p:spPr>
          <a:solidFill>
            <a:srgbClr val="FFFFFF"/>
          </a:solidFill>
          <a:ln>
            <a:solidFill>
              <a:srgbClr val="000000"/>
            </a:solidFill>
          </a:ln>
        </p:spPr>
        <p:txBody>
          <a:bodyPr/>
          <a:lstStyle/>
          <a:p>
            <a:r>
              <a:rPr lang="en-US" sz="1000" dirty="0" smtClean="0"/>
              <a:t>Beauty contest during July 4</a:t>
            </a:r>
            <a:r>
              <a:rPr lang="en-US" sz="1000" baseline="30000" dirty="0" smtClean="0"/>
              <a:t>th</a:t>
            </a:r>
            <a:r>
              <a:rPr lang="en-US" sz="1000" dirty="0" smtClean="0"/>
              <a:t> celebration at Salisbury, Maryland, LC-USF33-020635-M4, 1940 July, Jack Delano, FSA-OWI, LC P&amp;P, fsa8a34378.</a:t>
            </a:r>
          </a:p>
          <a:p>
            <a:r>
              <a:rPr lang="en-US" sz="1000" dirty="0" smtClean="0"/>
              <a:t>Enduring Values are core decision criteria. All 4 values combined are known as “Intrinsic Value.” (may not necessarily include informational value)</a:t>
            </a:r>
          </a:p>
          <a:p>
            <a:r>
              <a:rPr lang="en-US" sz="1000" dirty="0" smtClean="0"/>
              <a:t>1. Informational (e.g., who, what, where, why, when, and how),</a:t>
            </a:r>
          </a:p>
          <a:p>
            <a:r>
              <a:rPr lang="en-US" sz="1000" dirty="0" smtClean="0"/>
              <a:t>2. Evidential (e.g., activities and functions of the core group or individuals  documented by the repository as identified in the mission statement or collecting policy or records schedule)  Strongest when supported by related records, have a chain of custody and intact provenance, in original order, complete (e,g., not weeded), linked directly to the repository via a records schedule.</a:t>
            </a:r>
          </a:p>
          <a:p>
            <a:r>
              <a:rPr lang="en-US" sz="1000" dirty="0" smtClean="0"/>
              <a:t>3. Associational (e.g., link to a key person, place, event, or group documented by the repository) Association may be not only to photographs he is in, but also photographs he took or collected or wrote about,</a:t>
            </a:r>
          </a:p>
          <a:p>
            <a:r>
              <a:rPr lang="en-US" sz="1000" dirty="0" smtClean="0"/>
              <a:t>4. Artifactual (e.g., condition, generation, quality, process, rarity, visual vocabulary).  High value to camera original negatives or early copies, images in original albums, photos made by or in unusual historic processes, photos printed from the darkroom by the original photographer or their selected technician, pristine or undeteriorated images, unique or direct positive images, vintage prints and transparencies.</a:t>
            </a:r>
          </a:p>
          <a:p>
            <a:r>
              <a:rPr lang="en-US" sz="1000" dirty="0" smtClean="0"/>
              <a:t>One additional value not described here is Monetary Value: changes day-to-day based upon the market.</a:t>
            </a:r>
          </a:p>
          <a:p>
            <a:r>
              <a:rPr lang="en-US" sz="1000" dirty="0" smtClean="0"/>
              <a:t>SAA Glossary: Intrinsic value is: The usefulness or significance of an item derived from its physical or associational qualities, inherent in its original form and generally independent of its content, that are integral to its material nature and would be lost in reproduction.”</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85347" name="Rectangle 6"/>
          <p:cNvSpPr>
            <a:spLocks noGrp="1" noChangeArrowheads="1"/>
          </p:cNvSpPr>
          <p:nvPr>
            <p:ph type="ftr" sz="quarter" idx="4"/>
          </p:nvPr>
        </p:nvSpPr>
        <p:spPr>
          <a:noFill/>
        </p:spPr>
        <p:txBody>
          <a:bodyPr/>
          <a:lstStyle/>
          <a:p>
            <a:r>
              <a:rPr lang="en-US" dirty="0" smtClean="0"/>
              <a:t>Society of American Archivists</a:t>
            </a:r>
          </a:p>
        </p:txBody>
      </p:sp>
      <p:sp>
        <p:nvSpPr>
          <p:cNvPr id="185348" name="Rectangle 7"/>
          <p:cNvSpPr>
            <a:spLocks noGrp="1" noChangeArrowheads="1"/>
          </p:cNvSpPr>
          <p:nvPr>
            <p:ph type="sldNum" sz="quarter" idx="5"/>
          </p:nvPr>
        </p:nvSpPr>
        <p:spPr>
          <a:noFill/>
        </p:spPr>
        <p:txBody>
          <a:bodyPr/>
          <a:lstStyle/>
          <a:p>
            <a:fld id="{04A50793-2744-45B2-A0C8-264A232F10B5}" type="slidenum">
              <a:rPr lang="en-US" smtClean="0"/>
              <a:pPr/>
              <a:t>79</a:t>
            </a:fld>
            <a:endParaRPr lang="en-US" dirty="0" smtClean="0"/>
          </a:p>
        </p:txBody>
      </p:sp>
      <p:sp>
        <p:nvSpPr>
          <p:cNvPr id="185349" name="Rectangle 2"/>
          <p:cNvSpPr>
            <a:spLocks noGrp="1" noRot="1" noChangeAspect="1" noChangeArrowheads="1" noTextEdit="1"/>
          </p:cNvSpPr>
          <p:nvPr>
            <p:ph type="sldImg"/>
          </p:nvPr>
        </p:nvSpPr>
        <p:spPr>
          <a:solidFill>
            <a:srgbClr val="FFFFFF"/>
          </a:solidFill>
          <a:ln/>
        </p:spPr>
      </p:sp>
      <p:sp>
        <p:nvSpPr>
          <p:cNvPr id="185350" name="Rectangle 3"/>
          <p:cNvSpPr>
            <a:spLocks noGrp="1" noChangeArrowheads="1"/>
          </p:cNvSpPr>
          <p:nvPr>
            <p:ph type="body" idx="1"/>
          </p:nvPr>
        </p:nvSpPr>
        <p:spPr>
          <a:solidFill>
            <a:srgbClr val="FFFFFF"/>
          </a:solidFill>
          <a:ln>
            <a:solidFill>
              <a:srgbClr val="000000"/>
            </a:solidFill>
          </a:ln>
        </p:spPr>
        <p:txBody>
          <a:bodyPr/>
          <a:lstStyle/>
          <a:p>
            <a:r>
              <a:rPr lang="en-US" dirty="0" smtClean="0"/>
              <a:t/>
            </a:r>
            <a:br>
              <a:rPr lang="en-US" dirty="0" smtClean="0"/>
            </a:br>
            <a:r>
              <a:rPr lang="en-US" dirty="0" smtClean="0"/>
              <a:t>[Ferris wheel at the </a:t>
            </a:r>
            <a:r>
              <a:rPr lang="en-US" b="1" dirty="0" smtClean="0"/>
              <a:t>Chicago</a:t>
            </a:r>
            <a:r>
              <a:rPr lang="en-US" dirty="0" smtClean="0"/>
              <a:t> World's </a:t>
            </a:r>
            <a:r>
              <a:rPr lang="en-US" b="1" dirty="0" smtClean="0"/>
              <a:t>Fair</a:t>
            </a:r>
            <a:r>
              <a:rPr lang="en-US" dirty="0" smtClean="0"/>
              <a:t>], SSF-Ferris wheels, cph3a50979, c1893, Waterman Co., Chicago., LC P&amp;P.</a:t>
            </a:r>
            <a:br>
              <a:rPr lang="en-US" dirty="0" smtClean="0"/>
            </a:br>
            <a:endParaRPr lang="en-US" dirty="0" smtClean="0"/>
          </a:p>
          <a:p>
            <a:r>
              <a:rPr lang="en-US" dirty="0" smtClean="0"/>
              <a:t>Information useful for purposes beyond what they were originally created to do.  Answers questions (who, what when, where why &amp; how).</a:t>
            </a:r>
          </a:p>
          <a:p>
            <a:endParaRPr lang="en-US" dirty="0" smtClean="0"/>
          </a:p>
          <a:p>
            <a:r>
              <a:rPr lang="en-US" dirty="0" smtClean="0"/>
              <a:t>Information about: Chicago World’s Fair; Expositions; Ferris wheels; Amusement rides; Photographer; Chicago.  “Devil in the White City”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14691" name="Rectangle 6"/>
          <p:cNvSpPr>
            <a:spLocks noGrp="1" noChangeArrowheads="1"/>
          </p:cNvSpPr>
          <p:nvPr>
            <p:ph type="ftr" sz="quarter" idx="4"/>
          </p:nvPr>
        </p:nvSpPr>
        <p:spPr>
          <a:noFill/>
        </p:spPr>
        <p:txBody>
          <a:bodyPr/>
          <a:lstStyle/>
          <a:p>
            <a:r>
              <a:rPr lang="en-US" dirty="0" smtClean="0"/>
              <a:t>Society of American Archivists</a:t>
            </a:r>
          </a:p>
        </p:txBody>
      </p:sp>
      <p:sp>
        <p:nvSpPr>
          <p:cNvPr id="114692" name="Rectangle 7"/>
          <p:cNvSpPr>
            <a:spLocks noGrp="1" noChangeArrowheads="1"/>
          </p:cNvSpPr>
          <p:nvPr>
            <p:ph type="sldNum" sz="quarter" idx="5"/>
          </p:nvPr>
        </p:nvSpPr>
        <p:spPr>
          <a:noFill/>
        </p:spPr>
        <p:txBody>
          <a:bodyPr/>
          <a:lstStyle/>
          <a:p>
            <a:fld id="{50411CD1-8428-49EE-ADA6-88EEACB0835A}" type="slidenum">
              <a:rPr lang="en-US" smtClean="0"/>
              <a:pPr/>
              <a:t>8</a:t>
            </a:fld>
            <a:endParaRPr lang="en-US" dirty="0" smtClean="0"/>
          </a:p>
        </p:txBody>
      </p:sp>
      <p:sp>
        <p:nvSpPr>
          <p:cNvPr id="114693" name="Rectangle 2"/>
          <p:cNvSpPr>
            <a:spLocks noGrp="1" noRot="1" noChangeAspect="1" noChangeArrowheads="1" noTextEdit="1"/>
          </p:cNvSpPr>
          <p:nvPr>
            <p:ph type="sldImg"/>
          </p:nvPr>
        </p:nvSpPr>
        <p:spPr>
          <a:solidFill>
            <a:srgbClr val="FFFFFF"/>
          </a:solidFill>
          <a:ln/>
        </p:spPr>
      </p:sp>
      <p:sp>
        <p:nvSpPr>
          <p:cNvPr id="114694" name="Rectangle 3"/>
          <p:cNvSpPr>
            <a:spLocks noGrp="1" noChangeArrowheads="1"/>
          </p:cNvSpPr>
          <p:nvPr>
            <p:ph type="body" idx="1"/>
          </p:nvPr>
        </p:nvSpPr>
        <p:spPr>
          <a:solidFill>
            <a:srgbClr val="FFFFFF"/>
          </a:solidFill>
          <a:ln>
            <a:solidFill>
              <a:srgbClr val="000000"/>
            </a:solidFill>
          </a:ln>
        </p:spPr>
        <p:txBody>
          <a:bodyPr/>
          <a:lstStyle/>
          <a:p>
            <a:r>
              <a:rPr lang="en-US" dirty="0" smtClean="0"/>
              <a:t>Chang Singx [I.e., Chong Sing] arriving in New York, 6/22/09, LOT 7178, LC-USZ62-132911, Chong or Chang Sing implicated in the murder of Elsie Sigel, meeting with police and reporters upon arrival in New York City, Bain News Service photograph, George Grantham Bain Collection, Library of Congress Prints and Photographs Division, cph3c32911.</a:t>
            </a:r>
          </a:p>
          <a:p>
            <a:r>
              <a:rPr lang="en-US" dirty="0" smtClean="0"/>
              <a:t>(19 yr old Elsie Sigel, strangled corpse found inside trunk NYC Chinatown Trunk Mystery, Chong Sing was a neighbor of murderer Leon Ling.)</a:t>
            </a:r>
          </a:p>
          <a:p>
            <a:r>
              <a:rPr lang="en-US" dirty="0" smtClean="0"/>
              <a:t>Literacy is reading and writing; visual literacy is reading and understanding. </a:t>
            </a:r>
            <a:r>
              <a:rPr lang="en-US" b="1" dirty="0" smtClean="0"/>
              <a:t>Basic visual literacy is the ability to “read” pictorial images.</a:t>
            </a:r>
          </a:p>
          <a:p>
            <a:endParaRPr lang="en-US" b="1" dirty="0" smtClean="0"/>
          </a:p>
          <a:p>
            <a:r>
              <a:rPr lang="en-US" dirty="0" smtClean="0"/>
              <a:t>We look and don’t see even though we are constantly bombarded with images.  It takes time to really look at something. Photos as visual record.</a:t>
            </a:r>
          </a:p>
          <a:p>
            <a:r>
              <a:rPr lang="en-US" i="1" dirty="0" smtClean="0"/>
              <a:t>SAA Glossary: </a:t>
            </a:r>
            <a:r>
              <a:rPr lang="en-US" dirty="0" smtClean="0"/>
              <a:t>“</a:t>
            </a:r>
            <a:r>
              <a:rPr lang="en-US" sz="900" dirty="0" smtClean="0"/>
              <a:t>The ability to decipher cultural and technological systems that express meaning using graphic images, icons, or symbols.”</a:t>
            </a:r>
          </a:p>
          <a:p>
            <a:r>
              <a:rPr lang="en-US" dirty="0" smtClean="0"/>
              <a:t>Why learn how to read photos? Improve appraisal skills; Enhance description; Apply knowledge to increase meaning; Improve  searching &amp; reference; Aid in outreach projects</a:t>
            </a:r>
          </a:p>
          <a:p>
            <a:r>
              <a:rPr lang="en-US" dirty="0" smtClean="0"/>
              <a:t>Apply knowledge of subject, time period, photo history, creators, photographers and audience.</a:t>
            </a:r>
          </a:p>
          <a:p>
            <a:endParaRPr lang="en-US" dirty="0" smtClean="0"/>
          </a:p>
          <a:p>
            <a:r>
              <a:rPr lang="en-US" dirty="0" smtClean="0"/>
              <a:t>Typical journalist’s questions in different order.</a:t>
            </a:r>
          </a:p>
          <a:p>
            <a:endParaRPr lang="en-US" dirty="0" smtClean="0"/>
          </a:p>
          <a:p>
            <a:endParaRPr lang="en-US" dirty="0"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86371" name="Rectangle 6"/>
          <p:cNvSpPr>
            <a:spLocks noGrp="1" noChangeArrowheads="1"/>
          </p:cNvSpPr>
          <p:nvPr>
            <p:ph type="ftr" sz="quarter" idx="4"/>
          </p:nvPr>
        </p:nvSpPr>
        <p:spPr>
          <a:noFill/>
        </p:spPr>
        <p:txBody>
          <a:bodyPr/>
          <a:lstStyle/>
          <a:p>
            <a:r>
              <a:rPr lang="en-US" dirty="0" smtClean="0"/>
              <a:t>Society of American Archivists</a:t>
            </a:r>
          </a:p>
        </p:txBody>
      </p:sp>
      <p:sp>
        <p:nvSpPr>
          <p:cNvPr id="186372" name="Rectangle 7"/>
          <p:cNvSpPr>
            <a:spLocks noGrp="1" noChangeArrowheads="1"/>
          </p:cNvSpPr>
          <p:nvPr>
            <p:ph type="sldNum" sz="quarter" idx="5"/>
          </p:nvPr>
        </p:nvSpPr>
        <p:spPr>
          <a:noFill/>
        </p:spPr>
        <p:txBody>
          <a:bodyPr/>
          <a:lstStyle/>
          <a:p>
            <a:fld id="{F4952CF7-8D8A-45B8-86FE-3888B9DEDFEF}" type="slidenum">
              <a:rPr lang="en-US" smtClean="0"/>
              <a:pPr/>
              <a:t>80</a:t>
            </a:fld>
            <a:endParaRPr lang="en-US" dirty="0" smtClean="0"/>
          </a:p>
        </p:txBody>
      </p:sp>
      <p:sp>
        <p:nvSpPr>
          <p:cNvPr id="186373" name="Rectangle 2"/>
          <p:cNvSpPr>
            <a:spLocks noGrp="1" noRot="1" noChangeAspect="1" noChangeArrowheads="1" noTextEdit="1"/>
          </p:cNvSpPr>
          <p:nvPr>
            <p:ph type="sldImg"/>
          </p:nvPr>
        </p:nvSpPr>
        <p:spPr>
          <a:solidFill>
            <a:srgbClr val="FFFFFF"/>
          </a:solidFill>
          <a:ln/>
        </p:spPr>
      </p:sp>
      <p:sp>
        <p:nvSpPr>
          <p:cNvPr id="186374" name="Rectangle 3"/>
          <p:cNvSpPr>
            <a:spLocks noGrp="1" noChangeArrowheads="1"/>
          </p:cNvSpPr>
          <p:nvPr>
            <p:ph type="body" idx="1"/>
          </p:nvPr>
        </p:nvSpPr>
        <p:spPr>
          <a:solidFill>
            <a:srgbClr val="FFFFFF"/>
          </a:solidFill>
          <a:ln>
            <a:solidFill>
              <a:srgbClr val="000000"/>
            </a:solidFill>
          </a:ln>
        </p:spPr>
        <p:txBody>
          <a:bodyPr/>
          <a:lstStyle/>
          <a:p>
            <a:r>
              <a:rPr lang="en-US" dirty="0" smtClean="0"/>
              <a:t>NYC police fingerprinting a German, 1917, photo by Bain News Service, 1917, George Grantham Bain Collection, ggbain26155, LC P&amp;P</a:t>
            </a:r>
          </a:p>
          <a:p>
            <a:endParaRPr lang="en-US" dirty="0" smtClean="0"/>
          </a:p>
          <a:p>
            <a:r>
              <a:rPr lang="en-US" dirty="0" smtClean="0"/>
              <a:t>Evidence of activities, functions and origins of creators like a fingerprint.  Photos as legal evidence as well as evidence about the core group.  Photos in the context of records management functions.</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87395" name="Rectangle 6"/>
          <p:cNvSpPr>
            <a:spLocks noGrp="1" noChangeArrowheads="1"/>
          </p:cNvSpPr>
          <p:nvPr>
            <p:ph type="ftr" sz="quarter" idx="4"/>
          </p:nvPr>
        </p:nvSpPr>
        <p:spPr>
          <a:noFill/>
        </p:spPr>
        <p:txBody>
          <a:bodyPr/>
          <a:lstStyle/>
          <a:p>
            <a:r>
              <a:rPr lang="en-US" dirty="0" smtClean="0"/>
              <a:t>Society of American Archivists</a:t>
            </a:r>
          </a:p>
        </p:txBody>
      </p:sp>
      <p:sp>
        <p:nvSpPr>
          <p:cNvPr id="187396" name="Rectangle 7"/>
          <p:cNvSpPr>
            <a:spLocks noGrp="1" noChangeArrowheads="1"/>
          </p:cNvSpPr>
          <p:nvPr>
            <p:ph type="sldNum" sz="quarter" idx="5"/>
          </p:nvPr>
        </p:nvSpPr>
        <p:spPr>
          <a:noFill/>
        </p:spPr>
        <p:txBody>
          <a:bodyPr/>
          <a:lstStyle/>
          <a:p>
            <a:fld id="{8FB6877E-7203-4588-94D2-A31487DEB008}" type="slidenum">
              <a:rPr lang="en-US" smtClean="0"/>
              <a:pPr/>
              <a:t>81</a:t>
            </a:fld>
            <a:endParaRPr lang="en-US" dirty="0" smtClean="0"/>
          </a:p>
        </p:txBody>
      </p:sp>
      <p:sp>
        <p:nvSpPr>
          <p:cNvPr id="187397" name="Rectangle 2"/>
          <p:cNvSpPr>
            <a:spLocks noGrp="1" noRot="1" noChangeAspect="1" noChangeArrowheads="1" noTextEdit="1"/>
          </p:cNvSpPr>
          <p:nvPr>
            <p:ph type="sldImg"/>
          </p:nvPr>
        </p:nvSpPr>
        <p:spPr>
          <a:solidFill>
            <a:srgbClr val="FFFFFF"/>
          </a:solidFill>
          <a:ln/>
        </p:spPr>
      </p:sp>
      <p:sp>
        <p:nvSpPr>
          <p:cNvPr id="187398" name="Rectangle 3"/>
          <p:cNvSpPr>
            <a:spLocks noGrp="1" noChangeArrowheads="1"/>
          </p:cNvSpPr>
          <p:nvPr>
            <p:ph type="body" idx="1"/>
          </p:nvPr>
        </p:nvSpPr>
        <p:spPr>
          <a:solidFill>
            <a:srgbClr val="FFFFFF"/>
          </a:solidFill>
          <a:ln>
            <a:solidFill>
              <a:srgbClr val="000000"/>
            </a:solidFill>
          </a:ln>
        </p:spPr>
        <p:txBody>
          <a:bodyPr/>
          <a:lstStyle/>
          <a:p>
            <a:r>
              <a:rPr lang="en-US" dirty="0" smtClean="0"/>
              <a:t> If used, note that value would be higher if signed or inscribed with words of wisdom by Clemens or owned by a family member and passed down through generations.</a:t>
            </a:r>
          </a:p>
          <a:p>
            <a:r>
              <a:rPr lang="en-US" dirty="0" smtClean="0"/>
              <a:t>Samuel Clemens with Clara Clemens and her friend Miss Marie Nichols, c1908 by Underwood &amp; Underwood, cph3a02910, LC P&amp;P</a:t>
            </a:r>
          </a:p>
          <a:p>
            <a:endParaRPr lang="en-US" dirty="0" smtClean="0"/>
          </a:p>
          <a:p>
            <a:r>
              <a:rPr lang="en-US" dirty="0" smtClean="0"/>
              <a:t>Connectivity to people who made the images, or gathered them into collection.</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88419" name="Rectangle 6"/>
          <p:cNvSpPr>
            <a:spLocks noGrp="1" noChangeArrowheads="1"/>
          </p:cNvSpPr>
          <p:nvPr>
            <p:ph type="ftr" sz="quarter" idx="4"/>
          </p:nvPr>
        </p:nvSpPr>
        <p:spPr>
          <a:noFill/>
        </p:spPr>
        <p:txBody>
          <a:bodyPr/>
          <a:lstStyle/>
          <a:p>
            <a:r>
              <a:rPr lang="en-US" dirty="0" smtClean="0"/>
              <a:t>Society of American Archivists</a:t>
            </a:r>
          </a:p>
        </p:txBody>
      </p:sp>
      <p:sp>
        <p:nvSpPr>
          <p:cNvPr id="188420" name="Rectangle 7"/>
          <p:cNvSpPr>
            <a:spLocks noGrp="1" noChangeArrowheads="1"/>
          </p:cNvSpPr>
          <p:nvPr>
            <p:ph type="sldNum" sz="quarter" idx="5"/>
          </p:nvPr>
        </p:nvSpPr>
        <p:spPr>
          <a:noFill/>
        </p:spPr>
        <p:txBody>
          <a:bodyPr/>
          <a:lstStyle/>
          <a:p>
            <a:fld id="{FB1AD042-9C12-4700-95DE-16CC808DAB21}" type="slidenum">
              <a:rPr lang="en-US" smtClean="0"/>
              <a:pPr/>
              <a:t>82</a:t>
            </a:fld>
            <a:endParaRPr lang="en-US" dirty="0" smtClean="0"/>
          </a:p>
        </p:txBody>
      </p:sp>
      <p:sp>
        <p:nvSpPr>
          <p:cNvPr id="188421" name="Rectangle 2"/>
          <p:cNvSpPr>
            <a:spLocks noGrp="1" noRot="1" noChangeAspect="1" noChangeArrowheads="1" noTextEdit="1"/>
          </p:cNvSpPr>
          <p:nvPr>
            <p:ph type="sldImg"/>
          </p:nvPr>
        </p:nvSpPr>
        <p:spPr>
          <a:solidFill>
            <a:srgbClr val="FFFFFF"/>
          </a:solidFill>
          <a:ln/>
        </p:spPr>
      </p:sp>
      <p:sp>
        <p:nvSpPr>
          <p:cNvPr id="188422" name="Rectangle 3"/>
          <p:cNvSpPr>
            <a:spLocks noGrp="1" noChangeArrowheads="1"/>
          </p:cNvSpPr>
          <p:nvPr>
            <p:ph type="body" idx="1"/>
          </p:nvPr>
        </p:nvSpPr>
        <p:spPr>
          <a:solidFill>
            <a:srgbClr val="FFFFFF"/>
          </a:solidFill>
          <a:ln>
            <a:solidFill>
              <a:srgbClr val="000000"/>
            </a:solidFill>
          </a:ln>
        </p:spPr>
        <p:txBody>
          <a:bodyPr/>
          <a:lstStyle/>
          <a:p>
            <a:r>
              <a:rPr lang="en-US" dirty="0" smtClean="0"/>
              <a:t>Received high usage based on attractive composition, mastery of the medium, creativity of creators and technical ability.  Typically selected for publication and exhibition.</a:t>
            </a:r>
          </a:p>
          <a:p>
            <a:endParaRPr lang="en-US" dirty="0" smtClean="0"/>
          </a:p>
          <a:p>
            <a:r>
              <a:rPr lang="en-US" dirty="0" smtClean="0"/>
              <a:t>Lewis Hine (1874-1940)</a:t>
            </a:r>
            <a:br>
              <a:rPr lang="en-US" dirty="0" smtClean="0"/>
            </a:br>
            <a:r>
              <a:rPr lang="en-US" dirty="0" smtClean="0"/>
              <a:t>"Power house mechanic working on steam pump" 1920. Vintage print.</a:t>
            </a:r>
            <a:br>
              <a:rPr lang="en-US" dirty="0" smtClean="0"/>
            </a:br>
            <a:r>
              <a:rPr lang="en-US" i="1" dirty="0" smtClean="0"/>
              <a:t>Records of the Work Projects Administration.</a:t>
            </a:r>
            <a:r>
              <a:rPr lang="en-US" dirty="0" smtClean="0"/>
              <a:t/>
            </a:r>
            <a:br>
              <a:rPr lang="en-US" dirty="0" smtClean="0"/>
            </a:br>
            <a:r>
              <a:rPr lang="en-US" dirty="0" smtClean="0"/>
              <a:t>(69-RH-4L-2) Courtesy of the National Archives and Records Administration.</a:t>
            </a:r>
          </a:p>
          <a:p>
            <a:endParaRPr lang="en-US" dirty="0"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89443" name="Rectangle 6"/>
          <p:cNvSpPr>
            <a:spLocks noGrp="1" noChangeArrowheads="1"/>
          </p:cNvSpPr>
          <p:nvPr>
            <p:ph type="ftr" sz="quarter" idx="4"/>
          </p:nvPr>
        </p:nvSpPr>
        <p:spPr>
          <a:noFill/>
        </p:spPr>
        <p:txBody>
          <a:bodyPr/>
          <a:lstStyle/>
          <a:p>
            <a:r>
              <a:rPr lang="en-US" dirty="0" smtClean="0"/>
              <a:t>Society of American Archivists</a:t>
            </a:r>
          </a:p>
        </p:txBody>
      </p:sp>
      <p:sp>
        <p:nvSpPr>
          <p:cNvPr id="189444" name="Rectangle 7"/>
          <p:cNvSpPr>
            <a:spLocks noGrp="1" noChangeArrowheads="1"/>
          </p:cNvSpPr>
          <p:nvPr>
            <p:ph type="sldNum" sz="quarter" idx="5"/>
          </p:nvPr>
        </p:nvSpPr>
        <p:spPr>
          <a:noFill/>
        </p:spPr>
        <p:txBody>
          <a:bodyPr/>
          <a:lstStyle/>
          <a:p>
            <a:fld id="{E3B721FB-29B7-4B67-B937-352EB2C8BDBD}" type="slidenum">
              <a:rPr lang="en-US" smtClean="0"/>
              <a:pPr/>
              <a:t>83</a:t>
            </a:fld>
            <a:endParaRPr lang="en-US" dirty="0" smtClean="0"/>
          </a:p>
        </p:txBody>
      </p:sp>
      <p:sp>
        <p:nvSpPr>
          <p:cNvPr id="189445" name="Rectangle 2"/>
          <p:cNvSpPr>
            <a:spLocks noGrp="1" noRot="1" noChangeAspect="1" noChangeArrowheads="1" noTextEdit="1"/>
          </p:cNvSpPr>
          <p:nvPr>
            <p:ph type="sldImg"/>
          </p:nvPr>
        </p:nvSpPr>
        <p:spPr>
          <a:solidFill>
            <a:srgbClr val="FFFFFF"/>
          </a:solidFill>
          <a:ln/>
        </p:spPr>
      </p:sp>
      <p:sp>
        <p:nvSpPr>
          <p:cNvPr id="189446" name="Rectangle 3"/>
          <p:cNvSpPr>
            <a:spLocks noGrp="1" noChangeArrowheads="1"/>
          </p:cNvSpPr>
          <p:nvPr>
            <p:ph type="body" idx="1"/>
          </p:nvPr>
        </p:nvSpPr>
        <p:spPr>
          <a:solidFill>
            <a:srgbClr val="FFFFFF"/>
          </a:solidFill>
          <a:ln>
            <a:solidFill>
              <a:srgbClr val="000000"/>
            </a:solidFill>
          </a:ln>
        </p:spPr>
        <p:txBody>
          <a:bodyPr/>
          <a:lstStyle/>
          <a:p>
            <a:r>
              <a:rPr lang="en-US" dirty="0" smtClean="0"/>
              <a:t>A jolly crowd in the surf, Coney Island, New York, stereo c1903, copyrighted by William H. Rau, cph3b14027, LC P&amp;P.</a:t>
            </a:r>
          </a:p>
          <a:p>
            <a:endParaRPr lang="en-US" dirty="0" smtClean="0"/>
          </a:p>
          <a:p>
            <a:r>
              <a:rPr lang="en-US" dirty="0" smtClean="0"/>
              <a:t>Research  resources/info.</a:t>
            </a:r>
          </a:p>
          <a:p>
            <a:r>
              <a:rPr lang="en-US" dirty="0" smtClean="0"/>
              <a:t>Evidence of activities &amp; functions of the organization </a:t>
            </a:r>
          </a:p>
          <a:p>
            <a:r>
              <a:rPr lang="en-US" dirty="0" smtClean="0"/>
              <a:t>Exhibits, publications, products, outreach &amp; websites: Expressive source material (artifact/assoc.)</a:t>
            </a:r>
          </a:p>
          <a:p>
            <a:r>
              <a:rPr lang="en-US" dirty="0" smtClean="0"/>
              <a:t>Material culture supporting study </a:t>
            </a:r>
          </a:p>
          <a:p>
            <a:r>
              <a:rPr lang="en-US" dirty="0" smtClean="0"/>
              <a:t>Tools that link us to a time and place; attract stakeholders from the key communities documented </a:t>
            </a:r>
          </a:p>
          <a:p>
            <a:r>
              <a:rPr lang="en-US" dirty="0" smtClean="0"/>
              <a:t>Visual sweeteners (artifacts/assoc.) to serve as banners, page headings, and so forth</a:t>
            </a:r>
          </a:p>
          <a:p>
            <a:endParaRPr lang="en-US" dirty="0" smtClean="0"/>
          </a:p>
          <a:p>
            <a:endParaRPr lang="en-US" dirty="0"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90467" name="Rectangle 6"/>
          <p:cNvSpPr>
            <a:spLocks noGrp="1" noChangeArrowheads="1"/>
          </p:cNvSpPr>
          <p:nvPr>
            <p:ph type="ftr" sz="quarter" idx="4"/>
          </p:nvPr>
        </p:nvSpPr>
        <p:spPr>
          <a:noFill/>
        </p:spPr>
        <p:txBody>
          <a:bodyPr/>
          <a:lstStyle/>
          <a:p>
            <a:r>
              <a:rPr lang="en-US" dirty="0" smtClean="0"/>
              <a:t>Society of American Archivists</a:t>
            </a:r>
          </a:p>
        </p:txBody>
      </p:sp>
      <p:sp>
        <p:nvSpPr>
          <p:cNvPr id="190468" name="Rectangle 7"/>
          <p:cNvSpPr>
            <a:spLocks noGrp="1" noChangeArrowheads="1"/>
          </p:cNvSpPr>
          <p:nvPr>
            <p:ph type="sldNum" sz="quarter" idx="5"/>
          </p:nvPr>
        </p:nvSpPr>
        <p:spPr>
          <a:noFill/>
        </p:spPr>
        <p:txBody>
          <a:bodyPr/>
          <a:lstStyle/>
          <a:p>
            <a:fld id="{5FC2D5A5-E628-4DAC-B9C2-8B62F7B45FAE}" type="slidenum">
              <a:rPr lang="en-US" smtClean="0"/>
              <a:pPr/>
              <a:t>84</a:t>
            </a:fld>
            <a:endParaRPr lang="en-US" dirty="0" smtClean="0"/>
          </a:p>
        </p:txBody>
      </p:sp>
      <p:sp>
        <p:nvSpPr>
          <p:cNvPr id="190469" name="Rectangle 2"/>
          <p:cNvSpPr>
            <a:spLocks noGrp="1" noRot="1" noChangeAspect="1" noChangeArrowheads="1" noTextEdit="1"/>
          </p:cNvSpPr>
          <p:nvPr>
            <p:ph type="sldImg"/>
          </p:nvPr>
        </p:nvSpPr>
        <p:spPr>
          <a:solidFill>
            <a:srgbClr val="FFFFFF"/>
          </a:solidFill>
          <a:ln/>
        </p:spPr>
      </p:sp>
      <p:sp>
        <p:nvSpPr>
          <p:cNvPr id="190470" name="Rectangle 3"/>
          <p:cNvSpPr>
            <a:spLocks noGrp="1" noChangeArrowheads="1"/>
          </p:cNvSpPr>
          <p:nvPr>
            <p:ph type="body" idx="1"/>
          </p:nvPr>
        </p:nvSpPr>
        <p:spPr>
          <a:solidFill>
            <a:srgbClr val="FFFFFF"/>
          </a:solidFill>
          <a:ln>
            <a:solidFill>
              <a:srgbClr val="000000"/>
            </a:solidFill>
          </a:ln>
        </p:spPr>
        <p:txBody>
          <a:bodyPr/>
          <a:lstStyle/>
          <a:p>
            <a:r>
              <a:rPr lang="en-US" dirty="0" smtClean="0">
                <a:cs typeface="Arial" charset="0"/>
              </a:rPr>
              <a:t>Gov. Hall and judges of the Supreme Court of La., BIOG FILE-Hall, Luther, LC-USZ6-1852, c1913, cph3d01852, LC P&amp;P, </a:t>
            </a:r>
          </a:p>
          <a:p>
            <a:endParaRPr lang="en-US" dirty="0" smtClean="0">
              <a:cs typeface="Arial" charset="0"/>
            </a:endParaRPr>
          </a:p>
          <a:p>
            <a:r>
              <a:rPr lang="en-US" dirty="0" smtClean="0">
                <a:cs typeface="Arial" charset="0"/>
              </a:rPr>
              <a:t>Talk to collection creators, reference staff and users; Look at equivalent collections</a:t>
            </a:r>
            <a:r>
              <a:rPr lang="en-US" dirty="0" smtClean="0"/>
              <a:t> </a:t>
            </a:r>
          </a:p>
          <a:p>
            <a:r>
              <a:rPr lang="en-US" dirty="0" smtClean="0"/>
              <a:t>Use is the second great factor for gauging the worth of accessions to a particular repository.  </a:t>
            </a:r>
          </a:p>
          <a:p>
            <a:r>
              <a:rPr lang="en-US" dirty="0" smtClean="0"/>
              <a:t>Usage patterns tend to be based on how a repository is defined within the user communities.  </a:t>
            </a:r>
          </a:p>
          <a:p>
            <a:r>
              <a:rPr lang="en-US" dirty="0" smtClean="0"/>
              <a:t>Yet another part is due to ever changing themes in scholarship and may be at least partly predicted by those reading the historic literature.  In most local repositories, local history and local communities have continuing interest in photographs of their communities, members, activities, and functions. </a:t>
            </a:r>
          </a:p>
          <a:p>
            <a:r>
              <a:rPr lang="en-US" dirty="0" smtClean="0"/>
              <a:t>Aids in research about user metrics.</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91491" name="Rectangle 6"/>
          <p:cNvSpPr>
            <a:spLocks noGrp="1" noChangeArrowheads="1"/>
          </p:cNvSpPr>
          <p:nvPr>
            <p:ph type="ftr" sz="quarter" idx="4"/>
          </p:nvPr>
        </p:nvSpPr>
        <p:spPr>
          <a:noFill/>
        </p:spPr>
        <p:txBody>
          <a:bodyPr/>
          <a:lstStyle/>
          <a:p>
            <a:r>
              <a:rPr lang="en-US" dirty="0" smtClean="0"/>
              <a:t>Society of American Archivists</a:t>
            </a:r>
          </a:p>
        </p:txBody>
      </p:sp>
      <p:sp>
        <p:nvSpPr>
          <p:cNvPr id="191492" name="Rectangle 7"/>
          <p:cNvSpPr>
            <a:spLocks noGrp="1" noChangeArrowheads="1"/>
          </p:cNvSpPr>
          <p:nvPr>
            <p:ph type="sldNum" sz="quarter" idx="5"/>
          </p:nvPr>
        </p:nvSpPr>
        <p:spPr>
          <a:noFill/>
        </p:spPr>
        <p:txBody>
          <a:bodyPr/>
          <a:lstStyle/>
          <a:p>
            <a:fld id="{707B77BA-064E-40B9-8597-97BD3786313E}" type="slidenum">
              <a:rPr lang="en-US" smtClean="0"/>
              <a:pPr/>
              <a:t>85</a:t>
            </a:fld>
            <a:endParaRPr lang="en-US" dirty="0" smtClean="0"/>
          </a:p>
        </p:txBody>
      </p:sp>
      <p:sp>
        <p:nvSpPr>
          <p:cNvPr id="191493" name="Rectangle 2"/>
          <p:cNvSpPr>
            <a:spLocks noGrp="1" noRot="1" noChangeAspect="1" noChangeArrowheads="1" noTextEdit="1"/>
          </p:cNvSpPr>
          <p:nvPr>
            <p:ph type="sldImg"/>
          </p:nvPr>
        </p:nvSpPr>
        <p:spPr>
          <a:solidFill>
            <a:srgbClr val="FFFFFF"/>
          </a:solidFill>
          <a:ln/>
        </p:spPr>
      </p:sp>
      <p:sp>
        <p:nvSpPr>
          <p:cNvPr id="191494" name="Rectangle 3"/>
          <p:cNvSpPr>
            <a:spLocks noGrp="1" noChangeArrowheads="1"/>
          </p:cNvSpPr>
          <p:nvPr>
            <p:ph type="body" idx="1"/>
          </p:nvPr>
        </p:nvSpPr>
        <p:spPr>
          <a:solidFill>
            <a:srgbClr val="FFFFFF"/>
          </a:solidFill>
          <a:ln>
            <a:solidFill>
              <a:srgbClr val="000000"/>
            </a:solidFill>
          </a:ln>
        </p:spPr>
        <p:txBody>
          <a:bodyPr/>
          <a:lstStyle/>
          <a:p>
            <a:r>
              <a:rPr lang="en-US" sz="900" dirty="0" smtClean="0"/>
              <a:t>The “human fly” otherwise known as John Reynolds giving an exhibition of his skill on the roof of the Times-Herald Bldg. Was[ington] D.C., LOT 12296, vol. 1, p. 11, 1924, National Photo Company Collection, cph3b45873, LC P&amp;P</a:t>
            </a:r>
          </a:p>
          <a:p>
            <a:r>
              <a:rPr lang="en-US" sz="900" dirty="0" smtClean="0"/>
              <a:t>Daredevil: PR, legal and ethical risks. All work has some risks, working with photographs is no different. Not to frighten you, but rather to help learn how to manage the risks effectively and how to be aware when a risk level is elevated enough to require special action.  Think about when risks increase or decrease (general and vague).  Risks vary greatly from situation to situation, person to person, and even period to period.  It is not possible to talk precisely about risk—merely to provide accurate guidance in how to identify it and manage it.</a:t>
            </a:r>
          </a:p>
          <a:p>
            <a:r>
              <a:rPr lang="en-US" sz="900" dirty="0" smtClean="0"/>
              <a:t>Rights: Legal issues and restrictions, copyright, privacy, publicity, protected location info, ownership issues; unidentified copyright status, heavy or permanent donor restrictions, unclear publicity rights issues, nude images, medical or psychiatric images, embarrassing photos of living private individuals, ownership issues, and restricted information.  Avoid lawsuits.</a:t>
            </a:r>
          </a:p>
          <a:p>
            <a:r>
              <a:rPr lang="en-US" sz="900" dirty="0" smtClean="0"/>
              <a:t>Sensitivities: Ethical issues, obscenity, access and use. Drive away donors, staff, users and those documented plus negative PR for organization.   Native American Protocols.</a:t>
            </a:r>
          </a:p>
          <a:p>
            <a:r>
              <a:rPr lang="en-US" sz="900" dirty="0" smtClean="0"/>
              <a:t>Health/Safety Risks: For staff and users, includes Preservation problems, mold, insects, vermin, flood residue, asbestos, chemical/biological contamination, deteriorating film, since they can cause major health and safety risks to your repository, particularly for immune compromised staff or users or for those with allergies. Look for this during appraisal surveying.</a:t>
            </a:r>
          </a:p>
          <a:p>
            <a:r>
              <a:rPr lang="en-US" sz="900" dirty="0" smtClean="0"/>
              <a:t>Preservation risk: Nitrate film or a large panorama glass plate negative: obvious risks is fragility and complicated to store and handle. Another might be that it was coated with a flaking coating or handtouched with a flaking colorant. </a:t>
            </a:r>
          </a:p>
          <a:p>
            <a:r>
              <a:rPr lang="en-US" sz="900" dirty="0" smtClean="0"/>
              <a:t>Resources: Staff, space and $ for supplies/equipment, which can lead to inability to function effectively, risk to PR</a:t>
            </a:r>
          </a:p>
          <a:p>
            <a:r>
              <a:rPr lang="en-US" sz="900" dirty="0" smtClean="0"/>
              <a:t>Responsibilities to donors, users, and taxpayers, including not to damage the privacy of documented people or donors; pose few risks to staff and users health and safety; avoid infringing the rights and equities of the collection donors, rights holders, users, and staff; preserve holdings, and avoid using all resources for a peripheral activity so that day-to-day work can’t be done</a:t>
            </a:r>
          </a:p>
          <a:p>
            <a:r>
              <a:rPr lang="en-US" sz="900" dirty="0" smtClean="0">
                <a:cs typeface="Arial" charset="0"/>
              </a:rPr>
              <a:t>Survey the collections; Review the documentation; Talk to creators/owners of photos; Research creation/creating context</a:t>
            </a:r>
            <a:r>
              <a:rPr lang="en-US" sz="900" dirty="0" smtClean="0"/>
              <a:t>; Look at earlier usage of the images</a:t>
            </a:r>
          </a:p>
          <a:p>
            <a:r>
              <a:rPr lang="en-US" sz="900" dirty="0" smtClean="0"/>
              <a:t>Ask if the material requires preservation or weeding or sampling or major research before it can be used.  </a:t>
            </a:r>
          </a:p>
          <a:p>
            <a:r>
              <a:rPr lang="en-US" sz="900" dirty="0" smtClean="0"/>
              <a:t>Is the material at risk of destruction in its current location?  Transfer or refer to another repository. If political issues forcing acquisition, take it only with clear understanding with donor allowing deaccession, weed, sample, or transfer.  Having a documentation strategy and a collecting plan helps avoid a lot of grief form powerful donors and their own administrators in the long run, as it is clear who should be collecting what.</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93539" name="Rectangle 6"/>
          <p:cNvSpPr>
            <a:spLocks noGrp="1" noChangeArrowheads="1"/>
          </p:cNvSpPr>
          <p:nvPr>
            <p:ph type="ftr" sz="quarter" idx="4"/>
          </p:nvPr>
        </p:nvSpPr>
        <p:spPr>
          <a:noFill/>
        </p:spPr>
        <p:txBody>
          <a:bodyPr/>
          <a:lstStyle/>
          <a:p>
            <a:r>
              <a:rPr lang="en-US" dirty="0" smtClean="0"/>
              <a:t>Society of American Archivists</a:t>
            </a:r>
          </a:p>
        </p:txBody>
      </p:sp>
      <p:sp>
        <p:nvSpPr>
          <p:cNvPr id="193540" name="Rectangle 7"/>
          <p:cNvSpPr>
            <a:spLocks noGrp="1" noChangeArrowheads="1"/>
          </p:cNvSpPr>
          <p:nvPr>
            <p:ph type="sldNum" sz="quarter" idx="5"/>
          </p:nvPr>
        </p:nvSpPr>
        <p:spPr>
          <a:noFill/>
        </p:spPr>
        <p:txBody>
          <a:bodyPr/>
          <a:lstStyle/>
          <a:p>
            <a:fld id="{31E7283F-050B-4B6D-ACC5-F705D58621C5}" type="slidenum">
              <a:rPr lang="en-US" smtClean="0"/>
              <a:pPr/>
              <a:t>86</a:t>
            </a:fld>
            <a:endParaRPr lang="en-US" dirty="0" smtClean="0"/>
          </a:p>
        </p:txBody>
      </p:sp>
      <p:sp>
        <p:nvSpPr>
          <p:cNvPr id="193541" name="Rectangle 2"/>
          <p:cNvSpPr>
            <a:spLocks noGrp="1" noRot="1" noChangeAspect="1" noChangeArrowheads="1" noTextEdit="1"/>
          </p:cNvSpPr>
          <p:nvPr>
            <p:ph type="sldImg"/>
          </p:nvPr>
        </p:nvSpPr>
        <p:spPr>
          <a:solidFill>
            <a:srgbClr val="FFFFFF"/>
          </a:solidFill>
          <a:ln/>
        </p:spPr>
      </p:sp>
      <p:sp>
        <p:nvSpPr>
          <p:cNvPr id="193542" name="Rectangle 3"/>
          <p:cNvSpPr>
            <a:spLocks noGrp="1" noChangeArrowheads="1"/>
          </p:cNvSpPr>
          <p:nvPr>
            <p:ph type="body" idx="1"/>
          </p:nvPr>
        </p:nvSpPr>
        <p:spPr>
          <a:solidFill>
            <a:srgbClr val="FFFFFF"/>
          </a:solidFill>
          <a:ln>
            <a:solidFill>
              <a:srgbClr val="000000"/>
            </a:solidFill>
          </a:ln>
        </p:spPr>
        <p:txBody>
          <a:bodyPr/>
          <a:lstStyle/>
          <a:p>
            <a:r>
              <a:rPr lang="en-US" sz="1000" dirty="0" smtClean="0"/>
              <a:t>RPM Glossary: </a:t>
            </a:r>
          </a:p>
          <a:p>
            <a:r>
              <a:rPr lang="en-US" sz="1000" b="1" dirty="0" smtClean="0">
                <a:latin typeface="Georgia" pitchFamily="18" charset="0"/>
              </a:rPr>
              <a:t>Access restrictions</a:t>
            </a:r>
            <a:r>
              <a:rPr lang="en-US" sz="1000" dirty="0" smtClean="0">
                <a:latin typeface="Georgia" pitchFamily="18" charset="0"/>
              </a:rPr>
              <a:t> may be defined by a period of time or by a class of individual allowed or denied access. They may be designed to protect national security (classification</a:t>
            </a:r>
            <a:r>
              <a:rPr lang="en-US" sz="1000" baseline="30000" dirty="0" smtClean="0">
                <a:latin typeface="Georgia" pitchFamily="18" charset="0"/>
              </a:rPr>
              <a:t>3</a:t>
            </a:r>
            <a:r>
              <a:rPr lang="en-US" sz="1000" dirty="0" smtClean="0">
                <a:latin typeface="Georgia" pitchFamily="18" charset="0"/>
              </a:rPr>
              <a:t>), personal privacy, or to preserve materials. </a:t>
            </a:r>
          </a:p>
          <a:p>
            <a:r>
              <a:rPr lang="en-US" sz="1000" b="1" dirty="0" smtClean="0">
                <a:latin typeface="Georgia" pitchFamily="18" charset="0"/>
              </a:rPr>
              <a:t>Use restrictions</a:t>
            </a:r>
            <a:r>
              <a:rPr lang="en-US" sz="1000" dirty="0" smtClean="0">
                <a:latin typeface="Georgia" pitchFamily="18" charset="0"/>
              </a:rPr>
              <a:t> may limit what can be done with materials, or they may place qualifications on use. For example, an individual may be allowed access to materials but may not have permission or right to copy, quote, or publish those materials, or conditions may be imposed on such use. In addition to legal use restrictions, such as privacy and copyright, donor agreements often contain use restrictions.</a:t>
            </a:r>
          </a:p>
          <a:p>
            <a:r>
              <a:rPr lang="en-US" sz="1000" dirty="0" smtClean="0"/>
              <a:t>Access and as use restrictions</a:t>
            </a:r>
          </a:p>
          <a:p>
            <a:pPr>
              <a:buFontTx/>
              <a:buChar char="•"/>
            </a:pPr>
            <a:r>
              <a:rPr lang="en-US" sz="1000" dirty="0" smtClean="0"/>
              <a:t>Legal Issues (e.g. copyright, TEACH, Fair Use, privacy, publicity, protected location info, ownership issues)</a:t>
            </a:r>
          </a:p>
          <a:p>
            <a:pPr>
              <a:buFontTx/>
              <a:buChar char="•"/>
            </a:pPr>
            <a:r>
              <a:rPr lang="en-US" sz="1000" dirty="0" smtClean="0"/>
              <a:t>Donor Restrictions (e.g. access or use restrictions</a:t>
            </a:r>
          </a:p>
          <a:p>
            <a:pPr>
              <a:buFontTx/>
              <a:buChar char="•"/>
            </a:pPr>
            <a:r>
              <a:rPr lang="en-US" sz="1000" dirty="0" smtClean="0"/>
              <a:t>Sensitivities (e.g. cultural or social issues, community issues including obscenity)</a:t>
            </a:r>
          </a:p>
          <a:p>
            <a:endParaRPr lang="en-US" sz="1000" dirty="0"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95587" name="Rectangle 6"/>
          <p:cNvSpPr>
            <a:spLocks noGrp="1" noChangeArrowheads="1"/>
          </p:cNvSpPr>
          <p:nvPr>
            <p:ph type="ftr" sz="quarter" idx="4"/>
          </p:nvPr>
        </p:nvSpPr>
        <p:spPr>
          <a:noFill/>
        </p:spPr>
        <p:txBody>
          <a:bodyPr/>
          <a:lstStyle/>
          <a:p>
            <a:r>
              <a:rPr lang="en-US" dirty="0" smtClean="0"/>
              <a:t>Society of American Archivists</a:t>
            </a:r>
          </a:p>
        </p:txBody>
      </p:sp>
      <p:sp>
        <p:nvSpPr>
          <p:cNvPr id="195588" name="Rectangle 7"/>
          <p:cNvSpPr>
            <a:spLocks noGrp="1" noChangeArrowheads="1"/>
          </p:cNvSpPr>
          <p:nvPr>
            <p:ph type="sldNum" sz="quarter" idx="5"/>
          </p:nvPr>
        </p:nvSpPr>
        <p:spPr>
          <a:noFill/>
        </p:spPr>
        <p:txBody>
          <a:bodyPr/>
          <a:lstStyle/>
          <a:p>
            <a:fld id="{924175AC-7CF9-4C26-918A-EC7BEA3F0FA2}" type="slidenum">
              <a:rPr lang="en-US" smtClean="0"/>
              <a:pPr/>
              <a:t>87</a:t>
            </a:fld>
            <a:endParaRPr lang="en-US" dirty="0" smtClean="0"/>
          </a:p>
        </p:txBody>
      </p:sp>
      <p:sp>
        <p:nvSpPr>
          <p:cNvPr id="195589" name="Rectangle 2"/>
          <p:cNvSpPr>
            <a:spLocks noGrp="1" noRot="1" noChangeAspect="1" noChangeArrowheads="1" noTextEdit="1"/>
          </p:cNvSpPr>
          <p:nvPr>
            <p:ph type="sldImg"/>
          </p:nvPr>
        </p:nvSpPr>
        <p:spPr>
          <a:solidFill>
            <a:srgbClr val="FFFFFF"/>
          </a:solidFill>
          <a:ln/>
        </p:spPr>
      </p:sp>
      <p:sp>
        <p:nvSpPr>
          <p:cNvPr id="195590" name="Rectangle 3"/>
          <p:cNvSpPr>
            <a:spLocks noGrp="1" noChangeArrowheads="1"/>
          </p:cNvSpPr>
          <p:nvPr>
            <p:ph type="body" idx="1"/>
          </p:nvPr>
        </p:nvSpPr>
        <p:spPr>
          <a:solidFill>
            <a:srgbClr val="FFFFFF"/>
          </a:solidFill>
          <a:ln>
            <a:solidFill>
              <a:srgbClr val="000000"/>
            </a:solidFill>
          </a:ln>
        </p:spPr>
        <p:txBody>
          <a:bodyPr/>
          <a:lstStyle/>
          <a:p>
            <a:r>
              <a:rPr lang="en-US" sz="1000" dirty="0" smtClean="0"/>
              <a:t>Turning a somersault in a kayak, LOT 11453-1, no. 591, [between ca. 1900 and 1916], Frank and Frances Carpenter collection (Library of Congress), ppmsc02146, LC P&amp;P.</a:t>
            </a:r>
          </a:p>
          <a:p>
            <a:r>
              <a:rPr lang="en-US" sz="1000" dirty="0" smtClean="0">
                <a:cs typeface="Arial" charset="0"/>
              </a:rPr>
              <a:t>Some Donor restrictions. </a:t>
            </a:r>
            <a:r>
              <a:rPr lang="en-US" sz="1000" dirty="0" smtClean="0"/>
              <a:t>Avoid limitations on access by some (but not all, like only friends or family). Limit restrictions on when a collection will be “open.” Limit requirements for tacit permission to use photos (e.g., publication, exhibition, or copying). Try not allow donors to control how the repository uses or grants permission to use donated materials.</a:t>
            </a:r>
          </a:p>
          <a:p>
            <a:r>
              <a:rPr lang="en-US" sz="1000" dirty="0" smtClean="0">
                <a:cs typeface="Arial" charset="0"/>
              </a:rPr>
              <a:t>Privacy, which are state laws protecting images of private living individuals taken for law enforcement or legal purposes, medical or psychiatric purposes, as well as</a:t>
            </a:r>
            <a:r>
              <a:rPr lang="en-US" sz="1000" dirty="0" smtClean="0">
                <a:cs typeface="Times New Roman" pitchFamily="18" charset="0"/>
              </a:rPr>
              <a:t> </a:t>
            </a:r>
            <a:r>
              <a:rPr lang="en-US" sz="1000" dirty="0" smtClean="0">
                <a:cs typeface="Arial" charset="0"/>
              </a:rPr>
              <a:t>embarrassing or misleading images, nude images, images in their own home or where they expect to be private.</a:t>
            </a:r>
            <a:endParaRPr lang="en-US" sz="1000" dirty="0" smtClean="0">
              <a:cs typeface="Times New Roman" pitchFamily="18" charset="0"/>
            </a:endParaRPr>
          </a:p>
          <a:p>
            <a:r>
              <a:rPr lang="en-US" sz="1000" dirty="0" smtClean="0">
                <a:cs typeface="Arial" charset="0"/>
              </a:rPr>
              <a:t>Some Health and Safety Issues</a:t>
            </a:r>
            <a:endParaRPr lang="en-US" sz="1000" dirty="0" smtClean="0"/>
          </a:p>
          <a:p>
            <a:r>
              <a:rPr lang="en-US" sz="1000" dirty="0" smtClean="0">
                <a:cs typeface="Arial" charset="0"/>
              </a:rPr>
              <a:t>Some Sensitivities (particularly in private, but not generally in publicly funded repositories); includes Obscenity.</a:t>
            </a:r>
            <a:endParaRPr lang="en-US" sz="1000" dirty="0" smtClean="0"/>
          </a:p>
          <a:p>
            <a:r>
              <a:rPr lang="en-US" sz="1000" dirty="0" smtClean="0"/>
              <a:t>May want to consider delaying opening a collection when it may embarrass the individuals documented or the donor during their lifetimes.  Generally try to simply limit access to a few selected images, removing them and replacing them with a withdrawal slip so that the rest of the collection is available.</a:t>
            </a:r>
          </a:p>
          <a:p>
            <a:endParaRPr lang="en-US" sz="1000" dirty="0" smtClean="0"/>
          </a:p>
          <a:p>
            <a:endParaRPr lang="en-US" sz="1000" dirty="0"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96611" name="Rectangle 6"/>
          <p:cNvSpPr>
            <a:spLocks noGrp="1" noChangeArrowheads="1"/>
          </p:cNvSpPr>
          <p:nvPr>
            <p:ph type="ftr" sz="quarter" idx="4"/>
          </p:nvPr>
        </p:nvSpPr>
        <p:spPr>
          <a:noFill/>
        </p:spPr>
        <p:txBody>
          <a:bodyPr/>
          <a:lstStyle/>
          <a:p>
            <a:r>
              <a:rPr lang="en-US" dirty="0" smtClean="0"/>
              <a:t>Society of American Archivists</a:t>
            </a:r>
          </a:p>
        </p:txBody>
      </p:sp>
      <p:sp>
        <p:nvSpPr>
          <p:cNvPr id="196612" name="Rectangle 7"/>
          <p:cNvSpPr>
            <a:spLocks noGrp="1" noChangeArrowheads="1"/>
          </p:cNvSpPr>
          <p:nvPr>
            <p:ph type="sldNum" sz="quarter" idx="5"/>
          </p:nvPr>
        </p:nvSpPr>
        <p:spPr>
          <a:noFill/>
        </p:spPr>
        <p:txBody>
          <a:bodyPr/>
          <a:lstStyle/>
          <a:p>
            <a:fld id="{0B596E5D-437A-4B61-91EA-53A4868485D6}" type="slidenum">
              <a:rPr lang="en-US" smtClean="0"/>
              <a:pPr/>
              <a:t>88</a:t>
            </a:fld>
            <a:endParaRPr lang="en-US" dirty="0" smtClean="0"/>
          </a:p>
        </p:txBody>
      </p:sp>
      <p:sp>
        <p:nvSpPr>
          <p:cNvPr id="196613" name="Rectangle 2"/>
          <p:cNvSpPr>
            <a:spLocks noGrp="1" noRot="1" noChangeAspect="1" noChangeArrowheads="1" noTextEdit="1"/>
          </p:cNvSpPr>
          <p:nvPr>
            <p:ph type="sldImg"/>
          </p:nvPr>
        </p:nvSpPr>
        <p:spPr>
          <a:solidFill>
            <a:srgbClr val="FFFFFF"/>
          </a:solidFill>
          <a:ln/>
        </p:spPr>
      </p:sp>
      <p:sp>
        <p:nvSpPr>
          <p:cNvPr id="196614" name="Rectangle 3"/>
          <p:cNvSpPr>
            <a:spLocks noGrp="1" noChangeArrowheads="1"/>
          </p:cNvSpPr>
          <p:nvPr>
            <p:ph type="body" idx="1"/>
          </p:nvPr>
        </p:nvSpPr>
        <p:spPr>
          <a:solidFill>
            <a:srgbClr val="FFFFFF"/>
          </a:solidFill>
          <a:ln>
            <a:solidFill>
              <a:srgbClr val="000000"/>
            </a:solidFill>
          </a:ln>
        </p:spPr>
        <p:txBody>
          <a:bodyPr/>
          <a:lstStyle/>
          <a:p>
            <a:r>
              <a:rPr lang="en-US" sz="1000" b="1" dirty="0" smtClean="0"/>
              <a:t>T4c Sam Gilbert</a:t>
            </a:r>
            <a:r>
              <a:rPr lang="en-US" sz="1000" dirty="0" smtClean="0"/>
              <a:t>, Starving inmate of Camp Gusen, Austria" May 12, 1945. 1998 digital print from the original negative. </a:t>
            </a:r>
            <a:r>
              <a:rPr lang="en-US" sz="1000" i="1" dirty="0" smtClean="0"/>
              <a:t>Records of the Office of the Chief Signal Officer. (</a:t>
            </a:r>
            <a:r>
              <a:rPr lang="en-US" sz="1000" dirty="0" smtClean="0"/>
              <a:t>111-SC-264918)</a:t>
            </a:r>
          </a:p>
          <a:p>
            <a:r>
              <a:rPr lang="en-US" sz="1000" dirty="0" smtClean="0"/>
              <a:t>Images of prisoners of war and other captives often pose ethical issues as the subjects may not have given “informed consent,” that is their tacit permission to photograph them.</a:t>
            </a:r>
          </a:p>
          <a:p>
            <a:r>
              <a:rPr lang="en-US" sz="1000" dirty="0" smtClean="0"/>
              <a:t>High risk images include images of living private individuals that are: Taken in a private space (e.g., home)</a:t>
            </a:r>
          </a:p>
          <a:p>
            <a:r>
              <a:rPr lang="en-US" sz="1000" dirty="0" smtClean="0"/>
              <a:t>Privacy laws are state and federal laws that limit access to medical, psychiatric, nude, or embarrassing images of living private individuals.  Viewing requires a model release form. This right generally ends at death. </a:t>
            </a:r>
          </a:p>
          <a:p>
            <a:r>
              <a:rPr lang="en-US" sz="1000" dirty="0" smtClean="0"/>
              <a:t>Have a privacy policy that addresses how private information is handled.  The collecting policy of the repository can address the issue of images of private individual and talks about how and when images should be acquired or withdrawn if they are accessioned to protect the privacy of individuals.  Note that generally, with the exception of autopsy photographs, the dead have been judged to have little or no right to privacy in state and federal law.  </a:t>
            </a:r>
          </a:p>
          <a:p>
            <a:endParaRPr lang="en-US" sz="1000" dirty="0"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97635" name="Rectangle 6"/>
          <p:cNvSpPr>
            <a:spLocks noGrp="1" noChangeArrowheads="1"/>
          </p:cNvSpPr>
          <p:nvPr>
            <p:ph type="ftr" sz="quarter" idx="4"/>
          </p:nvPr>
        </p:nvSpPr>
        <p:spPr>
          <a:noFill/>
        </p:spPr>
        <p:txBody>
          <a:bodyPr/>
          <a:lstStyle/>
          <a:p>
            <a:r>
              <a:rPr lang="en-US" dirty="0" smtClean="0"/>
              <a:t>Society of American Archivists</a:t>
            </a:r>
          </a:p>
        </p:txBody>
      </p:sp>
      <p:sp>
        <p:nvSpPr>
          <p:cNvPr id="197636" name="Rectangle 7"/>
          <p:cNvSpPr>
            <a:spLocks noGrp="1" noChangeArrowheads="1"/>
          </p:cNvSpPr>
          <p:nvPr>
            <p:ph type="sldNum" sz="quarter" idx="5"/>
          </p:nvPr>
        </p:nvSpPr>
        <p:spPr>
          <a:noFill/>
        </p:spPr>
        <p:txBody>
          <a:bodyPr/>
          <a:lstStyle/>
          <a:p>
            <a:fld id="{1A7E025B-E5CB-4B1C-B850-EFBCFD219B95}" type="slidenum">
              <a:rPr lang="en-US" smtClean="0"/>
              <a:pPr/>
              <a:t>89</a:t>
            </a:fld>
            <a:endParaRPr lang="en-US" dirty="0" smtClean="0"/>
          </a:p>
        </p:txBody>
      </p:sp>
      <p:sp>
        <p:nvSpPr>
          <p:cNvPr id="197637" name="Rectangle 2"/>
          <p:cNvSpPr>
            <a:spLocks noGrp="1" noRot="1" noChangeAspect="1" noChangeArrowheads="1" noTextEdit="1"/>
          </p:cNvSpPr>
          <p:nvPr>
            <p:ph type="sldImg"/>
          </p:nvPr>
        </p:nvSpPr>
        <p:spPr>
          <a:solidFill>
            <a:srgbClr val="FFFFFF"/>
          </a:solidFill>
          <a:ln/>
        </p:spPr>
      </p:sp>
      <p:sp>
        <p:nvSpPr>
          <p:cNvPr id="197638" name="Rectangle 3"/>
          <p:cNvSpPr>
            <a:spLocks noGrp="1" noChangeArrowheads="1"/>
          </p:cNvSpPr>
          <p:nvPr>
            <p:ph type="body" idx="1"/>
          </p:nvPr>
        </p:nvSpPr>
        <p:spPr>
          <a:solidFill>
            <a:srgbClr val="FFFFFF"/>
          </a:solidFill>
          <a:ln>
            <a:solidFill>
              <a:srgbClr val="000000"/>
            </a:solidFill>
          </a:ln>
        </p:spPr>
        <p:txBody>
          <a:bodyPr/>
          <a:lstStyle/>
          <a:p>
            <a:pPr>
              <a:lnSpc>
                <a:spcPct val="80000"/>
              </a:lnSpc>
            </a:pPr>
            <a:r>
              <a:rPr lang="en-US" sz="1000" dirty="0" smtClean="0"/>
              <a:t>Danny Lyon (1942– ),"Boy against a yellow platform at the Kosciusko Swimming Pool in the Bedford- Stuyvesant District of Brooklyn in New York City" New York, New York, July 1974. 1998 print from the original color slide. </a:t>
            </a:r>
            <a:r>
              <a:rPr lang="en-US" sz="1000" i="1" dirty="0" smtClean="0"/>
              <a:t>Records of the Environmental Protection Agency. </a:t>
            </a:r>
            <a:r>
              <a:rPr lang="en-US" sz="1000" dirty="0" smtClean="0"/>
              <a:t>(412-DA-13474) . NARA</a:t>
            </a:r>
          </a:p>
          <a:p>
            <a:pPr>
              <a:lnSpc>
                <a:spcPct val="90000"/>
              </a:lnSpc>
            </a:pPr>
            <a:r>
              <a:rPr lang="en-US" sz="1000" dirty="0" smtClean="0">
                <a:cs typeface="Times New Roman" pitchFamily="18" charset="0"/>
              </a:rPr>
              <a:t>Medical images of private living individuals are granted the highest level of privacy protections from both the federal government and many state laws.   The only time this is not necessarily true is when the images have a model release form, or were taken of a federal worker during their expected work.</a:t>
            </a:r>
          </a:p>
          <a:p>
            <a:pPr>
              <a:lnSpc>
                <a:spcPct val="90000"/>
              </a:lnSpc>
            </a:pPr>
            <a:r>
              <a:rPr lang="en-US" sz="1000" dirty="0" smtClean="0"/>
              <a:t>Model release forms signed by the individuals shown allow repositories to use images that might otherwise be restricted by privacy laws.  Keep in mind however that there may be other laws restricting use, for example, nudes may run into problems with state obscenity laws unless used in a clearly scholarly context.</a:t>
            </a:r>
          </a:p>
          <a:p>
            <a:pPr>
              <a:lnSpc>
                <a:spcPct val="80000"/>
              </a:lnSpc>
            </a:pPr>
            <a:r>
              <a:rPr lang="en-US" sz="1000" dirty="0" smtClean="0">
                <a:cs typeface="Times New Roman" pitchFamily="18" charset="0"/>
              </a:rPr>
              <a:t>If Danny Lyon obtained a model release form, there are no privacy issues as long as this boy is old enough to sign such a permission (at least at the legal age of consent).  If not, the photographer may be counting upon the fact that individuals photographed in public places have a lesser expectation of privacy.  The photographer succeeds in avoiding trouble if he is not sued by  these individuals or their parents when he uses these images.  The photographer is particularly likely to loose the lawsuit if he titles the image something embarrassing, if he shoots the individuals where they have some expectation of privacy, such as in their living rooms, or if the images involve nudity. </a:t>
            </a:r>
          </a:p>
          <a:p>
            <a:pPr>
              <a:lnSpc>
                <a:spcPct val="90000"/>
              </a:lnSpc>
            </a:pPr>
            <a:r>
              <a:rPr lang="en-US" sz="1000" dirty="0" smtClean="0">
                <a:cs typeface="Times New Roman" pitchFamily="18" charset="0"/>
              </a:rPr>
              <a:t>Also okay if the repository has the copyright or there is no copyright.  In cases where there is no model release and the image raises high levels of concerns (nudity, embarrassing, medical or psychiatric image, or taken in a place where privacy would be assumed) you should not release the image for viewing or use.  If the repository lacks copyright, the image may be copied for research only in most repositories as long as the repository is not highly risk adverse.  If there is nudity, particularly child nudity, this is a high risk situation and you may wish to restrict usage of the image. </a:t>
            </a:r>
            <a:endParaRPr lang="en-US" sz="1000" dirty="0" smtClean="0"/>
          </a:p>
          <a:p>
            <a:pPr>
              <a:lnSpc>
                <a:spcPct val="90000"/>
              </a:lnSpc>
            </a:pPr>
            <a:endParaRPr lang="en-US" sz="1000" dirty="0" smtClean="0"/>
          </a:p>
          <a:p>
            <a:pPr>
              <a:lnSpc>
                <a:spcPct val="90000"/>
              </a:lnSpc>
            </a:pPr>
            <a:endParaRPr lang="en-US" sz="1000"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15715" name="Rectangle 6"/>
          <p:cNvSpPr>
            <a:spLocks noGrp="1" noChangeArrowheads="1"/>
          </p:cNvSpPr>
          <p:nvPr>
            <p:ph type="ftr" sz="quarter" idx="4"/>
          </p:nvPr>
        </p:nvSpPr>
        <p:spPr>
          <a:noFill/>
        </p:spPr>
        <p:txBody>
          <a:bodyPr/>
          <a:lstStyle/>
          <a:p>
            <a:r>
              <a:rPr lang="en-US" dirty="0" smtClean="0"/>
              <a:t>Society of American Archivists</a:t>
            </a:r>
          </a:p>
        </p:txBody>
      </p:sp>
      <p:sp>
        <p:nvSpPr>
          <p:cNvPr id="115716" name="Rectangle 7"/>
          <p:cNvSpPr>
            <a:spLocks noGrp="1" noChangeArrowheads="1"/>
          </p:cNvSpPr>
          <p:nvPr>
            <p:ph type="sldNum" sz="quarter" idx="5"/>
          </p:nvPr>
        </p:nvSpPr>
        <p:spPr>
          <a:noFill/>
        </p:spPr>
        <p:txBody>
          <a:bodyPr/>
          <a:lstStyle/>
          <a:p>
            <a:fld id="{44CE0FAA-88CE-4ADA-833D-DB86DC9651CD}" type="slidenum">
              <a:rPr lang="en-US" smtClean="0"/>
              <a:pPr/>
              <a:t>9</a:t>
            </a:fld>
            <a:endParaRPr lang="en-US" dirty="0" smtClean="0"/>
          </a:p>
        </p:txBody>
      </p:sp>
      <p:sp>
        <p:nvSpPr>
          <p:cNvPr id="115717" name="Rectangle 2"/>
          <p:cNvSpPr>
            <a:spLocks noGrp="1" noRot="1" noChangeAspect="1" noChangeArrowheads="1" noTextEdit="1"/>
          </p:cNvSpPr>
          <p:nvPr>
            <p:ph type="sldImg"/>
          </p:nvPr>
        </p:nvSpPr>
        <p:spPr>
          <a:solidFill>
            <a:srgbClr val="FFFFFF"/>
          </a:solidFill>
          <a:ln/>
        </p:spPr>
      </p:sp>
      <p:sp>
        <p:nvSpPr>
          <p:cNvPr id="115718"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Washington, D.C. A picture-taking machine in the lobby at the United Nations service center, LC-USW3-040288-D, from safety neg., 1943 Dec., Esther </a:t>
            </a:r>
            <a:r>
              <a:rPr lang="en-US" dirty="0" err="1" smtClean="0"/>
              <a:t>Bubley</a:t>
            </a:r>
            <a:r>
              <a:rPr lang="en-US" dirty="0" smtClean="0"/>
              <a:t>, photographer, FSA-OWI collection, Library of Congress Prints and Photographs Division, fsa8d41619</a:t>
            </a:r>
          </a:p>
          <a:p>
            <a:endParaRPr lang="en-US" dirty="0" smtClean="0"/>
          </a:p>
          <a:p>
            <a:r>
              <a:rPr lang="en-US" dirty="0" smtClean="0"/>
              <a:t>Types of creators:</a:t>
            </a:r>
            <a:r>
              <a:rPr lang="en-US" baseline="0" dirty="0" smtClean="0"/>
              <a:t> Publishers, copyrighters, clients</a:t>
            </a:r>
            <a:endParaRPr lang="en-US" dirty="0" smtClean="0"/>
          </a:p>
          <a:p>
            <a:r>
              <a:rPr lang="en-US" dirty="0" smtClean="0"/>
              <a:t>Intended audience: Self; Family; Targeted group; General public; Future generations: who was it made</a:t>
            </a:r>
            <a:r>
              <a:rPr lang="en-US" baseline="0" dirty="0" smtClean="0"/>
              <a:t> for?</a:t>
            </a:r>
            <a:endParaRPr lang="en-US" dirty="0" smtClean="0"/>
          </a:p>
          <a:p>
            <a:r>
              <a:rPr lang="en-US" dirty="0" smtClean="0"/>
              <a:t>Self (personal memoir, art)</a:t>
            </a:r>
          </a:p>
          <a:p>
            <a:r>
              <a:rPr lang="en-US" dirty="0" smtClean="0"/>
              <a:t>Family (personal record)</a:t>
            </a:r>
          </a:p>
          <a:p>
            <a:r>
              <a:rPr lang="en-US" dirty="0" smtClean="0"/>
              <a:t>Document or record (corporate archives)</a:t>
            </a:r>
          </a:p>
          <a:p>
            <a:r>
              <a:rPr lang="en-US" dirty="0" smtClean="0"/>
              <a:t>Targeted group (marketing, promotion)</a:t>
            </a:r>
          </a:p>
          <a:p>
            <a:r>
              <a:rPr lang="en-US" dirty="0" smtClean="0"/>
              <a:t>General public (journalism, art, advertising, publicity)</a:t>
            </a:r>
          </a:p>
          <a:p>
            <a:r>
              <a:rPr lang="en-US" dirty="0" smtClean="0"/>
              <a:t>Advertising, corporate publicity, ethnography, gov’t propaganda, photojournalism, scientific documentation, tourism, amateur, snapshots</a:t>
            </a:r>
          </a:p>
          <a:p>
            <a:r>
              <a:rPr lang="en-US" dirty="0" smtClean="0"/>
              <a:t>Non-professional=amateurs, hobbyists and shutterbugs</a:t>
            </a:r>
          </a:p>
          <a:p>
            <a:r>
              <a:rPr lang="en-US" dirty="0" smtClean="0"/>
              <a:t>Professionals=local, studio or commercial</a:t>
            </a:r>
          </a:p>
          <a:p>
            <a:r>
              <a:rPr lang="en-US" dirty="0" smtClean="0"/>
              <a:t>Artists (professional or non-professional)</a:t>
            </a:r>
          </a:p>
          <a:p>
            <a:r>
              <a:rPr lang="en-US" dirty="0" smtClean="0"/>
              <a:t>Work-for-hire (contracted, could be documentary, photojournalism, commercial or corporate)</a:t>
            </a:r>
          </a:p>
          <a:p>
            <a:r>
              <a:rPr lang="en-US" dirty="0" smtClean="0"/>
              <a:t>Intended audience: purpose of the image creators. Does the style look like commercial work, art school or amateur?</a:t>
            </a:r>
          </a:p>
          <a:p>
            <a:endParaRPr lang="en-US" dirty="0"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98659" name="Rectangle 6"/>
          <p:cNvSpPr>
            <a:spLocks noGrp="1" noChangeArrowheads="1"/>
          </p:cNvSpPr>
          <p:nvPr>
            <p:ph type="ftr" sz="quarter" idx="4"/>
          </p:nvPr>
        </p:nvSpPr>
        <p:spPr>
          <a:noFill/>
        </p:spPr>
        <p:txBody>
          <a:bodyPr/>
          <a:lstStyle/>
          <a:p>
            <a:r>
              <a:rPr lang="en-US" dirty="0" smtClean="0"/>
              <a:t>Society of American Archivists</a:t>
            </a:r>
          </a:p>
        </p:txBody>
      </p:sp>
      <p:sp>
        <p:nvSpPr>
          <p:cNvPr id="198660" name="Rectangle 7"/>
          <p:cNvSpPr>
            <a:spLocks noGrp="1" noChangeArrowheads="1"/>
          </p:cNvSpPr>
          <p:nvPr>
            <p:ph type="sldNum" sz="quarter" idx="5"/>
          </p:nvPr>
        </p:nvSpPr>
        <p:spPr>
          <a:noFill/>
        </p:spPr>
        <p:txBody>
          <a:bodyPr/>
          <a:lstStyle/>
          <a:p>
            <a:fld id="{494A1E84-02B7-4F44-8FFB-00587113D006}" type="slidenum">
              <a:rPr lang="en-US" smtClean="0"/>
              <a:pPr/>
              <a:t>90</a:t>
            </a:fld>
            <a:endParaRPr lang="en-US" dirty="0" smtClean="0"/>
          </a:p>
        </p:txBody>
      </p:sp>
      <p:sp>
        <p:nvSpPr>
          <p:cNvPr id="198661" name="Rectangle 2"/>
          <p:cNvSpPr>
            <a:spLocks noGrp="1" noRot="1" noChangeAspect="1" noChangeArrowheads="1" noTextEdit="1"/>
          </p:cNvSpPr>
          <p:nvPr>
            <p:ph type="sldImg"/>
          </p:nvPr>
        </p:nvSpPr>
        <p:spPr>
          <a:solidFill>
            <a:srgbClr val="FFFFFF"/>
          </a:solidFill>
          <a:ln/>
        </p:spPr>
      </p:sp>
      <p:sp>
        <p:nvSpPr>
          <p:cNvPr id="198662" name="Rectangle 3"/>
          <p:cNvSpPr>
            <a:spLocks noGrp="1" noChangeArrowheads="1"/>
          </p:cNvSpPr>
          <p:nvPr>
            <p:ph type="body" idx="1"/>
          </p:nvPr>
        </p:nvSpPr>
        <p:spPr>
          <a:solidFill>
            <a:srgbClr val="FFFFFF"/>
          </a:solidFill>
          <a:ln>
            <a:solidFill>
              <a:srgbClr val="000000"/>
            </a:solidFill>
          </a:ln>
        </p:spPr>
        <p:txBody>
          <a:bodyPr/>
          <a:lstStyle/>
          <a:p>
            <a:r>
              <a:rPr lang="en-US" sz="1000" dirty="0" smtClean="0"/>
              <a:t>WAVR’s collecting policy notes that some landscape images caption and a few images contain legally protected location information on federally or state protected locations of:</a:t>
            </a:r>
          </a:p>
          <a:p>
            <a:pPr>
              <a:buFontTx/>
              <a:buChar char="•"/>
            </a:pPr>
            <a:r>
              <a:rPr lang="en-US" sz="1000" dirty="0" smtClean="0"/>
              <a:t>archeological sites, including those underwater</a:t>
            </a:r>
          </a:p>
          <a:p>
            <a:pPr>
              <a:buFontTx/>
              <a:buChar char="•"/>
            </a:pPr>
            <a:r>
              <a:rPr lang="en-US" sz="1000" dirty="0" smtClean="0"/>
              <a:t>botanical, cultural patrimony, geological, or paleontological resources, </a:t>
            </a:r>
          </a:p>
          <a:p>
            <a:pPr>
              <a:buFontTx/>
              <a:buChar char="•"/>
            </a:pPr>
            <a:r>
              <a:rPr lang="en-US" sz="1000" dirty="0" smtClean="0"/>
              <a:t>Legally recognized sacred places of the Wappo Indians of Napa Valley such as their burial places and dancing grounds, </a:t>
            </a:r>
          </a:p>
          <a:p>
            <a:pPr>
              <a:buFontTx/>
              <a:buChar char="•"/>
            </a:pPr>
            <a:r>
              <a:rPr lang="en-US" sz="1000" dirty="0" smtClean="0"/>
              <a:t>endangered species nesting sites or habitat, and</a:t>
            </a:r>
          </a:p>
          <a:p>
            <a:pPr>
              <a:buFontTx/>
              <a:buChar char="•"/>
            </a:pPr>
            <a:r>
              <a:rPr lang="en-US" sz="1000" dirty="0" smtClean="0"/>
              <a:t>Caves, wells and water sources.</a:t>
            </a:r>
          </a:p>
          <a:p>
            <a:endParaRPr lang="en-US" sz="1000" dirty="0" smtClean="0"/>
          </a:p>
          <a:p>
            <a:r>
              <a:rPr lang="en-US" sz="1000" dirty="0" smtClean="0"/>
              <a:t>WAVR withdraws these materials and provides copies without this information for access.  When the information is found in the image itself (a rare case), the entire image is withdrawn, replaced with a withdrawal sheet noting it’s new secure location, and kept sequestered so it can’t be used for pillaging protected resources.</a:t>
            </a:r>
          </a:p>
          <a:p>
            <a:r>
              <a:rPr lang="en-US" dirty="0" smtClean="0">
                <a:cs typeface="Times New Roman" pitchFamily="18" charset="0"/>
              </a:rPr>
              <a:t>If this Adams image clearly indicated a sacred place of the Hualapai or Havasupai Indians in the Grand Canyon, particularly if specific geographic coordinates were given, it would need to have the specific location information screened and removed from the caption before being made available.</a:t>
            </a:r>
            <a:endParaRPr lang="en-US" dirty="0" smtClean="0"/>
          </a:p>
          <a:p>
            <a:r>
              <a:rPr lang="en-US" dirty="0" smtClean="0"/>
              <a:t>Ansel Adams(1902-1984), Grand Canyon from South Rim, 1941, Arizona. Vintage print. </a:t>
            </a:r>
            <a:r>
              <a:rPr lang="en-US" i="1" dirty="0" smtClean="0"/>
              <a:t>Records of the National Park Service. </a:t>
            </a:r>
            <a:r>
              <a:rPr lang="en-US" dirty="0" smtClean="0"/>
              <a:t/>
            </a:r>
            <a:br>
              <a:rPr lang="en-US" dirty="0" smtClean="0"/>
            </a:br>
            <a:r>
              <a:rPr lang="en-US" dirty="0" smtClean="0"/>
              <a:t>(79-AAF-8). Courtesy of the National Archives and Records Administration.</a:t>
            </a:r>
          </a:p>
          <a:p>
            <a:endParaRPr lang="en-US" dirty="0" smtClean="0"/>
          </a:p>
          <a:p>
            <a:endParaRPr lang="en-US" dirty="0"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dirty="0" err="1" smtClean="0"/>
              <a:t>Stairhall</a:t>
            </a:r>
            <a:r>
              <a:rPr lang="en-US" baseline="0" dirty="0" smtClean="0"/>
              <a:t> in John Alexander Logan home showing Native American pottery, baskets, textiles, and other items, Washington, D.C.], [between 1885 and 1900], published by Chas. S. </a:t>
            </a:r>
            <a:r>
              <a:rPr lang="en-US" baseline="0" dirty="0" err="1" smtClean="0"/>
              <a:t>Cudlip</a:t>
            </a:r>
            <a:r>
              <a:rPr lang="en-US" baseline="0" dirty="0" smtClean="0"/>
              <a:t>, LC P&amp;P, Lot 9777, cph3c29068</a:t>
            </a:r>
            <a:endParaRPr lang="en-US" dirty="0" smtClean="0"/>
          </a:p>
          <a:p>
            <a:endParaRPr lang="en-US" dirty="0" smtClean="0"/>
          </a:p>
          <a:p>
            <a:r>
              <a:rPr lang="en-US" dirty="0" smtClean="0"/>
              <a:t>NAGPRA:</a:t>
            </a:r>
            <a:r>
              <a:rPr lang="en-US" baseline="0" dirty="0" smtClean="0"/>
              <a:t> Native American Graves Protection and Repatriation Act (1990) protects sacred objects, burial grounds, ceremonies, human remains in archeological setting. Process to return cultural items to descendants.</a:t>
            </a:r>
          </a:p>
          <a:p>
            <a:r>
              <a:rPr lang="en-US" baseline="0" dirty="0" smtClean="0"/>
              <a:t>Importance of consulting with tribal stakeholders/leaders/representatives</a:t>
            </a:r>
          </a:p>
          <a:p>
            <a:r>
              <a:rPr lang="en-US" baseline="0" dirty="0" smtClean="0"/>
              <a:t>Protocols for Native American Archival Materials from 2006 meeting to identify best practices for </a:t>
            </a:r>
            <a:r>
              <a:rPr lang="en-US" baseline="0" dirty="0" err="1" smtClean="0"/>
              <a:t>cultrually</a:t>
            </a:r>
            <a:r>
              <a:rPr lang="en-US" baseline="0" dirty="0" smtClean="0"/>
              <a:t> responsive care and use of archival material held by non-tribal organizations.</a:t>
            </a:r>
            <a:endParaRPr lang="en-US" dirty="0"/>
          </a:p>
        </p:txBody>
      </p:sp>
      <p:sp>
        <p:nvSpPr>
          <p:cNvPr id="4" name="Date Placeholder 3"/>
          <p:cNvSpPr>
            <a:spLocks noGrp="1"/>
          </p:cNvSpPr>
          <p:nvPr>
            <p:ph type="dt" idx="10"/>
          </p:nvPr>
        </p:nvSpPr>
        <p:spPr>
          <a:xfrm>
            <a:off x="3886200" y="0"/>
            <a:ext cx="2971800" cy="457200"/>
          </a:xfrm>
          <a:prstGeom prst="rect">
            <a:avLst/>
          </a:prstGeom>
        </p:spPr>
        <p:txBody>
          <a:bodyPr/>
          <a:lstStyle/>
          <a:p>
            <a:pPr>
              <a:defRPr/>
            </a:pPr>
            <a:r>
              <a:rPr lang="en-US" smtClean="0"/>
              <a:t>Fall 2010</a:t>
            </a:r>
            <a:endParaRPr lang="en-US" dirty="0"/>
          </a:p>
        </p:txBody>
      </p:sp>
      <p:sp>
        <p:nvSpPr>
          <p:cNvPr id="5" name="Footer Placeholder 4"/>
          <p:cNvSpPr>
            <a:spLocks noGrp="1"/>
          </p:cNvSpPr>
          <p:nvPr>
            <p:ph type="ftr" sz="quarter" idx="11"/>
          </p:nvPr>
        </p:nvSpPr>
        <p:spPr/>
        <p:txBody>
          <a:bodyPr/>
          <a:lstStyle/>
          <a:p>
            <a:pPr>
              <a:defRPr/>
            </a:pPr>
            <a:r>
              <a:rPr lang="en-US" smtClean="0"/>
              <a:t>Society of American Archivists</a:t>
            </a:r>
            <a:endParaRPr lang="en-US" dirty="0"/>
          </a:p>
        </p:txBody>
      </p:sp>
      <p:sp>
        <p:nvSpPr>
          <p:cNvPr id="6" name="Slide Number Placeholder 5"/>
          <p:cNvSpPr>
            <a:spLocks noGrp="1"/>
          </p:cNvSpPr>
          <p:nvPr>
            <p:ph type="sldNum" sz="quarter" idx="12"/>
          </p:nvPr>
        </p:nvSpPr>
        <p:spPr/>
        <p:txBody>
          <a:bodyPr/>
          <a:lstStyle/>
          <a:p>
            <a:pPr>
              <a:defRPr/>
            </a:pPr>
            <a:fld id="{ABD0F32C-899C-4FA0-A86A-D43202491183}" type="slidenum">
              <a:rPr lang="en-US" smtClean="0"/>
              <a:pPr>
                <a:defRPr/>
              </a:pPr>
              <a:t>91</a:t>
            </a:fld>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99683" name="Rectangle 6"/>
          <p:cNvSpPr>
            <a:spLocks noGrp="1" noChangeArrowheads="1"/>
          </p:cNvSpPr>
          <p:nvPr>
            <p:ph type="ftr" sz="quarter" idx="4"/>
          </p:nvPr>
        </p:nvSpPr>
        <p:spPr>
          <a:noFill/>
        </p:spPr>
        <p:txBody>
          <a:bodyPr/>
          <a:lstStyle/>
          <a:p>
            <a:r>
              <a:rPr lang="en-US" dirty="0" smtClean="0"/>
              <a:t>Society of American Archivists</a:t>
            </a:r>
          </a:p>
        </p:txBody>
      </p:sp>
      <p:sp>
        <p:nvSpPr>
          <p:cNvPr id="199684" name="Rectangle 7"/>
          <p:cNvSpPr>
            <a:spLocks noGrp="1" noChangeArrowheads="1"/>
          </p:cNvSpPr>
          <p:nvPr>
            <p:ph type="sldNum" sz="quarter" idx="5"/>
          </p:nvPr>
        </p:nvSpPr>
        <p:spPr>
          <a:noFill/>
        </p:spPr>
        <p:txBody>
          <a:bodyPr/>
          <a:lstStyle/>
          <a:p>
            <a:fld id="{CADBF9C6-FFBE-486A-A1ED-369D51C04E42}" type="slidenum">
              <a:rPr lang="en-US" smtClean="0"/>
              <a:pPr/>
              <a:t>92</a:t>
            </a:fld>
            <a:endParaRPr lang="en-US" dirty="0" smtClean="0"/>
          </a:p>
        </p:txBody>
      </p:sp>
      <p:sp>
        <p:nvSpPr>
          <p:cNvPr id="199685" name="Rectangle 2"/>
          <p:cNvSpPr>
            <a:spLocks noGrp="1" noRot="1" noChangeAspect="1" noChangeArrowheads="1" noTextEdit="1"/>
          </p:cNvSpPr>
          <p:nvPr>
            <p:ph type="sldImg"/>
          </p:nvPr>
        </p:nvSpPr>
        <p:spPr>
          <a:solidFill>
            <a:srgbClr val="FFFFFF"/>
          </a:solidFill>
          <a:ln/>
        </p:spPr>
      </p:sp>
      <p:sp>
        <p:nvSpPr>
          <p:cNvPr id="199686" name="Rectangle 3"/>
          <p:cNvSpPr>
            <a:spLocks noGrp="1" noChangeArrowheads="1"/>
          </p:cNvSpPr>
          <p:nvPr>
            <p:ph type="body" idx="1"/>
          </p:nvPr>
        </p:nvSpPr>
        <p:spPr>
          <a:solidFill>
            <a:srgbClr val="FFFFFF"/>
          </a:solidFill>
          <a:ln>
            <a:solidFill>
              <a:srgbClr val="000000"/>
            </a:solidFill>
          </a:ln>
        </p:spPr>
        <p:txBody>
          <a:bodyPr/>
          <a:lstStyle/>
          <a:p>
            <a:r>
              <a:rPr lang="en-US" sz="900" dirty="0" smtClean="0"/>
              <a:t>These laws restrict what you may do with an image, even though anyone may view the image at any time without legal issues. </a:t>
            </a:r>
            <a:r>
              <a:rPr lang="en-US" sz="900" dirty="0" smtClean="0">
                <a:cs typeface="Times New Roman" pitchFamily="18" charset="0"/>
              </a:rPr>
              <a:t>Usage means exhibition, publication, projection, and outreach.</a:t>
            </a:r>
          </a:p>
          <a:p>
            <a:r>
              <a:rPr lang="en-US" sz="900" dirty="0" smtClean="0"/>
              <a:t>Some Donor restrictions on use: </a:t>
            </a:r>
            <a:r>
              <a:rPr lang="en-US" sz="900" b="1" dirty="0" smtClean="0"/>
              <a:t>Ownership issues,</a:t>
            </a:r>
            <a:r>
              <a:rPr lang="en-US" sz="900" dirty="0" smtClean="0"/>
              <a:t> such as mystery collections found in your holdings or mystery collections being offered for sale. Lack of a clear deed of gift or legal title to a collection may lead to problems in some cases, for example, if the item was stolen from a federal or state government office, the federal or state archives can sue through the courts for the return of the item, this is called </a:t>
            </a:r>
            <a:r>
              <a:rPr lang="en-US" sz="900" b="1" dirty="0" smtClean="0"/>
              <a:t>replevin</a:t>
            </a:r>
            <a:r>
              <a:rPr lang="en-US" sz="900" dirty="0" smtClean="0"/>
              <a:t>. </a:t>
            </a:r>
            <a:r>
              <a:rPr lang="en-US" sz="900" b="1" dirty="0" smtClean="0"/>
              <a:t>Publicity Legislation</a:t>
            </a:r>
            <a:r>
              <a:rPr lang="en-US" sz="900" dirty="0" smtClean="0"/>
              <a:t>, which state law limits commercial usages of images of celebrities without permission of the celebrity or their estate. Not for the average citizen, celebrities like 3 Stooges, Elvis estate, others like Einstein are more likely to sue for damages over publicity rights, and </a:t>
            </a:r>
            <a:r>
              <a:rPr lang="en-US" sz="900" b="1" dirty="0" smtClean="0"/>
              <a:t>Visual Artist’s moral rights</a:t>
            </a:r>
            <a:r>
              <a:rPr lang="en-US" sz="900" dirty="0" smtClean="0"/>
              <a:t>, limit your ability to destroy, mis-attribute, or modify some limited edition fine art photos created since June 1991 during the photographer’s lifetime. For contemporary photographs in limited editions, signed &amp; numbered. Be careful with captions &amp; manipulation. </a:t>
            </a:r>
            <a:r>
              <a:rPr lang="en-US" sz="900" b="1" dirty="0" smtClean="0">
                <a:cs typeface="Times New Roman" pitchFamily="18" charset="0"/>
              </a:rPr>
              <a:t>Obscenity</a:t>
            </a:r>
            <a:r>
              <a:rPr lang="en-US" sz="900" dirty="0" smtClean="0">
                <a:cs typeface="Times New Roman" pitchFamily="18" charset="0"/>
              </a:rPr>
              <a:t> laws vary from state-to-state.  Generally nude images of individuals, particularly children, that show their genitals are the highest risk images.  If the image is in a strong cultural context, such as an artist's model shown in a studio, the level of risk recedes a bit. </a:t>
            </a:r>
            <a:r>
              <a:rPr lang="en-US" sz="900" dirty="0" smtClean="0"/>
              <a:t>EX: Photo of Governor Arnold Schwartzenagger with the singer Madonna and Ice T. While it is possible that the governor would not enforce his commercial rights, the likelihood is that the other two performance artists would.  So, to use the image commercially, you need to get permission.  Ethical considerations like obscenity, nudity</a:t>
            </a:r>
            <a:r>
              <a:rPr lang="en-US" sz="900" baseline="0" dirty="0" smtClean="0"/>
              <a:t> and other sensitivities.</a:t>
            </a:r>
            <a:endParaRPr lang="en-US" sz="900" dirty="0"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200707" name="Rectangle 6"/>
          <p:cNvSpPr>
            <a:spLocks noGrp="1" noChangeArrowheads="1"/>
          </p:cNvSpPr>
          <p:nvPr>
            <p:ph type="ftr" sz="quarter" idx="4"/>
          </p:nvPr>
        </p:nvSpPr>
        <p:spPr>
          <a:noFill/>
        </p:spPr>
        <p:txBody>
          <a:bodyPr/>
          <a:lstStyle/>
          <a:p>
            <a:r>
              <a:rPr lang="en-US" dirty="0" smtClean="0"/>
              <a:t>Society of American Archivists</a:t>
            </a:r>
          </a:p>
        </p:txBody>
      </p:sp>
      <p:sp>
        <p:nvSpPr>
          <p:cNvPr id="200708" name="Rectangle 7"/>
          <p:cNvSpPr>
            <a:spLocks noGrp="1" noChangeArrowheads="1"/>
          </p:cNvSpPr>
          <p:nvPr>
            <p:ph type="sldNum" sz="quarter" idx="5"/>
          </p:nvPr>
        </p:nvSpPr>
        <p:spPr>
          <a:noFill/>
        </p:spPr>
        <p:txBody>
          <a:bodyPr/>
          <a:lstStyle/>
          <a:p>
            <a:fld id="{E283A856-67BA-4C1D-BBAD-5EA65F4919E2}" type="slidenum">
              <a:rPr lang="en-US" smtClean="0"/>
              <a:pPr/>
              <a:t>93</a:t>
            </a:fld>
            <a:endParaRPr lang="en-US" dirty="0" smtClean="0"/>
          </a:p>
        </p:txBody>
      </p:sp>
      <p:sp>
        <p:nvSpPr>
          <p:cNvPr id="200709" name="Rectangle 2"/>
          <p:cNvSpPr>
            <a:spLocks noGrp="1" noRot="1" noChangeAspect="1" noChangeArrowheads="1" noTextEdit="1"/>
          </p:cNvSpPr>
          <p:nvPr>
            <p:ph type="sldImg"/>
          </p:nvPr>
        </p:nvSpPr>
        <p:spPr>
          <a:solidFill>
            <a:srgbClr val="FFFFFF"/>
          </a:solidFill>
          <a:ln/>
        </p:spPr>
      </p:sp>
      <p:sp>
        <p:nvSpPr>
          <p:cNvPr id="200710" name="Rectangle 3"/>
          <p:cNvSpPr>
            <a:spLocks noGrp="1" noChangeArrowheads="1"/>
          </p:cNvSpPr>
          <p:nvPr>
            <p:ph type="body" idx="1"/>
          </p:nvPr>
        </p:nvSpPr>
        <p:spPr>
          <a:solidFill>
            <a:srgbClr val="FFFFFF"/>
          </a:solidFill>
          <a:ln>
            <a:solidFill>
              <a:srgbClr val="000000"/>
            </a:solidFill>
          </a:ln>
        </p:spPr>
        <p:txBody>
          <a:bodyPr/>
          <a:lstStyle/>
          <a:p>
            <a:pPr>
              <a:lnSpc>
                <a:spcPct val="80000"/>
              </a:lnSpc>
            </a:pPr>
            <a:r>
              <a:rPr lang="en-US" sz="900" dirty="0" smtClean="0">
                <a:cs typeface="Times New Roman" pitchFamily="18" charset="0"/>
              </a:rPr>
              <a:t>Copyright is the most well known usage restriction and perhaps the most complex of all the restrictions largely because what began as a simple attempt in the U.S. Constitution to balance the rights of creators such as photographers to benefit from their work against the rights of society to adapt and creatively profit from this work to create new works has been modified and changed over the years by many new laws.  Increasingly copyright is a battle ground between those who want share work, such as researchers, archives, libraries, museums, and consortia; and those who want to continue to benefit from a work made long ago, such as Film Studios, Software companies, Photographic Studios, and so forth.  As always, when the battle is joined between potential creators and commercial interests, the commercial interests tend to win as they have deeper legal pockets.</a:t>
            </a:r>
            <a:endParaRPr lang="en-US" sz="900" dirty="0" smtClean="0"/>
          </a:p>
          <a:p>
            <a:pPr>
              <a:lnSpc>
                <a:spcPct val="80000"/>
              </a:lnSpc>
            </a:pPr>
            <a:r>
              <a:rPr lang="en-US" sz="900" dirty="0" smtClean="0"/>
              <a:t>Copyright is how the constitution strikes a balance between the creator’s rights to profit from his work, society’s need for creativity in the arts and sciences to make new works.  The creator’s right to benefit from a work has a limited duration.  </a:t>
            </a:r>
          </a:p>
          <a:p>
            <a:pPr>
              <a:lnSpc>
                <a:spcPct val="80000"/>
              </a:lnSpc>
            </a:pPr>
            <a:r>
              <a:rPr lang="en-US" sz="900" dirty="0" smtClean="0"/>
              <a:t>If the title transfer documents (deed of gift, sales document, deposit agreement or transfer agreement) don’t say that all copyrights are given, do not have them.  If the title transfer documents say you received all copyrights you can’t necessarily assume that the donor actually had the copyrights unless the donor was the photographer or his or her direct heir.  Many images are sold or acquired without copyright changing hands.  Pay attention to copyright issues in deeds of gift and other title transfer documents.</a:t>
            </a:r>
          </a:p>
          <a:p>
            <a:pPr>
              <a:lnSpc>
                <a:spcPct val="80000"/>
              </a:lnSpc>
            </a:pPr>
            <a:r>
              <a:rPr lang="en-US" sz="900" dirty="0" smtClean="0"/>
              <a:t>To avoid copyright risks, posts notices on all copies provided and all copy machines indicating that the photographs being copied are for research only and that the researcher is responsible for obtaining copyright permissions.  Also, make a good faith attempt to determine copyright status when they wish to publish, distribute, or use a work, placing a copy of their research in their files; analyze usages to determine if they are fair use; do not publish or grant researchers written permission to reproduce, distribute, perform, modify, or display photos for profit except when they hold a usage license, the copyrights, or other permissions; tell researchers in writing that it is their responsibility to obtain permissions from the copyright holder.</a:t>
            </a:r>
          </a:p>
          <a:p>
            <a:pPr>
              <a:lnSpc>
                <a:spcPct val="90000"/>
              </a:lnSpc>
            </a:pPr>
            <a:endParaRPr lang="en-US" sz="900" dirty="0"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201731" name="Rectangle 6"/>
          <p:cNvSpPr>
            <a:spLocks noGrp="1" noChangeArrowheads="1"/>
          </p:cNvSpPr>
          <p:nvPr>
            <p:ph type="ftr" sz="quarter" idx="4"/>
          </p:nvPr>
        </p:nvSpPr>
        <p:spPr>
          <a:noFill/>
        </p:spPr>
        <p:txBody>
          <a:bodyPr/>
          <a:lstStyle/>
          <a:p>
            <a:r>
              <a:rPr lang="en-US" dirty="0" smtClean="0"/>
              <a:t>Society of American Archivists</a:t>
            </a:r>
          </a:p>
        </p:txBody>
      </p:sp>
      <p:sp>
        <p:nvSpPr>
          <p:cNvPr id="201732" name="Rectangle 7"/>
          <p:cNvSpPr>
            <a:spLocks noGrp="1" noChangeArrowheads="1"/>
          </p:cNvSpPr>
          <p:nvPr>
            <p:ph type="sldNum" sz="quarter" idx="5"/>
          </p:nvPr>
        </p:nvSpPr>
        <p:spPr>
          <a:noFill/>
        </p:spPr>
        <p:txBody>
          <a:bodyPr/>
          <a:lstStyle/>
          <a:p>
            <a:fld id="{B9C31223-5D32-4B02-A671-8BFFBCE6EEAA}" type="slidenum">
              <a:rPr lang="en-US" smtClean="0"/>
              <a:pPr/>
              <a:t>94</a:t>
            </a:fld>
            <a:endParaRPr lang="en-US" dirty="0" smtClean="0"/>
          </a:p>
        </p:txBody>
      </p:sp>
      <p:sp>
        <p:nvSpPr>
          <p:cNvPr id="201733" name="Rectangle 2"/>
          <p:cNvSpPr>
            <a:spLocks noGrp="1" noRot="1" noChangeAspect="1" noChangeArrowheads="1" noTextEdit="1"/>
          </p:cNvSpPr>
          <p:nvPr>
            <p:ph type="sldImg"/>
          </p:nvPr>
        </p:nvSpPr>
        <p:spPr>
          <a:solidFill>
            <a:srgbClr val="FFFFFF"/>
          </a:solidFill>
          <a:ln/>
        </p:spPr>
      </p:sp>
      <p:sp>
        <p:nvSpPr>
          <p:cNvPr id="201734" name="Rectangle 3"/>
          <p:cNvSpPr>
            <a:spLocks noGrp="1" noChangeArrowheads="1"/>
          </p:cNvSpPr>
          <p:nvPr>
            <p:ph type="body" idx="1"/>
          </p:nvPr>
        </p:nvSpPr>
        <p:spPr>
          <a:solidFill>
            <a:srgbClr val="FFFFFF"/>
          </a:solidFill>
          <a:ln>
            <a:solidFill>
              <a:srgbClr val="000000"/>
            </a:solidFill>
          </a:ln>
        </p:spPr>
        <p:txBody>
          <a:bodyPr/>
          <a:lstStyle/>
          <a:p>
            <a:pPr>
              <a:lnSpc>
                <a:spcPct val="90000"/>
              </a:lnSpc>
            </a:pPr>
            <a:r>
              <a:rPr lang="en-US" dirty="0" smtClean="0"/>
              <a:t>Copyright chart from Peter Hirtle’s website (http://www.copyright.cornell.edu/training/Hirtle_Public_Domain.htm)</a:t>
            </a:r>
          </a:p>
          <a:p>
            <a:pPr>
              <a:lnSpc>
                <a:spcPct val="90000"/>
              </a:lnSpc>
            </a:pPr>
            <a:r>
              <a:rPr lang="en-US" dirty="0" smtClean="0"/>
              <a:t>Contains information about unpublished and published works in the US, as well as outside of the US, regularly updated.</a:t>
            </a:r>
          </a:p>
          <a:p>
            <a:pPr>
              <a:lnSpc>
                <a:spcPct val="90000"/>
              </a:lnSpc>
            </a:pPr>
            <a:r>
              <a:rPr lang="en-US" dirty="0" smtClean="0"/>
              <a:t>Unpublished works and works published in the U.S.; see PACM, chapter 10, p. 303 for chart</a:t>
            </a:r>
          </a:p>
          <a:p>
            <a:pPr>
              <a:lnSpc>
                <a:spcPct val="90000"/>
              </a:lnSpc>
            </a:pPr>
            <a:r>
              <a:rPr lang="en-US" dirty="0" smtClean="0"/>
              <a:t>Practically speaking non-commercial transformative uses of a portion of an image that does not affect the market for the work are the least likely to have a problem.  Before suing most copyright holders send out a “cease and desist” letter that gives WAVR one last chance to resolve the issue outside of the courts, by removing an item from a Website for example.</a:t>
            </a:r>
          </a:p>
          <a:p>
            <a:pPr>
              <a:lnSpc>
                <a:spcPct val="90000"/>
              </a:lnSpc>
            </a:pPr>
            <a:endParaRPr lang="en-US" dirty="0" smtClean="0"/>
          </a:p>
          <a:p>
            <a:pPr>
              <a:lnSpc>
                <a:spcPct val="80000"/>
              </a:lnSpc>
            </a:pPr>
            <a:r>
              <a:rPr lang="en-US" sz="1000" dirty="0" smtClean="0"/>
              <a:t>If you do not have a statement in the deed of gift granting you all copyrights, you probably do not have copyrights.</a:t>
            </a:r>
          </a:p>
          <a:p>
            <a:pPr>
              <a:lnSpc>
                <a:spcPct val="80000"/>
              </a:lnSpc>
            </a:pPr>
            <a:r>
              <a:rPr lang="en-US" sz="1000" dirty="0" smtClean="0"/>
              <a:t>If you do not have copyrights, don’t grant permission to publish, sell, or adapt the image.</a:t>
            </a:r>
          </a:p>
          <a:p>
            <a:pPr>
              <a:lnSpc>
                <a:spcPct val="80000"/>
              </a:lnSpc>
            </a:pPr>
            <a:r>
              <a:rPr lang="en-US" sz="1000" dirty="0" smtClean="0"/>
              <a:t>Indicate in your forms that the user is responsible for obtaining copyrights.</a:t>
            </a:r>
          </a:p>
          <a:p>
            <a:pPr>
              <a:lnSpc>
                <a:spcPct val="80000"/>
              </a:lnSpc>
            </a:pPr>
            <a:r>
              <a:rPr lang="en-US" sz="1000" dirty="0" smtClean="0"/>
              <a:t>Mark copies as potentially being protected by copyright law.</a:t>
            </a:r>
            <a:endParaRPr lang="en-US" dirty="0" smtClean="0"/>
          </a:p>
          <a:p>
            <a:pPr>
              <a:lnSpc>
                <a:spcPct val="90000"/>
              </a:lnSpc>
            </a:pPr>
            <a:r>
              <a:rPr lang="en-US" dirty="0" smtClean="0"/>
              <a:t>Protected usages of copyrighted items include reproductions, distribution, performances, adaptations, and derivative works or displays including for profit PowerPoint usages.</a:t>
            </a:r>
          </a:p>
          <a:p>
            <a:pPr>
              <a:lnSpc>
                <a:spcPct val="90000"/>
              </a:lnSpc>
            </a:pPr>
            <a:endParaRPr lang="en-US" dirty="0" smtClean="0"/>
          </a:p>
          <a:p>
            <a:pPr>
              <a:lnSpc>
                <a:spcPct val="90000"/>
              </a:lnSpc>
            </a:pPr>
            <a:r>
              <a:rPr lang="en-US" dirty="0" smtClean="0"/>
              <a:t>Include information on LC Copyright Office and how to research registrations: http://www.copyright.gov/</a:t>
            </a:r>
          </a:p>
          <a:p>
            <a:pPr>
              <a:lnSpc>
                <a:spcPct val="90000"/>
              </a:lnSpc>
            </a:pPr>
            <a:endParaRPr lang="en-US" dirty="0"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p:spPr>
        <p:txBody>
          <a:bodyPr/>
          <a:lstStyle/>
          <a:p>
            <a:r>
              <a:rPr lang="en-US" dirty="0" smtClean="0">
                <a:cs typeface="Times New Roman" pitchFamily="18" charset="0"/>
              </a:rPr>
              <a:t>“And then the fairies went to bed,” c1897 by Strohmeyer &amp; Wyman, cph3b46578,  Library of Congress Prints and Photographs Division.</a:t>
            </a:r>
          </a:p>
          <a:p>
            <a:endParaRPr lang="en-US" b="1" dirty="0" smtClean="0">
              <a:cs typeface="Times New Roman" pitchFamily="18" charset="0"/>
            </a:endParaRPr>
          </a:p>
          <a:p>
            <a:r>
              <a:rPr lang="en-US" b="1" dirty="0" smtClean="0">
                <a:cs typeface="Times New Roman" pitchFamily="18" charset="0"/>
              </a:rPr>
              <a:t>More related to use than access.</a:t>
            </a:r>
          </a:p>
          <a:p>
            <a:r>
              <a:rPr lang="en-US" b="1" dirty="0" smtClean="0">
                <a:cs typeface="Times New Roman" pitchFamily="18" charset="0"/>
              </a:rPr>
              <a:t>Rights free: </a:t>
            </a:r>
            <a:r>
              <a:rPr lang="en-US" dirty="0" smtClean="0">
                <a:cs typeface="Times New Roman" pitchFamily="18" charset="0"/>
              </a:rPr>
              <a:t>exceptions to copyright protection</a:t>
            </a:r>
            <a:endParaRPr lang="en-US" b="1" dirty="0" smtClean="0">
              <a:cs typeface="Times New Roman" pitchFamily="18" charset="0"/>
            </a:endParaRPr>
          </a:p>
          <a:p>
            <a:r>
              <a:rPr lang="en-US" b="1" dirty="0" smtClean="0">
                <a:cs typeface="Times New Roman" pitchFamily="18" charset="0"/>
              </a:rPr>
              <a:t>Public Domain: </a:t>
            </a:r>
            <a:r>
              <a:rPr lang="en-US" dirty="0" smtClean="0">
                <a:cs typeface="Times New Roman" pitchFamily="18" charset="0"/>
              </a:rPr>
              <a:t>unrestricted—not copyrighted or federally produced.</a:t>
            </a:r>
            <a:endParaRPr lang="en-US" b="1" dirty="0" smtClean="0">
              <a:cs typeface="Times New Roman" pitchFamily="18" charset="0"/>
            </a:endParaRPr>
          </a:p>
          <a:p>
            <a:r>
              <a:rPr lang="en-US" b="1" dirty="0" smtClean="0">
                <a:cs typeface="Times New Roman" pitchFamily="18" charset="0"/>
              </a:rPr>
              <a:t>Fair Use</a:t>
            </a:r>
            <a:r>
              <a:rPr lang="en-US" dirty="0" smtClean="0">
                <a:cs typeface="Times New Roman" pitchFamily="18" charset="0"/>
              </a:rPr>
              <a:t>: reasonable copying for teaching, private study, satire, reporting based on 1) purpose of use; 2) nature of work; 3) amount of work used; and 4) relationship to market. No copyright protection.  Usually archivists use photos in their entirety.  Disney video by Stanford.</a:t>
            </a:r>
          </a:p>
          <a:p>
            <a:r>
              <a:rPr lang="en-US" b="1" dirty="0" smtClean="0">
                <a:cs typeface="Times New Roman" pitchFamily="18" charset="0"/>
              </a:rPr>
              <a:t>TEACH</a:t>
            </a:r>
            <a:r>
              <a:rPr lang="en-US" dirty="0" smtClean="0">
                <a:cs typeface="Times New Roman" pitchFamily="18" charset="0"/>
              </a:rPr>
              <a:t> Act: Technology, Education, and Copyright Harmonization Act, 2002: use of images for instruction especially in digital environment extending copyright law for accredited non-profit educational institutions to use in reasonable teaching.</a:t>
            </a:r>
          </a:p>
          <a:p>
            <a:endParaRPr lang="en-US" dirty="0" smtClean="0"/>
          </a:p>
        </p:txBody>
      </p:sp>
      <p:sp>
        <p:nvSpPr>
          <p:cNvPr id="194564" name="Date Placeholder 3"/>
          <p:cNvSpPr>
            <a:spLocks noGrp="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94565" name="Footer Placeholder 4"/>
          <p:cNvSpPr>
            <a:spLocks noGrp="1"/>
          </p:cNvSpPr>
          <p:nvPr>
            <p:ph type="ftr" sz="quarter" idx="4"/>
          </p:nvPr>
        </p:nvSpPr>
        <p:spPr>
          <a:noFill/>
        </p:spPr>
        <p:txBody>
          <a:bodyPr/>
          <a:lstStyle/>
          <a:p>
            <a:r>
              <a:rPr lang="en-US" dirty="0" smtClean="0"/>
              <a:t>Society of American Archivists</a:t>
            </a:r>
          </a:p>
        </p:txBody>
      </p:sp>
      <p:sp>
        <p:nvSpPr>
          <p:cNvPr id="194566" name="Slide Number Placeholder 5"/>
          <p:cNvSpPr>
            <a:spLocks noGrp="1"/>
          </p:cNvSpPr>
          <p:nvPr>
            <p:ph type="sldNum" sz="quarter" idx="5"/>
          </p:nvPr>
        </p:nvSpPr>
        <p:spPr>
          <a:noFill/>
        </p:spPr>
        <p:txBody>
          <a:bodyPr/>
          <a:lstStyle/>
          <a:p>
            <a:fld id="{2CC8E46A-ED1B-4F0D-9628-79E5EFAE4ECD}" type="slidenum">
              <a:rPr lang="en-US" smtClean="0"/>
              <a:pPr/>
              <a:t>95</a:t>
            </a:fld>
            <a:endParaRPr lang="en-US" dirty="0"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p:spPr>
        <p:txBody>
          <a:bodyPr/>
          <a:lstStyle/>
          <a:p>
            <a:endParaRPr lang="en-US" dirty="0" smtClean="0"/>
          </a:p>
        </p:txBody>
      </p:sp>
      <p:sp>
        <p:nvSpPr>
          <p:cNvPr id="192516" name="Date Placeholder 3"/>
          <p:cNvSpPr>
            <a:spLocks noGrp="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192517" name="Footer Placeholder 4"/>
          <p:cNvSpPr>
            <a:spLocks noGrp="1"/>
          </p:cNvSpPr>
          <p:nvPr>
            <p:ph type="ftr" sz="quarter" idx="4"/>
          </p:nvPr>
        </p:nvSpPr>
        <p:spPr>
          <a:noFill/>
        </p:spPr>
        <p:txBody>
          <a:bodyPr/>
          <a:lstStyle/>
          <a:p>
            <a:r>
              <a:rPr lang="en-US" dirty="0" smtClean="0"/>
              <a:t>Society of American Archivists</a:t>
            </a:r>
          </a:p>
        </p:txBody>
      </p:sp>
      <p:sp>
        <p:nvSpPr>
          <p:cNvPr id="192518" name="Slide Number Placeholder 5"/>
          <p:cNvSpPr>
            <a:spLocks noGrp="1"/>
          </p:cNvSpPr>
          <p:nvPr>
            <p:ph type="sldNum" sz="quarter" idx="5"/>
          </p:nvPr>
        </p:nvSpPr>
        <p:spPr>
          <a:noFill/>
        </p:spPr>
        <p:txBody>
          <a:bodyPr/>
          <a:lstStyle/>
          <a:p>
            <a:fld id="{2B226601-33E5-44F0-A8A4-E8AAD8176164}" type="slidenum">
              <a:rPr lang="en-US" smtClean="0"/>
              <a:pPr/>
              <a:t>96</a:t>
            </a:fld>
            <a:endParaRPr lang="en-US" dirty="0"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202755" name="Rectangle 6"/>
          <p:cNvSpPr>
            <a:spLocks noGrp="1" noChangeArrowheads="1"/>
          </p:cNvSpPr>
          <p:nvPr>
            <p:ph type="ftr" sz="quarter" idx="4"/>
          </p:nvPr>
        </p:nvSpPr>
        <p:spPr>
          <a:noFill/>
        </p:spPr>
        <p:txBody>
          <a:bodyPr/>
          <a:lstStyle/>
          <a:p>
            <a:r>
              <a:rPr lang="en-US" dirty="0" smtClean="0"/>
              <a:t>Society of American Archivists</a:t>
            </a:r>
          </a:p>
        </p:txBody>
      </p:sp>
      <p:sp>
        <p:nvSpPr>
          <p:cNvPr id="202756" name="Rectangle 7"/>
          <p:cNvSpPr>
            <a:spLocks noGrp="1" noChangeArrowheads="1"/>
          </p:cNvSpPr>
          <p:nvPr>
            <p:ph type="sldNum" sz="quarter" idx="5"/>
          </p:nvPr>
        </p:nvSpPr>
        <p:spPr>
          <a:noFill/>
        </p:spPr>
        <p:txBody>
          <a:bodyPr/>
          <a:lstStyle/>
          <a:p>
            <a:fld id="{D39D28CF-C89B-4C82-8F00-9753F228BDC5}" type="slidenum">
              <a:rPr lang="en-US" smtClean="0"/>
              <a:pPr/>
              <a:t>97</a:t>
            </a:fld>
            <a:endParaRPr lang="en-US" dirty="0" smtClean="0"/>
          </a:p>
        </p:txBody>
      </p:sp>
      <p:sp>
        <p:nvSpPr>
          <p:cNvPr id="202757" name="Rectangle 2"/>
          <p:cNvSpPr>
            <a:spLocks noGrp="1" noRot="1" noChangeAspect="1" noChangeArrowheads="1" noTextEdit="1"/>
          </p:cNvSpPr>
          <p:nvPr>
            <p:ph type="sldImg"/>
          </p:nvPr>
        </p:nvSpPr>
        <p:spPr>
          <a:solidFill>
            <a:srgbClr val="FFFFFF"/>
          </a:solidFill>
          <a:ln/>
        </p:spPr>
      </p:sp>
      <p:sp>
        <p:nvSpPr>
          <p:cNvPr id="202758" name="Rectangle 3"/>
          <p:cNvSpPr>
            <a:spLocks noGrp="1" noChangeArrowheads="1"/>
          </p:cNvSpPr>
          <p:nvPr>
            <p:ph type="body" idx="1"/>
          </p:nvPr>
        </p:nvSpPr>
        <p:spPr>
          <a:solidFill>
            <a:srgbClr val="FFFFFF"/>
          </a:solidFill>
          <a:ln>
            <a:solidFill>
              <a:srgbClr val="000000"/>
            </a:solidFill>
          </a:ln>
        </p:spPr>
        <p:txBody>
          <a:bodyPr/>
          <a:lstStyle/>
          <a:p>
            <a:r>
              <a:rPr lang="en-US" sz="900" dirty="0" smtClean="0"/>
              <a:t>Two children going through the “Dumps.” Location: [Rhode Island?], nclc04811, [1912 November?], Lewis Hine</a:t>
            </a:r>
          </a:p>
          <a:p>
            <a:r>
              <a:rPr lang="en-US" sz="900" dirty="0" smtClean="0"/>
              <a:t>Avoid acquiring: photos that need more research to be useful; out-of-scope, or lacking documentation, such as captions, logbooks, and provenance; copies and duplicates of originals currently available at other repositories; photos are in need of significant conservation treatment or health and safety issues; need for significant arrangement or research before they can be described; permanent donor restrictions or unclear legal ownership or copyright status; collections so large you must do sampling or weeding to take them; so costly that all other work must stop to accommodate them.  Only take you have the resources to manage them effectively.</a:t>
            </a:r>
          </a:p>
          <a:p>
            <a:r>
              <a:rPr lang="en-US" sz="900" dirty="0" smtClean="0"/>
              <a:t>Photographs to acquire: Relevant to mission; Fills gaps; Depth of subject matter; Accurate documentation; Donations funding processing; Original images; Original order intact; Clear arrangement. Acquisitions need to support mission, collecting policy, subject focus and users, have valuable informational content, strong artifactual or associational characteristics, strong evidence (e.g. record) of actions</a:t>
            </a:r>
          </a:p>
          <a:p>
            <a:r>
              <a:rPr lang="en-US" sz="900" dirty="0" smtClean="0"/>
              <a:t>First and foremost photographs attract users. In the last 15 years photographs have finally come into their own as they are being effectively used in articles, books, during video history interviews, in exhibits, films, in CDs, and on the Web.  Photographs have information on many levels, plus the ability to transport the human into the past in an almost physical way.  Photographs record information and evidence that no other media can—the everyday look and feel of the past.</a:t>
            </a:r>
          </a:p>
          <a:p>
            <a:r>
              <a:rPr lang="en-US" sz="900" dirty="0" smtClean="0"/>
              <a:t>Most places try to collect photo collections, rather than individual items, partial series, or file with a complete provenance and chain of custody (history of ownership); captions that are accurate, complete, and reliable; good condition, reasonable quantity, and low preservation costs; good depth of subject matter; relevance to your repository’s topical focus, that can fill gaps in your repository holdings; with copyright transfers and model release forms, requiring little legal research; high percentages of relevant photographs to the repository’s mission; donations of resources to help fund their processing</a:t>
            </a:r>
          </a:p>
          <a:p>
            <a:r>
              <a:rPr lang="en-US" sz="900" dirty="0" smtClean="0"/>
              <a:t>Tell donors that if they receive funding with the donation, the processing and preservation will be done speedily.  Have a bequest program, that helps individuals who want to will money.</a:t>
            </a:r>
          </a:p>
          <a:p>
            <a:r>
              <a:rPr lang="en-US" sz="900" dirty="0" smtClean="0"/>
              <a:t>Look for collections with enough images to make it possible to do comparisons over time, across space, or throughout topics; a high proportion of unique first generation photos, not copies or dupes of what someone else has. Avoid accepting split series or partial collections when possible; original order, requiring significant processing, and clear arrangement.</a:t>
            </a:r>
          </a:p>
          <a:p>
            <a:endParaRPr lang="en-US" sz="900" dirty="0"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204803" name="Rectangle 6"/>
          <p:cNvSpPr>
            <a:spLocks noGrp="1" noChangeArrowheads="1"/>
          </p:cNvSpPr>
          <p:nvPr>
            <p:ph type="ftr" sz="quarter" idx="4"/>
          </p:nvPr>
        </p:nvSpPr>
        <p:spPr>
          <a:noFill/>
        </p:spPr>
        <p:txBody>
          <a:bodyPr/>
          <a:lstStyle/>
          <a:p>
            <a:r>
              <a:rPr lang="en-US" dirty="0" smtClean="0"/>
              <a:t>Society of American Archivists</a:t>
            </a:r>
          </a:p>
        </p:txBody>
      </p:sp>
      <p:sp>
        <p:nvSpPr>
          <p:cNvPr id="204804" name="Rectangle 7"/>
          <p:cNvSpPr>
            <a:spLocks noGrp="1" noChangeArrowheads="1"/>
          </p:cNvSpPr>
          <p:nvPr>
            <p:ph type="sldNum" sz="quarter" idx="5"/>
          </p:nvPr>
        </p:nvSpPr>
        <p:spPr>
          <a:noFill/>
        </p:spPr>
        <p:txBody>
          <a:bodyPr/>
          <a:lstStyle/>
          <a:p>
            <a:fld id="{19354803-BAE5-4C00-97BD-421E00FBD9C4}" type="slidenum">
              <a:rPr lang="en-US" smtClean="0"/>
              <a:pPr/>
              <a:t>98</a:t>
            </a:fld>
            <a:endParaRPr lang="en-US" dirty="0" smtClean="0"/>
          </a:p>
        </p:txBody>
      </p:sp>
      <p:sp>
        <p:nvSpPr>
          <p:cNvPr id="204805" name="Rectangle 2"/>
          <p:cNvSpPr>
            <a:spLocks noGrp="1" noRot="1" noChangeAspect="1" noChangeArrowheads="1" noTextEdit="1"/>
          </p:cNvSpPr>
          <p:nvPr>
            <p:ph type="sldImg"/>
          </p:nvPr>
        </p:nvSpPr>
        <p:spPr>
          <a:solidFill>
            <a:srgbClr val="FFFFFF"/>
          </a:solidFill>
          <a:ln/>
        </p:spPr>
      </p:sp>
      <p:sp>
        <p:nvSpPr>
          <p:cNvPr id="204806" name="Rectangle 3"/>
          <p:cNvSpPr>
            <a:spLocks noGrp="1" noChangeArrowheads="1"/>
          </p:cNvSpPr>
          <p:nvPr>
            <p:ph type="body" idx="1"/>
          </p:nvPr>
        </p:nvSpPr>
        <p:spPr>
          <a:solidFill>
            <a:srgbClr val="FFFFFF"/>
          </a:solidFill>
          <a:ln>
            <a:solidFill>
              <a:srgbClr val="000000"/>
            </a:solidFill>
          </a:ln>
        </p:spPr>
        <p:txBody>
          <a:bodyPr/>
          <a:lstStyle/>
          <a:p>
            <a:r>
              <a:rPr lang="en-US" sz="1000" dirty="0" smtClean="0"/>
              <a:t>Interior of L.C. Handy Studio, 494 Maryland Ave., SW, Washington, D.C., with glass negatives dating back to Mathew Brady in wood cubby holes next to crumbling brick wall] / photograph by the Library of Congress. 1954 Aug. 6. http://hdl.loc.gov/loc.pnp/ppmsca.03436 </a:t>
            </a:r>
            <a:br>
              <a:rPr lang="en-US" sz="1000" dirty="0" smtClean="0"/>
            </a:br>
            <a:endParaRPr lang="en-US" dirty="0" smtClean="0"/>
          </a:p>
          <a:p>
            <a:r>
              <a:rPr lang="en-US" dirty="0" smtClean="0"/>
              <a:t>We are going to score a potential accession being offered to WAVR to get a rating on its value for acquisition:</a:t>
            </a:r>
          </a:p>
          <a:p>
            <a:r>
              <a:rPr lang="en-US" dirty="0" smtClean="0"/>
              <a:t>Break into groups of six</a:t>
            </a:r>
          </a:p>
          <a:p>
            <a:pPr>
              <a:buFontTx/>
              <a:buChar char="•"/>
            </a:pPr>
            <a:r>
              <a:rPr lang="en-US" dirty="0" smtClean="0"/>
              <a:t>Read the first collection’s description</a:t>
            </a:r>
          </a:p>
          <a:p>
            <a:pPr>
              <a:buFontTx/>
              <a:buChar char="•"/>
            </a:pPr>
            <a:r>
              <a:rPr lang="en-US" dirty="0" smtClean="0"/>
              <a:t>Read the definitions of value, use, and risk </a:t>
            </a:r>
          </a:p>
          <a:p>
            <a:pPr>
              <a:buFontTx/>
              <a:buChar char="•"/>
            </a:pPr>
            <a:r>
              <a:rPr lang="en-US" dirty="0" smtClean="0"/>
              <a:t>Assign a ranking to the materials for each category</a:t>
            </a:r>
          </a:p>
          <a:p>
            <a:pPr>
              <a:buFontTx/>
              <a:buChar char="•"/>
            </a:pPr>
            <a:r>
              <a:rPr lang="en-US" dirty="0" smtClean="0"/>
              <a:t>Fill in the ranking and rating form for the collection</a:t>
            </a:r>
          </a:p>
          <a:p>
            <a:pPr>
              <a:buFontTx/>
              <a:buChar char="•"/>
            </a:pPr>
            <a:r>
              <a:rPr lang="en-US" dirty="0" smtClean="0"/>
              <a:t>Repeat for the second and third collection</a:t>
            </a:r>
          </a:p>
          <a:p>
            <a:r>
              <a:rPr lang="en-US" dirty="0" smtClean="0"/>
              <a:t>Get ready to report back to the group which collections you feel WAVR should add to their holdings and why</a:t>
            </a:r>
          </a:p>
          <a:p>
            <a:endParaRPr lang="en-US" dirty="0"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3"/>
          <p:cNvSpPr>
            <a:spLocks noGrp="1" noChangeArrowheads="1"/>
          </p:cNvSpPr>
          <p:nvPr>
            <p:ph type="dt" sz="quarter" idx="1"/>
          </p:nvPr>
        </p:nvSpPr>
        <p:spPr>
          <a:xfrm>
            <a:off x="3886200" y="0"/>
            <a:ext cx="2971800" cy="457200"/>
          </a:xfrm>
          <a:prstGeom prst="rect">
            <a:avLst/>
          </a:prstGeom>
          <a:noFill/>
        </p:spPr>
        <p:txBody>
          <a:bodyPr/>
          <a:lstStyle/>
          <a:p>
            <a:r>
              <a:rPr lang="en-US" smtClean="0"/>
              <a:t>Fall 2010</a:t>
            </a:r>
            <a:endParaRPr lang="en-US" dirty="0"/>
          </a:p>
        </p:txBody>
      </p:sp>
      <p:sp>
        <p:nvSpPr>
          <p:cNvPr id="205827" name="Rectangle 6"/>
          <p:cNvSpPr>
            <a:spLocks noGrp="1" noChangeArrowheads="1"/>
          </p:cNvSpPr>
          <p:nvPr>
            <p:ph type="ftr" sz="quarter" idx="4"/>
          </p:nvPr>
        </p:nvSpPr>
        <p:spPr>
          <a:noFill/>
        </p:spPr>
        <p:txBody>
          <a:bodyPr/>
          <a:lstStyle/>
          <a:p>
            <a:r>
              <a:rPr lang="en-US" dirty="0" smtClean="0"/>
              <a:t>Society of American Archivists</a:t>
            </a:r>
          </a:p>
        </p:txBody>
      </p:sp>
      <p:sp>
        <p:nvSpPr>
          <p:cNvPr id="205828" name="Rectangle 7"/>
          <p:cNvSpPr>
            <a:spLocks noGrp="1" noChangeArrowheads="1"/>
          </p:cNvSpPr>
          <p:nvPr>
            <p:ph type="sldNum" sz="quarter" idx="5"/>
          </p:nvPr>
        </p:nvSpPr>
        <p:spPr>
          <a:noFill/>
        </p:spPr>
        <p:txBody>
          <a:bodyPr/>
          <a:lstStyle/>
          <a:p>
            <a:fld id="{FBBE37A9-EF8B-44BA-A929-441767006943}" type="slidenum">
              <a:rPr lang="en-US" smtClean="0"/>
              <a:pPr/>
              <a:t>99</a:t>
            </a:fld>
            <a:endParaRPr lang="en-US" dirty="0" smtClean="0"/>
          </a:p>
        </p:txBody>
      </p:sp>
      <p:sp>
        <p:nvSpPr>
          <p:cNvPr id="205829" name="Rectangle 2"/>
          <p:cNvSpPr>
            <a:spLocks noGrp="1" noRot="1" noChangeAspect="1" noChangeArrowheads="1" noTextEdit="1"/>
          </p:cNvSpPr>
          <p:nvPr>
            <p:ph type="sldImg"/>
          </p:nvPr>
        </p:nvSpPr>
        <p:spPr>
          <a:solidFill>
            <a:srgbClr val="FFFFFF"/>
          </a:solidFill>
          <a:ln/>
        </p:spPr>
      </p:sp>
      <p:sp>
        <p:nvSpPr>
          <p:cNvPr id="205830" name="Rectangle 3"/>
          <p:cNvSpPr>
            <a:spLocks noGrp="1" noChangeArrowheads="1"/>
          </p:cNvSpPr>
          <p:nvPr>
            <p:ph type="body" idx="1"/>
          </p:nvPr>
        </p:nvSpPr>
        <p:spPr>
          <a:solidFill>
            <a:srgbClr val="FFFFFF"/>
          </a:solidFill>
          <a:ln>
            <a:solidFill>
              <a:srgbClr val="000000"/>
            </a:solidFill>
          </a:ln>
        </p:spPr>
        <p:txBody>
          <a:bodyPr/>
          <a:lstStyle/>
          <a:p>
            <a:r>
              <a:rPr lang="en-US" dirty="0" smtClean="0"/>
              <a:t>Bakersfield. A cottage home, Black Hamburgs, [1888], Carleton E. Watkins, LC P&amp;P, cph3b44431</a:t>
            </a:r>
          </a:p>
          <a:p>
            <a:endParaRPr lang="en-US" sz="1000" dirty="0" smtClean="0"/>
          </a:p>
          <a:p>
            <a:endParaRPr lang="en-US" sz="1000" dirty="0" smtClean="0"/>
          </a:p>
          <a:p>
            <a:r>
              <a:rPr lang="en-US" sz="1000" dirty="0" smtClean="0"/>
              <a:t>[Interior of L.C. Handy Studio, 494 Maryland Ave., SW, Washington, D.C., with glass negatives dating back to Mathew Brady in crumbling jackets stored in wood cubby holes] / photograph by the Library of Congress, [1954 Aug. 6.], LC P&amp;P, ppmsca03440 DELETED</a:t>
            </a:r>
          </a:p>
          <a:p>
            <a:endParaRPr lang="en-US" sz="1000" dirty="0" smtClean="0"/>
          </a:p>
          <a:p>
            <a:r>
              <a:rPr lang="en-US" sz="1000" dirty="0" smtClean="0"/>
              <a:t>Generally when it rains, it pours.  Acquisitions have dry spells and times of high flood.  You need to plan your appraisal activities to help even out the workload and manage it effectively.</a:t>
            </a:r>
            <a:r>
              <a:rPr lang="en-US" sz="1000" b="1" dirty="0" smtClean="0"/>
              <a:t>What do you need to know before your start trying to appraise this photo studio?</a:t>
            </a:r>
            <a:endParaRPr lang="en-US" sz="1000" dirty="0" smtClean="0"/>
          </a:p>
          <a:p>
            <a:pPr>
              <a:buFontTx/>
              <a:buChar char="•"/>
            </a:pPr>
            <a:r>
              <a:rPr lang="en-US" sz="1000" dirty="0" smtClean="0"/>
              <a:t>WAVR’s records schedule, collecting plan, documentation strategy, or at least the holes in your holdings, as well as your topical and thematic focus,</a:t>
            </a:r>
          </a:p>
          <a:p>
            <a:pPr>
              <a:buFontTx/>
              <a:buChar char="•"/>
            </a:pPr>
            <a:r>
              <a:rPr lang="en-US" sz="1000" dirty="0" smtClean="0"/>
              <a:t>What is being offered to you in terms of holdings, collections and series, quantities, formats and media, dates of the materials, and what they cover</a:t>
            </a:r>
          </a:p>
          <a:p>
            <a:pPr>
              <a:buFontTx/>
              <a:buChar char="•"/>
            </a:pPr>
            <a:r>
              <a:rPr lang="en-US" sz="1000" dirty="0" smtClean="0"/>
              <a:t>Resources in terms of space, staffing, funding, photographic expertise, and rapid response capability. If you take in more than you can effectively manage, this is a risk.</a:t>
            </a:r>
          </a:p>
          <a:p>
            <a:pPr>
              <a:buFontTx/>
              <a:buChar char="•"/>
            </a:pPr>
            <a:r>
              <a:rPr lang="en-US" sz="1000" dirty="0" smtClean="0"/>
              <a:t>Other potential risks the materials may pose to your staff, users, and repository holdings, in terms of conservation, legal and ethical issues, </a:t>
            </a:r>
          </a:p>
          <a:p>
            <a:pPr>
              <a:buFontTx/>
              <a:buChar char="•"/>
            </a:pPr>
            <a:r>
              <a:rPr lang="en-US" sz="1000" dirty="0" smtClean="0"/>
              <a:t>What values they may have to your repository’s users, staff, and other stakeholders, and mission.</a:t>
            </a:r>
          </a:p>
          <a:p>
            <a:r>
              <a:rPr lang="en-US" sz="1000" dirty="0" smtClean="0"/>
              <a:t>If you remember nothing else today, keep in mind the three key concepts of values, uses, and risks and how to analyze them.</a:t>
            </a:r>
          </a:p>
          <a:p>
            <a:endParaRPr lang="en-US" sz="1000" dirty="0" smtClean="0"/>
          </a:p>
          <a:p>
            <a:r>
              <a:rPr lang="en-US" sz="1000" dirty="0" smtClean="0"/>
              <a:t>Appraisal Form for Photographic Materials from National Park Service, Museum Management Program, PACM, p. 122, Appendix 4-C. Form is used in the WAVR appraisal of 3 series.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r>
              <a:rPr lang="en-US" smtClean="0"/>
              <a:t>Fall 2010</a:t>
            </a:r>
            <a:endParaRPr lang="en-US" dirty="0"/>
          </a:p>
        </p:txBody>
      </p:sp>
      <p:sp>
        <p:nvSpPr>
          <p:cNvPr id="5" name="Rectangle 1029"/>
          <p:cNvSpPr>
            <a:spLocks noGrp="1" noChangeArrowheads="1"/>
          </p:cNvSpPr>
          <p:nvPr>
            <p:ph type="ftr" sz="quarter" idx="11"/>
          </p:nvPr>
        </p:nvSpPr>
        <p:spPr>
          <a:ln/>
        </p:spPr>
        <p:txBody>
          <a:bodyPr/>
          <a:lstStyle>
            <a:lvl1pPr>
              <a:defRPr/>
            </a:lvl1pPr>
          </a:lstStyle>
          <a:p>
            <a:pPr>
              <a:defRPr/>
            </a:pPr>
            <a:r>
              <a:rPr lang="en-US" dirty="0"/>
              <a:t>Society of American Archivists</a:t>
            </a:r>
          </a:p>
        </p:txBody>
      </p:sp>
      <p:sp>
        <p:nvSpPr>
          <p:cNvPr id="6" name="Rectangle 1030"/>
          <p:cNvSpPr>
            <a:spLocks noGrp="1" noChangeArrowheads="1"/>
          </p:cNvSpPr>
          <p:nvPr>
            <p:ph type="sldNum" sz="quarter" idx="12"/>
          </p:nvPr>
        </p:nvSpPr>
        <p:spPr>
          <a:ln/>
        </p:spPr>
        <p:txBody>
          <a:bodyPr/>
          <a:lstStyle>
            <a:lvl1pPr>
              <a:defRPr/>
            </a:lvl1pPr>
          </a:lstStyle>
          <a:p>
            <a:pPr>
              <a:defRPr/>
            </a:pPr>
            <a:fld id="{3B024B0B-63D9-4532-9046-A7516445B587}"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r>
              <a:rPr lang="en-US" smtClean="0"/>
              <a:t>Fall 2010</a:t>
            </a:r>
            <a:endParaRPr lang="en-US" dirty="0"/>
          </a:p>
        </p:txBody>
      </p:sp>
      <p:sp>
        <p:nvSpPr>
          <p:cNvPr id="5" name="Rectangle 1029"/>
          <p:cNvSpPr>
            <a:spLocks noGrp="1" noChangeArrowheads="1"/>
          </p:cNvSpPr>
          <p:nvPr>
            <p:ph type="ftr" sz="quarter" idx="11"/>
          </p:nvPr>
        </p:nvSpPr>
        <p:spPr>
          <a:ln/>
        </p:spPr>
        <p:txBody>
          <a:bodyPr/>
          <a:lstStyle>
            <a:lvl1pPr>
              <a:defRPr/>
            </a:lvl1pPr>
          </a:lstStyle>
          <a:p>
            <a:pPr>
              <a:defRPr/>
            </a:pPr>
            <a:r>
              <a:rPr lang="en-US" dirty="0"/>
              <a:t>Society of American Archivists</a:t>
            </a:r>
          </a:p>
        </p:txBody>
      </p:sp>
      <p:sp>
        <p:nvSpPr>
          <p:cNvPr id="6" name="Rectangle 1030"/>
          <p:cNvSpPr>
            <a:spLocks noGrp="1" noChangeArrowheads="1"/>
          </p:cNvSpPr>
          <p:nvPr>
            <p:ph type="sldNum" sz="quarter" idx="12"/>
          </p:nvPr>
        </p:nvSpPr>
        <p:spPr>
          <a:ln/>
        </p:spPr>
        <p:txBody>
          <a:bodyPr/>
          <a:lstStyle>
            <a:lvl1pPr>
              <a:defRPr/>
            </a:lvl1pPr>
          </a:lstStyle>
          <a:p>
            <a:pPr>
              <a:defRPr/>
            </a:pPr>
            <a:fld id="{C739EA25-35A3-4B64-B2B0-757FA3C118B6}"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r>
              <a:rPr lang="en-US" smtClean="0"/>
              <a:t>Fall 2010</a:t>
            </a:r>
            <a:endParaRPr lang="en-US" dirty="0"/>
          </a:p>
        </p:txBody>
      </p:sp>
      <p:sp>
        <p:nvSpPr>
          <p:cNvPr id="5" name="Rectangle 1029"/>
          <p:cNvSpPr>
            <a:spLocks noGrp="1" noChangeArrowheads="1"/>
          </p:cNvSpPr>
          <p:nvPr>
            <p:ph type="ftr" sz="quarter" idx="11"/>
          </p:nvPr>
        </p:nvSpPr>
        <p:spPr>
          <a:ln/>
        </p:spPr>
        <p:txBody>
          <a:bodyPr/>
          <a:lstStyle>
            <a:lvl1pPr>
              <a:defRPr/>
            </a:lvl1pPr>
          </a:lstStyle>
          <a:p>
            <a:pPr>
              <a:defRPr/>
            </a:pPr>
            <a:r>
              <a:rPr lang="en-US" dirty="0"/>
              <a:t>Society of American Archivists</a:t>
            </a:r>
          </a:p>
        </p:txBody>
      </p:sp>
      <p:sp>
        <p:nvSpPr>
          <p:cNvPr id="6" name="Rectangle 1030"/>
          <p:cNvSpPr>
            <a:spLocks noGrp="1" noChangeArrowheads="1"/>
          </p:cNvSpPr>
          <p:nvPr>
            <p:ph type="sldNum" sz="quarter" idx="12"/>
          </p:nvPr>
        </p:nvSpPr>
        <p:spPr>
          <a:ln/>
        </p:spPr>
        <p:txBody>
          <a:bodyPr/>
          <a:lstStyle>
            <a:lvl1pPr>
              <a:defRPr/>
            </a:lvl1pPr>
          </a:lstStyle>
          <a:p>
            <a:pPr>
              <a:defRPr/>
            </a:pPr>
            <a:fld id="{2DDDF3EF-F798-44B5-8139-3156B009ADA9}"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dirty="0" smtClean="0"/>
          </a:p>
        </p:txBody>
      </p:sp>
      <p:sp>
        <p:nvSpPr>
          <p:cNvPr id="5" name="Rectangle 1028"/>
          <p:cNvSpPr>
            <a:spLocks noGrp="1" noChangeArrowheads="1"/>
          </p:cNvSpPr>
          <p:nvPr>
            <p:ph type="dt" sz="half" idx="10"/>
          </p:nvPr>
        </p:nvSpPr>
        <p:spPr>
          <a:ln/>
        </p:spPr>
        <p:txBody>
          <a:bodyPr/>
          <a:lstStyle>
            <a:lvl1pPr>
              <a:defRPr/>
            </a:lvl1pPr>
          </a:lstStyle>
          <a:p>
            <a:pPr>
              <a:defRPr/>
            </a:pPr>
            <a:r>
              <a:rPr lang="en-US" smtClean="0"/>
              <a:t>Fall 2010</a:t>
            </a:r>
            <a:endParaRPr lang="en-US" dirty="0"/>
          </a:p>
        </p:txBody>
      </p:sp>
      <p:sp>
        <p:nvSpPr>
          <p:cNvPr id="6" name="Rectangle 1029"/>
          <p:cNvSpPr>
            <a:spLocks noGrp="1" noChangeArrowheads="1"/>
          </p:cNvSpPr>
          <p:nvPr>
            <p:ph type="ftr" sz="quarter" idx="11"/>
          </p:nvPr>
        </p:nvSpPr>
        <p:spPr>
          <a:ln/>
        </p:spPr>
        <p:txBody>
          <a:bodyPr/>
          <a:lstStyle>
            <a:lvl1pPr>
              <a:defRPr/>
            </a:lvl1pPr>
          </a:lstStyle>
          <a:p>
            <a:pPr>
              <a:defRPr/>
            </a:pPr>
            <a:r>
              <a:rPr lang="en-US" dirty="0"/>
              <a:t>Society of American Archivists</a:t>
            </a:r>
          </a:p>
        </p:txBody>
      </p:sp>
      <p:sp>
        <p:nvSpPr>
          <p:cNvPr id="7" name="Rectangle 1030"/>
          <p:cNvSpPr>
            <a:spLocks noGrp="1" noChangeArrowheads="1"/>
          </p:cNvSpPr>
          <p:nvPr>
            <p:ph type="sldNum" sz="quarter" idx="12"/>
          </p:nvPr>
        </p:nvSpPr>
        <p:spPr>
          <a:ln/>
        </p:spPr>
        <p:txBody>
          <a:bodyPr/>
          <a:lstStyle>
            <a:lvl1pPr>
              <a:defRPr/>
            </a:lvl1pPr>
          </a:lstStyle>
          <a:p>
            <a:pPr>
              <a:defRPr/>
            </a:pPr>
            <a:fld id="{1512E77A-5CB3-4EF7-9D53-6CF9CBFE45B8}"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dirty="0" smtClean="0"/>
          </a:p>
        </p:txBody>
      </p:sp>
      <p:sp>
        <p:nvSpPr>
          <p:cNvPr id="4" name="Rectangle 1028"/>
          <p:cNvSpPr>
            <a:spLocks noGrp="1" noChangeArrowheads="1"/>
          </p:cNvSpPr>
          <p:nvPr>
            <p:ph type="dt" sz="half" idx="10"/>
          </p:nvPr>
        </p:nvSpPr>
        <p:spPr>
          <a:ln/>
        </p:spPr>
        <p:txBody>
          <a:bodyPr/>
          <a:lstStyle>
            <a:lvl1pPr>
              <a:defRPr/>
            </a:lvl1pPr>
          </a:lstStyle>
          <a:p>
            <a:pPr>
              <a:defRPr/>
            </a:pPr>
            <a:r>
              <a:rPr lang="en-US" smtClean="0"/>
              <a:t>Fall 2010</a:t>
            </a:r>
            <a:endParaRPr lang="en-US" dirty="0"/>
          </a:p>
        </p:txBody>
      </p:sp>
      <p:sp>
        <p:nvSpPr>
          <p:cNvPr id="5" name="Rectangle 1029"/>
          <p:cNvSpPr>
            <a:spLocks noGrp="1" noChangeArrowheads="1"/>
          </p:cNvSpPr>
          <p:nvPr>
            <p:ph type="ftr" sz="quarter" idx="11"/>
          </p:nvPr>
        </p:nvSpPr>
        <p:spPr>
          <a:ln/>
        </p:spPr>
        <p:txBody>
          <a:bodyPr/>
          <a:lstStyle>
            <a:lvl1pPr>
              <a:defRPr/>
            </a:lvl1pPr>
          </a:lstStyle>
          <a:p>
            <a:pPr>
              <a:defRPr/>
            </a:pPr>
            <a:r>
              <a:rPr lang="en-US" dirty="0"/>
              <a:t>Society of American Archivists</a:t>
            </a:r>
          </a:p>
        </p:txBody>
      </p:sp>
      <p:sp>
        <p:nvSpPr>
          <p:cNvPr id="6" name="Rectangle 1030"/>
          <p:cNvSpPr>
            <a:spLocks noGrp="1" noChangeArrowheads="1"/>
          </p:cNvSpPr>
          <p:nvPr>
            <p:ph type="sldNum" sz="quarter" idx="12"/>
          </p:nvPr>
        </p:nvSpPr>
        <p:spPr>
          <a:ln/>
        </p:spPr>
        <p:txBody>
          <a:bodyPr/>
          <a:lstStyle>
            <a:lvl1pPr>
              <a:defRPr/>
            </a:lvl1pPr>
          </a:lstStyle>
          <a:p>
            <a:pPr>
              <a:defRPr/>
            </a:pPr>
            <a:fld id="{9037AB0D-F545-48BE-9A55-7D8B1B7AE717}"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dirty="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r>
              <a:rPr lang="en-US" smtClean="0"/>
              <a:t>Fall 2010</a:t>
            </a:r>
            <a:endParaRPr lang="en-US" dirty="0"/>
          </a:p>
        </p:txBody>
      </p:sp>
      <p:sp>
        <p:nvSpPr>
          <p:cNvPr id="6" name="Rectangle 1029"/>
          <p:cNvSpPr>
            <a:spLocks noGrp="1" noChangeArrowheads="1"/>
          </p:cNvSpPr>
          <p:nvPr>
            <p:ph type="ftr" sz="quarter" idx="11"/>
          </p:nvPr>
        </p:nvSpPr>
        <p:spPr>
          <a:ln/>
        </p:spPr>
        <p:txBody>
          <a:bodyPr/>
          <a:lstStyle>
            <a:lvl1pPr>
              <a:defRPr/>
            </a:lvl1pPr>
          </a:lstStyle>
          <a:p>
            <a:pPr>
              <a:defRPr/>
            </a:pPr>
            <a:r>
              <a:rPr lang="en-US" dirty="0"/>
              <a:t>Society of American Archivists</a:t>
            </a:r>
          </a:p>
        </p:txBody>
      </p:sp>
      <p:sp>
        <p:nvSpPr>
          <p:cNvPr id="7" name="Rectangle 1030"/>
          <p:cNvSpPr>
            <a:spLocks noGrp="1" noChangeArrowheads="1"/>
          </p:cNvSpPr>
          <p:nvPr>
            <p:ph type="sldNum" sz="quarter" idx="12"/>
          </p:nvPr>
        </p:nvSpPr>
        <p:spPr>
          <a:ln/>
        </p:spPr>
        <p:txBody>
          <a:bodyPr/>
          <a:lstStyle>
            <a:lvl1pPr>
              <a:defRPr/>
            </a:lvl1pPr>
          </a:lstStyle>
          <a:p>
            <a:pPr>
              <a:defRPr/>
            </a:pPr>
            <a:fld id="{08E8E960-D03A-4D5B-AD1A-203138732D13}"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r>
              <a:rPr lang="en-US" smtClean="0"/>
              <a:t>Fall 2010</a:t>
            </a:r>
            <a:endParaRPr lang="en-US" dirty="0"/>
          </a:p>
        </p:txBody>
      </p:sp>
      <p:sp>
        <p:nvSpPr>
          <p:cNvPr id="6" name="Rectangle 1029"/>
          <p:cNvSpPr>
            <a:spLocks noGrp="1" noChangeArrowheads="1"/>
          </p:cNvSpPr>
          <p:nvPr>
            <p:ph type="ftr" sz="quarter" idx="11"/>
          </p:nvPr>
        </p:nvSpPr>
        <p:spPr>
          <a:ln/>
        </p:spPr>
        <p:txBody>
          <a:bodyPr/>
          <a:lstStyle>
            <a:lvl1pPr>
              <a:defRPr/>
            </a:lvl1pPr>
          </a:lstStyle>
          <a:p>
            <a:r>
              <a:rPr lang="en-US" dirty="0"/>
              <a:t>Society of American Archivists</a:t>
            </a:r>
          </a:p>
        </p:txBody>
      </p:sp>
      <p:sp>
        <p:nvSpPr>
          <p:cNvPr id="7" name="Rectangle 1030"/>
          <p:cNvSpPr>
            <a:spLocks noGrp="1" noChangeArrowheads="1"/>
          </p:cNvSpPr>
          <p:nvPr>
            <p:ph type="sldNum" sz="quarter" idx="12"/>
          </p:nvPr>
        </p:nvSpPr>
        <p:spPr>
          <a:ln/>
        </p:spPr>
        <p:txBody>
          <a:bodyPr/>
          <a:lstStyle>
            <a:lvl1pPr>
              <a:defRPr/>
            </a:lvl1pPr>
          </a:lstStyle>
          <a:p>
            <a:fld id="{084DBE84-A8E1-4E22-8BCF-99491CF4AA8C}" type="slidenum">
              <a:rPr lang="en-US"/>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Fall 2010</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Society of American Archivists</a:t>
            </a:r>
          </a:p>
        </p:txBody>
      </p:sp>
      <p:sp>
        <p:nvSpPr>
          <p:cNvPr id="6" name="Slide Number Placeholder 5"/>
          <p:cNvSpPr>
            <a:spLocks noGrp="1"/>
          </p:cNvSpPr>
          <p:nvPr>
            <p:ph type="sldNum" sz="quarter" idx="12"/>
          </p:nvPr>
        </p:nvSpPr>
        <p:spPr/>
        <p:txBody>
          <a:bodyPr/>
          <a:lstStyle>
            <a:lvl1pPr>
              <a:defRPr/>
            </a:lvl1pPr>
          </a:lstStyle>
          <a:p>
            <a:pPr>
              <a:defRPr/>
            </a:pPr>
            <a:fld id="{74115A28-5203-429F-B225-BEE69DCD1204}"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Fall 2010</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Society of American Archivists</a:t>
            </a:r>
          </a:p>
        </p:txBody>
      </p:sp>
      <p:sp>
        <p:nvSpPr>
          <p:cNvPr id="6" name="Slide Number Placeholder 5"/>
          <p:cNvSpPr>
            <a:spLocks noGrp="1"/>
          </p:cNvSpPr>
          <p:nvPr>
            <p:ph type="sldNum" sz="quarter" idx="12"/>
          </p:nvPr>
        </p:nvSpPr>
        <p:spPr/>
        <p:txBody>
          <a:bodyPr/>
          <a:lstStyle>
            <a:lvl1pPr>
              <a:defRPr/>
            </a:lvl1pPr>
          </a:lstStyle>
          <a:p>
            <a:pPr>
              <a:defRPr/>
            </a:pPr>
            <a:fld id="{7886E3BD-E1A0-4A77-8BF5-9E89907F9550}"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t>Fall 2010</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Society of American Archivists</a:t>
            </a:r>
          </a:p>
        </p:txBody>
      </p:sp>
      <p:sp>
        <p:nvSpPr>
          <p:cNvPr id="6" name="Slide Number Placeholder 5"/>
          <p:cNvSpPr>
            <a:spLocks noGrp="1"/>
          </p:cNvSpPr>
          <p:nvPr>
            <p:ph type="sldNum" sz="quarter" idx="12"/>
          </p:nvPr>
        </p:nvSpPr>
        <p:spPr/>
        <p:txBody>
          <a:bodyPr/>
          <a:lstStyle>
            <a:lvl1pPr>
              <a:defRPr/>
            </a:lvl1pPr>
          </a:lstStyle>
          <a:p>
            <a:pPr>
              <a:defRPr/>
            </a:pPr>
            <a:fld id="{F7E10BEE-AE82-4498-AC8C-87CF42A56D96}"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t>Fall 2010</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Society of American Archivists</a:t>
            </a:r>
          </a:p>
        </p:txBody>
      </p:sp>
      <p:sp>
        <p:nvSpPr>
          <p:cNvPr id="7" name="Slide Number Placeholder 5"/>
          <p:cNvSpPr>
            <a:spLocks noGrp="1"/>
          </p:cNvSpPr>
          <p:nvPr>
            <p:ph type="sldNum" sz="quarter" idx="12"/>
          </p:nvPr>
        </p:nvSpPr>
        <p:spPr/>
        <p:txBody>
          <a:bodyPr/>
          <a:lstStyle>
            <a:lvl1pPr>
              <a:defRPr/>
            </a:lvl1pPr>
          </a:lstStyle>
          <a:p>
            <a:pPr>
              <a:defRPr/>
            </a:pPr>
            <a:fld id="{747EBE5C-E224-4DA1-92B5-6AADEAAEF483}"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r>
              <a:rPr lang="en-US" smtClean="0"/>
              <a:t>Fall 2010</a:t>
            </a:r>
            <a:endParaRPr lang="en-US" dirty="0"/>
          </a:p>
        </p:txBody>
      </p:sp>
      <p:sp>
        <p:nvSpPr>
          <p:cNvPr id="5" name="Rectangle 1029"/>
          <p:cNvSpPr>
            <a:spLocks noGrp="1" noChangeArrowheads="1"/>
          </p:cNvSpPr>
          <p:nvPr>
            <p:ph type="ftr" sz="quarter" idx="11"/>
          </p:nvPr>
        </p:nvSpPr>
        <p:spPr>
          <a:ln/>
        </p:spPr>
        <p:txBody>
          <a:bodyPr/>
          <a:lstStyle>
            <a:lvl1pPr>
              <a:defRPr/>
            </a:lvl1pPr>
          </a:lstStyle>
          <a:p>
            <a:pPr>
              <a:defRPr/>
            </a:pPr>
            <a:r>
              <a:rPr lang="en-US" dirty="0"/>
              <a:t>Society of American Archivists</a:t>
            </a:r>
          </a:p>
        </p:txBody>
      </p:sp>
      <p:sp>
        <p:nvSpPr>
          <p:cNvPr id="6" name="Rectangle 1030"/>
          <p:cNvSpPr>
            <a:spLocks noGrp="1" noChangeArrowheads="1"/>
          </p:cNvSpPr>
          <p:nvPr>
            <p:ph type="sldNum" sz="quarter" idx="12"/>
          </p:nvPr>
        </p:nvSpPr>
        <p:spPr>
          <a:ln/>
        </p:spPr>
        <p:txBody>
          <a:bodyPr/>
          <a:lstStyle>
            <a:lvl1pPr>
              <a:defRPr/>
            </a:lvl1pPr>
          </a:lstStyle>
          <a:p>
            <a:pPr>
              <a:defRPr/>
            </a:pPr>
            <a:fld id="{C8E67EED-FDD0-491B-9642-9081DF898AF6}"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t>Fall 2010</a:t>
            </a: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dirty="0"/>
              <a:t>Society of American Archivists</a:t>
            </a:r>
          </a:p>
        </p:txBody>
      </p:sp>
      <p:sp>
        <p:nvSpPr>
          <p:cNvPr id="9" name="Slide Number Placeholder 5"/>
          <p:cNvSpPr>
            <a:spLocks noGrp="1"/>
          </p:cNvSpPr>
          <p:nvPr>
            <p:ph type="sldNum" sz="quarter" idx="12"/>
          </p:nvPr>
        </p:nvSpPr>
        <p:spPr/>
        <p:txBody>
          <a:bodyPr/>
          <a:lstStyle>
            <a:lvl1pPr>
              <a:defRPr/>
            </a:lvl1pPr>
          </a:lstStyle>
          <a:p>
            <a:pPr>
              <a:defRPr/>
            </a:pPr>
            <a:fld id="{8AD55091-0B7D-4EEF-9C7F-A4D300374099}"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t>Fall 2010</a:t>
            </a: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dirty="0"/>
              <a:t>Society of American Archivists</a:t>
            </a:r>
          </a:p>
        </p:txBody>
      </p:sp>
      <p:sp>
        <p:nvSpPr>
          <p:cNvPr id="5" name="Slide Number Placeholder 5"/>
          <p:cNvSpPr>
            <a:spLocks noGrp="1"/>
          </p:cNvSpPr>
          <p:nvPr>
            <p:ph type="sldNum" sz="quarter" idx="12"/>
          </p:nvPr>
        </p:nvSpPr>
        <p:spPr/>
        <p:txBody>
          <a:bodyPr/>
          <a:lstStyle>
            <a:lvl1pPr>
              <a:defRPr/>
            </a:lvl1pPr>
          </a:lstStyle>
          <a:p>
            <a:pPr>
              <a:defRPr/>
            </a:pPr>
            <a:fld id="{58D4F3FD-4A1D-4D16-8415-DE6EA0321907}"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t>Fall 2010</a:t>
            </a: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dirty="0"/>
              <a:t>Society of American Archivists</a:t>
            </a:r>
          </a:p>
        </p:txBody>
      </p:sp>
      <p:sp>
        <p:nvSpPr>
          <p:cNvPr id="4" name="Slide Number Placeholder 5"/>
          <p:cNvSpPr>
            <a:spLocks noGrp="1"/>
          </p:cNvSpPr>
          <p:nvPr>
            <p:ph type="sldNum" sz="quarter" idx="12"/>
          </p:nvPr>
        </p:nvSpPr>
        <p:spPr/>
        <p:txBody>
          <a:bodyPr/>
          <a:lstStyle>
            <a:lvl1pPr>
              <a:defRPr/>
            </a:lvl1pPr>
          </a:lstStyle>
          <a:p>
            <a:pPr>
              <a:defRPr/>
            </a:pPr>
            <a:fld id="{F7E9FB06-2F8D-47CD-B4E7-827AD9C18332}" type="slidenum">
              <a:rPr lang="en-US"/>
              <a:pPr>
                <a:defRPr/>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Fall 2010</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Society of American Archivists</a:t>
            </a:r>
          </a:p>
        </p:txBody>
      </p:sp>
      <p:sp>
        <p:nvSpPr>
          <p:cNvPr id="7" name="Slide Number Placeholder 5"/>
          <p:cNvSpPr>
            <a:spLocks noGrp="1"/>
          </p:cNvSpPr>
          <p:nvPr>
            <p:ph type="sldNum" sz="quarter" idx="12"/>
          </p:nvPr>
        </p:nvSpPr>
        <p:spPr/>
        <p:txBody>
          <a:bodyPr/>
          <a:lstStyle>
            <a:lvl1pPr>
              <a:defRPr/>
            </a:lvl1pPr>
          </a:lstStyle>
          <a:p>
            <a:pPr>
              <a:defRPr/>
            </a:pPr>
            <a:fld id="{23F79B7F-B8D1-4126-94C1-C5EC415E0202}" type="slidenum">
              <a:rPr lang="en-US"/>
              <a:pPr>
                <a:defRPr/>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Fall 2010</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Society of American Archivists</a:t>
            </a:r>
          </a:p>
        </p:txBody>
      </p:sp>
      <p:sp>
        <p:nvSpPr>
          <p:cNvPr id="7" name="Slide Number Placeholder 5"/>
          <p:cNvSpPr>
            <a:spLocks noGrp="1"/>
          </p:cNvSpPr>
          <p:nvPr>
            <p:ph type="sldNum" sz="quarter" idx="12"/>
          </p:nvPr>
        </p:nvSpPr>
        <p:spPr/>
        <p:txBody>
          <a:bodyPr/>
          <a:lstStyle>
            <a:lvl1pPr>
              <a:defRPr/>
            </a:lvl1pPr>
          </a:lstStyle>
          <a:p>
            <a:pPr>
              <a:defRPr/>
            </a:pPr>
            <a:fld id="{F732A8D8-C8AC-4004-AC87-49654E1195B2}" type="slidenum">
              <a:rPr lang="en-US"/>
              <a:pPr>
                <a:defRPr/>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Fall 2010</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Society of American Archivists</a:t>
            </a:r>
          </a:p>
        </p:txBody>
      </p:sp>
      <p:sp>
        <p:nvSpPr>
          <p:cNvPr id="6" name="Slide Number Placeholder 5"/>
          <p:cNvSpPr>
            <a:spLocks noGrp="1"/>
          </p:cNvSpPr>
          <p:nvPr>
            <p:ph type="sldNum" sz="quarter" idx="12"/>
          </p:nvPr>
        </p:nvSpPr>
        <p:spPr/>
        <p:txBody>
          <a:bodyPr/>
          <a:lstStyle>
            <a:lvl1pPr>
              <a:defRPr/>
            </a:lvl1pPr>
          </a:lstStyle>
          <a:p>
            <a:pPr>
              <a:defRPr/>
            </a:pPr>
            <a:fld id="{1A36033B-F7E1-4C41-B394-A17BB42123F9}" type="slidenum">
              <a:rPr lang="en-US"/>
              <a:pPr>
                <a:defRPr/>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Fall 2010</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Society of American Archivists</a:t>
            </a:r>
          </a:p>
        </p:txBody>
      </p:sp>
      <p:sp>
        <p:nvSpPr>
          <p:cNvPr id="6" name="Slide Number Placeholder 5"/>
          <p:cNvSpPr>
            <a:spLocks noGrp="1"/>
          </p:cNvSpPr>
          <p:nvPr>
            <p:ph type="sldNum" sz="quarter" idx="12"/>
          </p:nvPr>
        </p:nvSpPr>
        <p:spPr/>
        <p:txBody>
          <a:bodyPr/>
          <a:lstStyle>
            <a:lvl1pPr>
              <a:defRPr/>
            </a:lvl1pPr>
          </a:lstStyle>
          <a:p>
            <a:pPr>
              <a:defRPr/>
            </a:pPr>
            <a:fld id="{663E91FB-6457-432D-9802-0ED1E53A0853}"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r>
              <a:rPr lang="en-US" smtClean="0"/>
              <a:t>Fall 2010</a:t>
            </a:r>
            <a:endParaRPr lang="en-US" dirty="0"/>
          </a:p>
        </p:txBody>
      </p:sp>
      <p:sp>
        <p:nvSpPr>
          <p:cNvPr id="5" name="Rectangle 1029"/>
          <p:cNvSpPr>
            <a:spLocks noGrp="1" noChangeArrowheads="1"/>
          </p:cNvSpPr>
          <p:nvPr>
            <p:ph type="ftr" sz="quarter" idx="11"/>
          </p:nvPr>
        </p:nvSpPr>
        <p:spPr>
          <a:ln/>
        </p:spPr>
        <p:txBody>
          <a:bodyPr/>
          <a:lstStyle>
            <a:lvl1pPr>
              <a:defRPr/>
            </a:lvl1pPr>
          </a:lstStyle>
          <a:p>
            <a:pPr>
              <a:defRPr/>
            </a:pPr>
            <a:r>
              <a:rPr lang="en-US" dirty="0"/>
              <a:t>Society of American Archivists</a:t>
            </a:r>
          </a:p>
        </p:txBody>
      </p:sp>
      <p:sp>
        <p:nvSpPr>
          <p:cNvPr id="6" name="Rectangle 1030"/>
          <p:cNvSpPr>
            <a:spLocks noGrp="1" noChangeArrowheads="1"/>
          </p:cNvSpPr>
          <p:nvPr>
            <p:ph type="sldNum" sz="quarter" idx="12"/>
          </p:nvPr>
        </p:nvSpPr>
        <p:spPr>
          <a:ln/>
        </p:spPr>
        <p:txBody>
          <a:bodyPr/>
          <a:lstStyle>
            <a:lvl1pPr>
              <a:defRPr/>
            </a:lvl1pPr>
          </a:lstStyle>
          <a:p>
            <a:pPr>
              <a:defRPr/>
            </a:pPr>
            <a:fld id="{7BFF8F67-7535-4B2E-85C6-F3C9A0C0877D}"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r>
              <a:rPr lang="en-US" smtClean="0"/>
              <a:t>Fall 2010</a:t>
            </a:r>
            <a:endParaRPr lang="en-US" dirty="0"/>
          </a:p>
        </p:txBody>
      </p:sp>
      <p:sp>
        <p:nvSpPr>
          <p:cNvPr id="6" name="Rectangle 1029"/>
          <p:cNvSpPr>
            <a:spLocks noGrp="1" noChangeArrowheads="1"/>
          </p:cNvSpPr>
          <p:nvPr>
            <p:ph type="ftr" sz="quarter" idx="11"/>
          </p:nvPr>
        </p:nvSpPr>
        <p:spPr>
          <a:ln/>
        </p:spPr>
        <p:txBody>
          <a:bodyPr/>
          <a:lstStyle>
            <a:lvl1pPr>
              <a:defRPr/>
            </a:lvl1pPr>
          </a:lstStyle>
          <a:p>
            <a:pPr>
              <a:defRPr/>
            </a:pPr>
            <a:r>
              <a:rPr lang="en-US" dirty="0"/>
              <a:t>Society of American Archivists</a:t>
            </a:r>
          </a:p>
        </p:txBody>
      </p:sp>
      <p:sp>
        <p:nvSpPr>
          <p:cNvPr id="7" name="Rectangle 1030"/>
          <p:cNvSpPr>
            <a:spLocks noGrp="1" noChangeArrowheads="1"/>
          </p:cNvSpPr>
          <p:nvPr>
            <p:ph type="sldNum" sz="quarter" idx="12"/>
          </p:nvPr>
        </p:nvSpPr>
        <p:spPr>
          <a:ln/>
        </p:spPr>
        <p:txBody>
          <a:bodyPr/>
          <a:lstStyle>
            <a:lvl1pPr>
              <a:defRPr/>
            </a:lvl1pPr>
          </a:lstStyle>
          <a:p>
            <a:pPr>
              <a:defRPr/>
            </a:pPr>
            <a:fld id="{9425DB96-162E-4354-B174-F963322B7E52}"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r>
              <a:rPr lang="en-US" smtClean="0"/>
              <a:t>Fall 2010</a:t>
            </a:r>
            <a:endParaRPr lang="en-US" dirty="0"/>
          </a:p>
        </p:txBody>
      </p:sp>
      <p:sp>
        <p:nvSpPr>
          <p:cNvPr id="8" name="Rectangle 1029"/>
          <p:cNvSpPr>
            <a:spLocks noGrp="1" noChangeArrowheads="1"/>
          </p:cNvSpPr>
          <p:nvPr>
            <p:ph type="ftr" sz="quarter" idx="11"/>
          </p:nvPr>
        </p:nvSpPr>
        <p:spPr>
          <a:ln/>
        </p:spPr>
        <p:txBody>
          <a:bodyPr/>
          <a:lstStyle>
            <a:lvl1pPr>
              <a:defRPr/>
            </a:lvl1pPr>
          </a:lstStyle>
          <a:p>
            <a:pPr>
              <a:defRPr/>
            </a:pPr>
            <a:r>
              <a:rPr lang="en-US" dirty="0"/>
              <a:t>Society of American Archivists</a:t>
            </a:r>
          </a:p>
        </p:txBody>
      </p:sp>
      <p:sp>
        <p:nvSpPr>
          <p:cNvPr id="9" name="Rectangle 1030"/>
          <p:cNvSpPr>
            <a:spLocks noGrp="1" noChangeArrowheads="1"/>
          </p:cNvSpPr>
          <p:nvPr>
            <p:ph type="sldNum" sz="quarter" idx="12"/>
          </p:nvPr>
        </p:nvSpPr>
        <p:spPr>
          <a:ln/>
        </p:spPr>
        <p:txBody>
          <a:bodyPr/>
          <a:lstStyle>
            <a:lvl1pPr>
              <a:defRPr/>
            </a:lvl1pPr>
          </a:lstStyle>
          <a:p>
            <a:pPr>
              <a:defRPr/>
            </a:pPr>
            <a:fld id="{1EA646CB-913E-413D-AFC8-90497B1F0F9E}"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r>
              <a:rPr lang="en-US" smtClean="0"/>
              <a:t>Fall 2010</a:t>
            </a:r>
            <a:endParaRPr lang="en-US" dirty="0"/>
          </a:p>
        </p:txBody>
      </p:sp>
      <p:sp>
        <p:nvSpPr>
          <p:cNvPr id="4" name="Rectangle 1029"/>
          <p:cNvSpPr>
            <a:spLocks noGrp="1" noChangeArrowheads="1"/>
          </p:cNvSpPr>
          <p:nvPr>
            <p:ph type="ftr" sz="quarter" idx="11"/>
          </p:nvPr>
        </p:nvSpPr>
        <p:spPr>
          <a:ln/>
        </p:spPr>
        <p:txBody>
          <a:bodyPr/>
          <a:lstStyle>
            <a:lvl1pPr>
              <a:defRPr/>
            </a:lvl1pPr>
          </a:lstStyle>
          <a:p>
            <a:pPr>
              <a:defRPr/>
            </a:pPr>
            <a:r>
              <a:rPr lang="en-US" dirty="0"/>
              <a:t>Society of American Archivists</a:t>
            </a:r>
          </a:p>
        </p:txBody>
      </p:sp>
      <p:sp>
        <p:nvSpPr>
          <p:cNvPr id="5" name="Rectangle 1030"/>
          <p:cNvSpPr>
            <a:spLocks noGrp="1" noChangeArrowheads="1"/>
          </p:cNvSpPr>
          <p:nvPr>
            <p:ph type="sldNum" sz="quarter" idx="12"/>
          </p:nvPr>
        </p:nvSpPr>
        <p:spPr>
          <a:ln/>
        </p:spPr>
        <p:txBody>
          <a:bodyPr/>
          <a:lstStyle>
            <a:lvl1pPr>
              <a:defRPr/>
            </a:lvl1pPr>
          </a:lstStyle>
          <a:p>
            <a:pPr>
              <a:defRPr/>
            </a:pPr>
            <a:fld id="{D5594D99-223E-4541-82E0-6E8016A338B5}"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r>
              <a:rPr lang="en-US" smtClean="0"/>
              <a:t>Fall 2010</a:t>
            </a:r>
            <a:endParaRPr lang="en-US" dirty="0"/>
          </a:p>
        </p:txBody>
      </p:sp>
      <p:sp>
        <p:nvSpPr>
          <p:cNvPr id="3" name="Rectangle 1029"/>
          <p:cNvSpPr>
            <a:spLocks noGrp="1" noChangeArrowheads="1"/>
          </p:cNvSpPr>
          <p:nvPr>
            <p:ph type="ftr" sz="quarter" idx="11"/>
          </p:nvPr>
        </p:nvSpPr>
        <p:spPr>
          <a:ln/>
        </p:spPr>
        <p:txBody>
          <a:bodyPr/>
          <a:lstStyle>
            <a:lvl1pPr>
              <a:defRPr/>
            </a:lvl1pPr>
          </a:lstStyle>
          <a:p>
            <a:pPr>
              <a:defRPr/>
            </a:pPr>
            <a:r>
              <a:rPr lang="en-US" dirty="0"/>
              <a:t>Society of American Archivists</a:t>
            </a:r>
          </a:p>
        </p:txBody>
      </p:sp>
      <p:sp>
        <p:nvSpPr>
          <p:cNvPr id="4" name="Rectangle 1030"/>
          <p:cNvSpPr>
            <a:spLocks noGrp="1" noChangeArrowheads="1"/>
          </p:cNvSpPr>
          <p:nvPr>
            <p:ph type="sldNum" sz="quarter" idx="12"/>
          </p:nvPr>
        </p:nvSpPr>
        <p:spPr>
          <a:ln/>
        </p:spPr>
        <p:txBody>
          <a:bodyPr/>
          <a:lstStyle>
            <a:lvl1pPr>
              <a:defRPr/>
            </a:lvl1pPr>
          </a:lstStyle>
          <a:p>
            <a:pPr>
              <a:defRPr/>
            </a:pPr>
            <a:fld id="{B21C9253-C67A-4118-A591-63D4DBE9DBDC}"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r>
              <a:rPr lang="en-US" smtClean="0"/>
              <a:t>Fall 2010</a:t>
            </a:r>
            <a:endParaRPr lang="en-US" dirty="0"/>
          </a:p>
        </p:txBody>
      </p:sp>
      <p:sp>
        <p:nvSpPr>
          <p:cNvPr id="6" name="Rectangle 1029"/>
          <p:cNvSpPr>
            <a:spLocks noGrp="1" noChangeArrowheads="1"/>
          </p:cNvSpPr>
          <p:nvPr>
            <p:ph type="ftr" sz="quarter" idx="11"/>
          </p:nvPr>
        </p:nvSpPr>
        <p:spPr>
          <a:ln/>
        </p:spPr>
        <p:txBody>
          <a:bodyPr/>
          <a:lstStyle>
            <a:lvl1pPr>
              <a:defRPr/>
            </a:lvl1pPr>
          </a:lstStyle>
          <a:p>
            <a:pPr>
              <a:defRPr/>
            </a:pPr>
            <a:r>
              <a:rPr lang="en-US" dirty="0"/>
              <a:t>Society of American Archivists</a:t>
            </a:r>
          </a:p>
        </p:txBody>
      </p:sp>
      <p:sp>
        <p:nvSpPr>
          <p:cNvPr id="7" name="Rectangle 1030"/>
          <p:cNvSpPr>
            <a:spLocks noGrp="1" noChangeArrowheads="1"/>
          </p:cNvSpPr>
          <p:nvPr>
            <p:ph type="sldNum" sz="quarter" idx="12"/>
          </p:nvPr>
        </p:nvSpPr>
        <p:spPr>
          <a:ln/>
        </p:spPr>
        <p:txBody>
          <a:bodyPr/>
          <a:lstStyle>
            <a:lvl1pPr>
              <a:defRPr/>
            </a:lvl1pPr>
          </a:lstStyle>
          <a:p>
            <a:pPr>
              <a:defRPr/>
            </a:pPr>
            <a:fld id="{7C188001-1306-4CB7-8DCD-A10C36D94AE2}"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r>
              <a:rPr lang="en-US" smtClean="0"/>
              <a:t>Fall 2010</a:t>
            </a:r>
            <a:endParaRPr lang="en-US" dirty="0"/>
          </a:p>
        </p:txBody>
      </p:sp>
      <p:sp>
        <p:nvSpPr>
          <p:cNvPr id="6" name="Rectangle 1029"/>
          <p:cNvSpPr>
            <a:spLocks noGrp="1" noChangeArrowheads="1"/>
          </p:cNvSpPr>
          <p:nvPr>
            <p:ph type="ftr" sz="quarter" idx="11"/>
          </p:nvPr>
        </p:nvSpPr>
        <p:spPr>
          <a:ln/>
        </p:spPr>
        <p:txBody>
          <a:bodyPr/>
          <a:lstStyle>
            <a:lvl1pPr>
              <a:defRPr/>
            </a:lvl1pPr>
          </a:lstStyle>
          <a:p>
            <a:pPr>
              <a:defRPr/>
            </a:pPr>
            <a:r>
              <a:rPr lang="en-US" dirty="0"/>
              <a:t>Society of American Archivists</a:t>
            </a:r>
          </a:p>
        </p:txBody>
      </p:sp>
      <p:sp>
        <p:nvSpPr>
          <p:cNvPr id="7" name="Rectangle 1030"/>
          <p:cNvSpPr>
            <a:spLocks noGrp="1" noChangeArrowheads="1"/>
          </p:cNvSpPr>
          <p:nvPr>
            <p:ph type="sldNum" sz="quarter" idx="12"/>
          </p:nvPr>
        </p:nvSpPr>
        <p:spPr>
          <a:ln/>
        </p:spPr>
        <p:txBody>
          <a:bodyPr/>
          <a:lstStyle>
            <a:lvl1pPr>
              <a:defRPr/>
            </a:lvl1pPr>
          </a:lstStyle>
          <a:p>
            <a:pPr>
              <a:defRPr/>
            </a:pPr>
            <a:fld id="{E1E53C61-B3C4-43CE-9191-38FFA502C322}"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63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a:defRPr/>
            </a:pPr>
            <a:r>
              <a:rPr lang="en-US" smtClean="0"/>
              <a:t>Fall 2010</a:t>
            </a:r>
            <a:endParaRPr lang="en-US" dirty="0"/>
          </a:p>
        </p:txBody>
      </p:sp>
      <p:sp>
        <p:nvSpPr>
          <p:cNvPr id="1863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r>
              <a:rPr lang="en-US" dirty="0"/>
              <a:t>Society of American Archivists</a:t>
            </a:r>
          </a:p>
        </p:txBody>
      </p:sp>
      <p:sp>
        <p:nvSpPr>
          <p:cNvPr id="1863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388FFCA2-0BE9-44E6-9897-E11CC3DAB387}" type="slidenum">
              <a:rPr lang="en-US"/>
              <a:pPr>
                <a:defRPr/>
              </a:pPr>
              <a:t>‹#›</a:t>
            </a:fld>
            <a:endParaRPr lang="en-US" dirty="0"/>
          </a:p>
        </p:txBody>
      </p:sp>
      <p:sp>
        <p:nvSpPr>
          <p:cNvPr id="186375" name="Line 1031"/>
          <p:cNvSpPr>
            <a:spLocks noChangeShapeType="1"/>
          </p:cNvSpPr>
          <p:nvPr/>
        </p:nvSpPr>
        <p:spPr bwMode="auto">
          <a:xfrm>
            <a:off x="685800" y="1828800"/>
            <a:ext cx="7772400" cy="0"/>
          </a:xfrm>
          <a:prstGeom prst="line">
            <a:avLst/>
          </a:prstGeom>
          <a:noFill/>
          <a:ln w="28575">
            <a:solidFill>
              <a:schemeClr val="hlink"/>
            </a:solidFill>
            <a:round/>
            <a:headEnd/>
            <a:tailEnd/>
          </a:ln>
          <a:effectLst/>
        </p:spPr>
        <p:txBody>
          <a:bodyPr/>
          <a:lstStyle/>
          <a:p>
            <a:pPr>
              <a:defRPr/>
            </a:pPr>
            <a:endParaRPr lang="en-US" dirty="0"/>
          </a:p>
        </p:txBody>
      </p:sp>
      <p:sp>
        <p:nvSpPr>
          <p:cNvPr id="186376" name="Rectangle 1032"/>
          <p:cNvSpPr>
            <a:spLocks noChangeArrowheads="1"/>
          </p:cNvSpPr>
          <p:nvPr/>
        </p:nvSpPr>
        <p:spPr bwMode="auto">
          <a:xfrm>
            <a:off x="685800" y="6096000"/>
            <a:ext cx="7772400" cy="76200"/>
          </a:xfrm>
          <a:prstGeom prst="rect">
            <a:avLst/>
          </a:prstGeom>
          <a:gradFill rotWithShape="0">
            <a:gsLst>
              <a:gs pos="0">
                <a:schemeClr val="hlink"/>
              </a:gs>
              <a:gs pos="100000">
                <a:srgbClr val="6666FF"/>
              </a:gs>
            </a:gsLst>
            <a:path path="rect">
              <a:fillToRect r="100000" b="100000"/>
            </a:path>
          </a:gradFill>
          <a:ln w="9525">
            <a:solidFill>
              <a:schemeClr val="tx1"/>
            </a:solidFill>
            <a:miter lim="800000"/>
            <a:headEnd/>
            <a:tailEnd/>
          </a:ln>
          <a:effectLst/>
        </p:spPr>
        <p:txBody>
          <a:bodyPr wrap="none" anchor="ctr"/>
          <a:lstStyle/>
          <a:p>
            <a:pPr>
              <a:defRPr/>
            </a:pPr>
            <a:endParaRPr lang="en-US" dirty="0"/>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700" r:id="rId15"/>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r>
              <a:rPr lang="en-US" smtClean="0"/>
              <a:t>Fall 2010</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dirty="0"/>
              <a:t>Society of American Archivists</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9ED3D06-26B4-444A-B68C-DCC541787372}"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0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02.xm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0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archivists.org/glossary/index.asp"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35.jpeg"/><Relationship Id="rId4" Type="http://schemas.openxmlformats.org/officeDocument/2006/relationships/image" Target="../media/image34.jpeg"/></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4.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7.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1.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7.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p:cNvSpPr>
            <a:spLocks noGrp="1" noChangeArrowheads="1"/>
          </p:cNvSpPr>
          <p:nvPr>
            <p:ph type="ctrTitle"/>
          </p:nvPr>
        </p:nvSpPr>
        <p:spPr>
          <a:xfrm>
            <a:off x="685800" y="2286000"/>
            <a:ext cx="7772400" cy="1143000"/>
          </a:xfrm>
        </p:spPr>
        <p:txBody>
          <a:bodyPr/>
          <a:lstStyle/>
          <a:p>
            <a:pPr eaLnBrk="1" hangingPunct="1"/>
            <a:r>
              <a:rPr lang="en-US" dirty="0" smtClean="0"/>
              <a:t>Understanding Photographs:</a:t>
            </a:r>
            <a:br>
              <a:rPr lang="en-US" dirty="0" smtClean="0"/>
            </a:br>
            <a:r>
              <a:rPr lang="en-US" dirty="0" smtClean="0"/>
              <a:t>	</a:t>
            </a:r>
          </a:p>
        </p:txBody>
      </p:sp>
      <p:sp>
        <p:nvSpPr>
          <p:cNvPr id="3078" name="Rectangle 3"/>
          <p:cNvSpPr>
            <a:spLocks noGrp="1" noChangeArrowheads="1"/>
          </p:cNvSpPr>
          <p:nvPr>
            <p:ph type="subTitle" idx="1"/>
          </p:nvPr>
        </p:nvSpPr>
        <p:spPr>
          <a:xfrm>
            <a:off x="990600" y="2895600"/>
            <a:ext cx="7239000" cy="3200400"/>
          </a:xfrm>
        </p:spPr>
        <p:txBody>
          <a:bodyPr/>
          <a:lstStyle/>
          <a:p>
            <a:pPr eaLnBrk="1" hangingPunct="1"/>
            <a:r>
              <a:rPr lang="en-US" dirty="0" smtClean="0"/>
              <a:t>Introduction to</a:t>
            </a:r>
          </a:p>
          <a:p>
            <a:pPr eaLnBrk="1" hangingPunct="1"/>
            <a:r>
              <a:rPr lang="en-US" dirty="0" smtClean="0"/>
              <a:t> Archival Principles and Practices</a:t>
            </a:r>
          </a:p>
          <a:p>
            <a:pPr eaLnBrk="1" hangingPunct="1"/>
            <a:endParaRPr lang="en-US" dirty="0" smtClean="0"/>
          </a:p>
          <a:p>
            <a:pPr eaLnBrk="1" hangingPunct="1"/>
            <a:r>
              <a:rPr lang="en-US" sz="2800" dirty="0" smtClean="0"/>
              <a:t>Cushing Memorial Library and Archives</a:t>
            </a:r>
          </a:p>
          <a:p>
            <a:pPr eaLnBrk="1" hangingPunct="1"/>
            <a:r>
              <a:rPr lang="en-US" sz="2800" dirty="0" smtClean="0"/>
              <a:t>Texas A&amp;M University</a:t>
            </a:r>
          </a:p>
        </p:txBody>
      </p:sp>
      <p:sp>
        <p:nvSpPr>
          <p:cNvPr id="4" name="Date Placeholder 3"/>
          <p:cNvSpPr>
            <a:spLocks noGrp="1"/>
          </p:cNvSpPr>
          <p:nvPr>
            <p:ph type="dt" sz="half" idx="10"/>
          </p:nvPr>
        </p:nvSpPr>
        <p:spPr/>
        <p:txBody>
          <a:bodyPr/>
          <a:lstStyle/>
          <a:p>
            <a:pPr>
              <a:defRPr/>
            </a:pPr>
            <a:r>
              <a:rPr lang="en-US" smtClean="0"/>
              <a:t>Fall 2010</a:t>
            </a:r>
            <a:endParaRPr lang="en-US" dirty="0"/>
          </a:p>
        </p:txBody>
      </p:sp>
      <p:sp>
        <p:nvSpPr>
          <p:cNvPr id="5" name="Footer Placeholder 4"/>
          <p:cNvSpPr>
            <a:spLocks noGrp="1"/>
          </p:cNvSpPr>
          <p:nvPr>
            <p:ph type="ftr" sz="quarter" idx="11"/>
          </p:nvPr>
        </p:nvSpPr>
        <p:spPr/>
        <p:txBody>
          <a:bodyPr/>
          <a:lstStyle/>
          <a:p>
            <a:pPr>
              <a:defRPr/>
            </a:pPr>
            <a:r>
              <a:rPr lang="en-US" dirty="0"/>
              <a:t>Society of American Archivists</a:t>
            </a:r>
          </a:p>
        </p:txBody>
      </p:sp>
      <p:sp>
        <p:nvSpPr>
          <p:cNvPr id="6" name="Slide Number Placeholder 5"/>
          <p:cNvSpPr>
            <a:spLocks noGrp="1"/>
          </p:cNvSpPr>
          <p:nvPr>
            <p:ph type="sldNum" sz="quarter" idx="12"/>
          </p:nvPr>
        </p:nvSpPr>
        <p:spPr/>
        <p:txBody>
          <a:bodyPr/>
          <a:lstStyle/>
          <a:p>
            <a:pPr>
              <a:defRPr/>
            </a:pPr>
            <a:fld id="{B8434B78-C706-4C4E-9DA0-AF51212DF64D}" type="slidenum">
              <a:rPr lang="en-US"/>
              <a:pPr>
                <a:defRPr/>
              </a:pPr>
              <a:t>1</a:t>
            </a:fld>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2"/>
          <p:cNvSpPr>
            <a:spLocks noGrp="1" noChangeArrowheads="1"/>
          </p:cNvSpPr>
          <p:nvPr>
            <p:ph type="title"/>
          </p:nvPr>
        </p:nvSpPr>
        <p:spPr/>
        <p:txBody>
          <a:bodyPr/>
          <a:lstStyle/>
          <a:p>
            <a:pPr eaLnBrk="1" hangingPunct="1"/>
            <a:r>
              <a:rPr lang="en-US" dirty="0" smtClean="0"/>
              <a:t>Photographic styles</a:t>
            </a:r>
          </a:p>
        </p:txBody>
      </p:sp>
      <p:sp>
        <p:nvSpPr>
          <p:cNvPr id="7" name="Date Placeholder 2"/>
          <p:cNvSpPr>
            <a:spLocks noGrp="1"/>
          </p:cNvSpPr>
          <p:nvPr>
            <p:ph type="dt" sz="half" idx="10"/>
          </p:nvPr>
        </p:nvSpPr>
        <p:spPr/>
        <p:txBody>
          <a:bodyPr/>
          <a:lstStyle/>
          <a:p>
            <a:pPr>
              <a:defRPr/>
            </a:pPr>
            <a:r>
              <a:rPr lang="en-US" smtClean="0"/>
              <a:t>Fall 2010</a:t>
            </a:r>
            <a:endParaRPr lang="en-US" dirty="0"/>
          </a:p>
        </p:txBody>
      </p:sp>
      <p:sp>
        <p:nvSpPr>
          <p:cNvPr id="8" name="Footer Placeholder 3"/>
          <p:cNvSpPr>
            <a:spLocks noGrp="1"/>
          </p:cNvSpPr>
          <p:nvPr>
            <p:ph type="ftr" sz="quarter" idx="11"/>
          </p:nvPr>
        </p:nvSpPr>
        <p:spPr/>
        <p:txBody>
          <a:bodyPr/>
          <a:lstStyle/>
          <a:p>
            <a:pPr>
              <a:defRPr/>
            </a:pPr>
            <a:r>
              <a:rPr lang="en-US" dirty="0"/>
              <a:t>Society of American Archivists</a:t>
            </a:r>
          </a:p>
        </p:txBody>
      </p:sp>
      <p:sp>
        <p:nvSpPr>
          <p:cNvPr id="9" name="Slide Number Placeholder 4"/>
          <p:cNvSpPr>
            <a:spLocks noGrp="1"/>
          </p:cNvSpPr>
          <p:nvPr>
            <p:ph type="sldNum" sz="quarter" idx="12"/>
          </p:nvPr>
        </p:nvSpPr>
        <p:spPr/>
        <p:txBody>
          <a:bodyPr/>
          <a:lstStyle/>
          <a:p>
            <a:pPr>
              <a:defRPr/>
            </a:pPr>
            <a:fld id="{766F067D-561E-4581-935E-E3556161641A}" type="slidenum">
              <a:rPr lang="en-US"/>
              <a:pPr>
                <a:defRPr/>
              </a:pPr>
              <a:t>10</a:t>
            </a:fld>
            <a:endParaRPr lang="en-US" dirty="0"/>
          </a:p>
        </p:txBody>
      </p:sp>
      <p:pic>
        <p:nvPicPr>
          <p:cNvPr id="15" name="Picture 14" descr="rauRR.jpg"/>
          <p:cNvPicPr>
            <a:picLocks noChangeAspect="1"/>
          </p:cNvPicPr>
          <p:nvPr/>
        </p:nvPicPr>
        <p:blipFill>
          <a:blip r:embed="rId3" cstate="print"/>
          <a:stretch>
            <a:fillRect/>
          </a:stretch>
        </p:blipFill>
        <p:spPr>
          <a:xfrm>
            <a:off x="3733800" y="1905000"/>
            <a:ext cx="2175528" cy="1828800"/>
          </a:xfrm>
          <a:prstGeom prst="rect">
            <a:avLst/>
          </a:prstGeom>
        </p:spPr>
      </p:pic>
      <p:pic>
        <p:nvPicPr>
          <p:cNvPr id="16" name="Picture 15" descr="handofman.jpg"/>
          <p:cNvPicPr>
            <a:picLocks noChangeAspect="1"/>
          </p:cNvPicPr>
          <p:nvPr/>
        </p:nvPicPr>
        <p:blipFill>
          <a:blip r:embed="rId4" cstate="print"/>
          <a:stretch>
            <a:fillRect/>
          </a:stretch>
        </p:blipFill>
        <p:spPr>
          <a:xfrm>
            <a:off x="6172200" y="1905000"/>
            <a:ext cx="2479730" cy="1828800"/>
          </a:xfrm>
          <a:prstGeom prst="rect">
            <a:avLst/>
          </a:prstGeom>
        </p:spPr>
      </p:pic>
      <p:pic>
        <p:nvPicPr>
          <p:cNvPr id="18" name="Picture 17" descr="detroitRR.jpg"/>
          <p:cNvPicPr>
            <a:picLocks noChangeAspect="1"/>
          </p:cNvPicPr>
          <p:nvPr/>
        </p:nvPicPr>
        <p:blipFill>
          <a:blip r:embed="rId5" cstate="print"/>
          <a:stretch>
            <a:fillRect/>
          </a:stretch>
        </p:blipFill>
        <p:spPr>
          <a:xfrm>
            <a:off x="533400" y="3962400"/>
            <a:ext cx="2340870" cy="1828800"/>
          </a:xfrm>
          <a:prstGeom prst="rect">
            <a:avLst/>
          </a:prstGeom>
        </p:spPr>
      </p:pic>
      <p:pic>
        <p:nvPicPr>
          <p:cNvPr id="19" name="Picture 18" descr="delanoRR.jpg"/>
          <p:cNvPicPr>
            <a:picLocks noChangeAspect="1"/>
          </p:cNvPicPr>
          <p:nvPr/>
        </p:nvPicPr>
        <p:blipFill>
          <a:blip r:embed="rId6" cstate="print"/>
          <a:stretch>
            <a:fillRect/>
          </a:stretch>
        </p:blipFill>
        <p:spPr>
          <a:xfrm>
            <a:off x="3505200" y="4038600"/>
            <a:ext cx="2331540" cy="1828800"/>
          </a:xfrm>
          <a:prstGeom prst="rect">
            <a:avLst/>
          </a:prstGeom>
        </p:spPr>
      </p:pic>
      <p:sp>
        <p:nvSpPr>
          <p:cNvPr id="20" name="TextBox 19"/>
          <p:cNvSpPr txBox="1"/>
          <p:nvPr/>
        </p:nvSpPr>
        <p:spPr>
          <a:xfrm>
            <a:off x="3962400" y="3657600"/>
            <a:ext cx="1905000" cy="369332"/>
          </a:xfrm>
          <a:prstGeom prst="rect">
            <a:avLst/>
          </a:prstGeom>
          <a:noFill/>
        </p:spPr>
        <p:txBody>
          <a:bodyPr wrap="square" rtlCol="0">
            <a:spAutoFit/>
          </a:bodyPr>
          <a:lstStyle/>
          <a:p>
            <a:r>
              <a:rPr lang="en-US" sz="1800" dirty="0" smtClean="0">
                <a:latin typeface="+mj-lt"/>
              </a:rPr>
              <a:t>Professional</a:t>
            </a:r>
            <a:endParaRPr lang="en-US" sz="1800" dirty="0">
              <a:latin typeface="+mj-lt"/>
            </a:endParaRPr>
          </a:p>
        </p:txBody>
      </p:sp>
      <p:sp>
        <p:nvSpPr>
          <p:cNvPr id="22" name="TextBox 21"/>
          <p:cNvSpPr txBox="1"/>
          <p:nvPr/>
        </p:nvSpPr>
        <p:spPr>
          <a:xfrm>
            <a:off x="6629400" y="3657600"/>
            <a:ext cx="1676400" cy="369332"/>
          </a:xfrm>
          <a:prstGeom prst="rect">
            <a:avLst/>
          </a:prstGeom>
          <a:noFill/>
        </p:spPr>
        <p:txBody>
          <a:bodyPr wrap="square" rtlCol="0">
            <a:spAutoFit/>
          </a:bodyPr>
          <a:lstStyle/>
          <a:p>
            <a:r>
              <a:rPr lang="en-US" sz="1800" dirty="0" smtClean="0">
                <a:latin typeface="+mj-lt"/>
              </a:rPr>
              <a:t>Art/Pictorial</a:t>
            </a:r>
            <a:endParaRPr lang="en-US" sz="1800" dirty="0">
              <a:latin typeface="+mj-lt"/>
            </a:endParaRPr>
          </a:p>
        </p:txBody>
      </p:sp>
      <p:sp>
        <p:nvSpPr>
          <p:cNvPr id="23" name="TextBox 22"/>
          <p:cNvSpPr txBox="1"/>
          <p:nvPr/>
        </p:nvSpPr>
        <p:spPr>
          <a:xfrm>
            <a:off x="609600" y="5791200"/>
            <a:ext cx="2362200" cy="369332"/>
          </a:xfrm>
          <a:prstGeom prst="rect">
            <a:avLst/>
          </a:prstGeom>
          <a:noFill/>
        </p:spPr>
        <p:txBody>
          <a:bodyPr wrap="square" rtlCol="0">
            <a:spAutoFit/>
          </a:bodyPr>
          <a:lstStyle/>
          <a:p>
            <a:r>
              <a:rPr lang="en-US" sz="1800" dirty="0" smtClean="0">
                <a:latin typeface="+mj-lt"/>
              </a:rPr>
              <a:t>Commercial</a:t>
            </a:r>
            <a:endParaRPr lang="en-US" sz="1800" dirty="0">
              <a:latin typeface="+mj-lt"/>
            </a:endParaRPr>
          </a:p>
        </p:txBody>
      </p:sp>
      <p:sp>
        <p:nvSpPr>
          <p:cNvPr id="25" name="TextBox 24"/>
          <p:cNvSpPr txBox="1"/>
          <p:nvPr/>
        </p:nvSpPr>
        <p:spPr>
          <a:xfrm>
            <a:off x="6858000" y="5791200"/>
            <a:ext cx="1828800" cy="369332"/>
          </a:xfrm>
          <a:prstGeom prst="rect">
            <a:avLst/>
          </a:prstGeom>
          <a:noFill/>
        </p:spPr>
        <p:txBody>
          <a:bodyPr wrap="square" rtlCol="0">
            <a:spAutoFit/>
          </a:bodyPr>
          <a:lstStyle/>
          <a:p>
            <a:r>
              <a:rPr lang="en-US" sz="1800" dirty="0" smtClean="0">
                <a:latin typeface="+mj-lt"/>
              </a:rPr>
              <a:t>News</a:t>
            </a:r>
            <a:endParaRPr lang="en-US" sz="1800" dirty="0">
              <a:latin typeface="+mj-lt"/>
            </a:endParaRPr>
          </a:p>
        </p:txBody>
      </p:sp>
      <p:sp>
        <p:nvSpPr>
          <p:cNvPr id="26" name="TextBox 25"/>
          <p:cNvSpPr txBox="1"/>
          <p:nvPr/>
        </p:nvSpPr>
        <p:spPr>
          <a:xfrm>
            <a:off x="3733800" y="5791200"/>
            <a:ext cx="1981200" cy="381000"/>
          </a:xfrm>
          <a:prstGeom prst="rect">
            <a:avLst/>
          </a:prstGeom>
          <a:noFill/>
        </p:spPr>
        <p:txBody>
          <a:bodyPr wrap="square" rtlCol="0">
            <a:spAutoFit/>
          </a:bodyPr>
          <a:lstStyle/>
          <a:p>
            <a:r>
              <a:rPr lang="en-US" sz="1800" dirty="0" smtClean="0">
                <a:latin typeface="+mj-lt"/>
              </a:rPr>
              <a:t>Documentary</a:t>
            </a:r>
            <a:endParaRPr lang="en-US" sz="1800" dirty="0">
              <a:latin typeface="+mj-lt"/>
            </a:endParaRPr>
          </a:p>
        </p:txBody>
      </p:sp>
      <p:pic>
        <p:nvPicPr>
          <p:cNvPr id="24" name="Picture 23" descr="nywtsRR2.jpg"/>
          <p:cNvPicPr>
            <a:picLocks noChangeAspect="1"/>
          </p:cNvPicPr>
          <p:nvPr/>
        </p:nvPicPr>
        <p:blipFill>
          <a:blip r:embed="rId7" cstate="print"/>
          <a:stretch>
            <a:fillRect/>
          </a:stretch>
        </p:blipFill>
        <p:spPr>
          <a:xfrm>
            <a:off x="6172200" y="4038600"/>
            <a:ext cx="2642056" cy="1828800"/>
          </a:xfrm>
          <a:prstGeom prst="rect">
            <a:avLst/>
          </a:prstGeom>
        </p:spPr>
      </p:pic>
      <p:pic>
        <p:nvPicPr>
          <p:cNvPr id="27" name="Picture 26" descr="gottschoRR.jpg"/>
          <p:cNvPicPr>
            <a:picLocks noChangeAspect="1"/>
          </p:cNvPicPr>
          <p:nvPr/>
        </p:nvPicPr>
        <p:blipFill>
          <a:blip r:embed="rId8" cstate="print"/>
          <a:stretch>
            <a:fillRect/>
          </a:stretch>
        </p:blipFill>
        <p:spPr>
          <a:xfrm>
            <a:off x="609600" y="1905000"/>
            <a:ext cx="2312130" cy="1828800"/>
          </a:xfrm>
          <a:prstGeom prst="rect">
            <a:avLst/>
          </a:prstGeom>
        </p:spPr>
      </p:pic>
      <p:sp>
        <p:nvSpPr>
          <p:cNvPr id="28" name="TextBox 27"/>
          <p:cNvSpPr txBox="1"/>
          <p:nvPr/>
        </p:nvSpPr>
        <p:spPr>
          <a:xfrm>
            <a:off x="762000" y="3657600"/>
            <a:ext cx="1981200" cy="369332"/>
          </a:xfrm>
          <a:prstGeom prst="rect">
            <a:avLst/>
          </a:prstGeom>
          <a:noFill/>
        </p:spPr>
        <p:txBody>
          <a:bodyPr wrap="square" rtlCol="0">
            <a:spAutoFit/>
          </a:bodyPr>
          <a:lstStyle/>
          <a:p>
            <a:r>
              <a:rPr lang="en-US" sz="1800" dirty="0" smtClean="0">
                <a:latin typeface="+mj-lt"/>
              </a:rPr>
              <a:t>Amateur</a:t>
            </a:r>
            <a:endParaRPr lang="en-US" sz="1800" dirty="0">
              <a:latin typeface="+mj-lt"/>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5" name="Rectangle 2"/>
          <p:cNvSpPr>
            <a:spLocks noGrp="1" noChangeArrowheads="1"/>
          </p:cNvSpPr>
          <p:nvPr>
            <p:ph type="title"/>
          </p:nvPr>
        </p:nvSpPr>
        <p:spPr/>
        <p:txBody>
          <a:bodyPr/>
          <a:lstStyle/>
          <a:p>
            <a:pPr eaLnBrk="1" hangingPunct="1"/>
            <a:r>
              <a:rPr lang="en-US" dirty="0" smtClean="0"/>
              <a:t>Series I</a:t>
            </a:r>
          </a:p>
        </p:txBody>
      </p:sp>
      <p:sp>
        <p:nvSpPr>
          <p:cNvPr id="4" name="Date Placeholder 2"/>
          <p:cNvSpPr>
            <a:spLocks noGrp="1"/>
          </p:cNvSpPr>
          <p:nvPr>
            <p:ph type="dt" sz="half" idx="10"/>
          </p:nvPr>
        </p:nvSpPr>
        <p:spPr/>
        <p:txBody>
          <a:bodyPr/>
          <a:lstStyle/>
          <a:p>
            <a:pPr>
              <a:defRPr/>
            </a:pPr>
            <a:r>
              <a:rPr lang="en-US" smtClean="0"/>
              <a:t>Fall 2010</a:t>
            </a:r>
            <a:endParaRPr lang="en-US" dirty="0"/>
          </a:p>
        </p:txBody>
      </p:sp>
      <p:sp>
        <p:nvSpPr>
          <p:cNvPr id="5" name="Footer Placeholder 3"/>
          <p:cNvSpPr>
            <a:spLocks noGrp="1"/>
          </p:cNvSpPr>
          <p:nvPr>
            <p:ph type="ftr" sz="quarter" idx="11"/>
          </p:nvPr>
        </p:nvSpPr>
        <p:spPr/>
        <p:txBody>
          <a:bodyPr/>
          <a:lstStyle/>
          <a:p>
            <a:pPr>
              <a:defRPr/>
            </a:pPr>
            <a:r>
              <a:rPr lang="en-US" dirty="0"/>
              <a:t>Society of American Archivists</a:t>
            </a:r>
          </a:p>
        </p:txBody>
      </p:sp>
      <p:sp>
        <p:nvSpPr>
          <p:cNvPr id="6" name="Slide Number Placeholder 4"/>
          <p:cNvSpPr>
            <a:spLocks noGrp="1"/>
          </p:cNvSpPr>
          <p:nvPr>
            <p:ph type="sldNum" sz="quarter" idx="12"/>
          </p:nvPr>
        </p:nvSpPr>
        <p:spPr/>
        <p:txBody>
          <a:bodyPr/>
          <a:lstStyle/>
          <a:p>
            <a:pPr>
              <a:defRPr/>
            </a:pPr>
            <a:fld id="{A276103E-EF26-44A5-83B5-8BA2712AF5FA}" type="slidenum">
              <a:rPr lang="en-US"/>
              <a:pPr>
                <a:defRPr/>
              </a:pPr>
              <a:t>100</a:t>
            </a:fld>
            <a:endParaRPr lang="en-US" dirty="0"/>
          </a:p>
        </p:txBody>
      </p:sp>
      <p:pic>
        <p:nvPicPr>
          <p:cNvPr id="102406" name="Picture 3" descr="C:\Documents and Settings\Owner\My Documents\My Pictures\slapan.jpg"/>
          <p:cNvPicPr>
            <a:picLocks noChangeAspect="1" noChangeArrowheads="1"/>
          </p:cNvPicPr>
          <p:nvPr/>
        </p:nvPicPr>
        <p:blipFill>
          <a:blip r:embed="rId3" cstate="print"/>
          <a:srcRect/>
          <a:stretch>
            <a:fillRect/>
          </a:stretch>
        </p:blipFill>
        <p:spPr bwMode="auto">
          <a:xfrm>
            <a:off x="533400" y="2667000"/>
            <a:ext cx="8226425" cy="2536825"/>
          </a:xfrm>
          <a:prstGeom prst="rect">
            <a:avLst/>
          </a:prstGeom>
          <a:noFill/>
          <a:ln w="9525">
            <a:noFill/>
            <a:miter lim="800000"/>
            <a:headEnd/>
            <a:tailEnd/>
          </a:ln>
        </p:spPr>
      </p:pic>
      <p:sp>
        <p:nvSpPr>
          <p:cNvPr id="10" name="TextBox 9"/>
          <p:cNvSpPr txBox="1"/>
          <p:nvPr/>
        </p:nvSpPr>
        <p:spPr>
          <a:xfrm>
            <a:off x="381000" y="5486400"/>
            <a:ext cx="8229600" cy="461665"/>
          </a:xfrm>
          <a:prstGeom prst="rect">
            <a:avLst/>
          </a:prstGeom>
          <a:noFill/>
        </p:spPr>
        <p:txBody>
          <a:bodyPr wrap="square" rtlCol="0">
            <a:spAutoFit/>
          </a:bodyPr>
          <a:lstStyle/>
          <a:p>
            <a:pPr algn="ctr"/>
            <a:r>
              <a:rPr lang="en-US" dirty="0" smtClean="0">
                <a:latin typeface="+mn-lt"/>
              </a:rPr>
              <a:t>WAVR Repository Events Series (negatives)   </a:t>
            </a:r>
            <a:endParaRPr lang="en-US" dirty="0">
              <a:latin typeface="+mn-lt"/>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9" name="Rectangle 2"/>
          <p:cNvSpPr>
            <a:spLocks noGrp="1" noChangeArrowheads="1"/>
          </p:cNvSpPr>
          <p:nvPr>
            <p:ph type="title"/>
          </p:nvPr>
        </p:nvSpPr>
        <p:spPr/>
        <p:txBody>
          <a:bodyPr/>
          <a:lstStyle/>
          <a:p>
            <a:pPr eaLnBrk="1" hangingPunct="1"/>
            <a:r>
              <a:rPr lang="en-US" dirty="0" smtClean="0"/>
              <a:t>Series II</a:t>
            </a:r>
          </a:p>
        </p:txBody>
      </p:sp>
      <p:sp>
        <p:nvSpPr>
          <p:cNvPr id="7" name="Text Placeholder 6"/>
          <p:cNvSpPr>
            <a:spLocks noGrp="1"/>
          </p:cNvSpPr>
          <p:nvPr>
            <p:ph type="body" sz="half" idx="1"/>
          </p:nvPr>
        </p:nvSpPr>
        <p:spPr/>
        <p:txBody>
          <a:bodyPr/>
          <a:lstStyle/>
          <a:p>
            <a:pPr>
              <a:buNone/>
            </a:pPr>
            <a:endParaRPr lang="en-US" dirty="0" smtClean="0"/>
          </a:p>
          <a:p>
            <a:pPr>
              <a:buNone/>
            </a:pPr>
            <a:r>
              <a:rPr lang="en-US" dirty="0" smtClean="0"/>
              <a:t>	</a:t>
            </a:r>
            <a:r>
              <a:rPr lang="en-US" dirty="0" err="1" smtClean="0"/>
              <a:t>Zinfadel</a:t>
            </a:r>
            <a:r>
              <a:rPr lang="en-US" dirty="0" smtClean="0"/>
              <a:t> Valley Portrait Series</a:t>
            </a:r>
          </a:p>
          <a:p>
            <a:pPr>
              <a:buNone/>
            </a:pPr>
            <a:endParaRPr lang="en-US" dirty="0" smtClean="0"/>
          </a:p>
          <a:p>
            <a:pPr>
              <a:buNone/>
            </a:pPr>
            <a:r>
              <a:rPr lang="en-US" dirty="0" smtClean="0"/>
              <a:t>	(negatives and contact prints)</a:t>
            </a:r>
            <a:endParaRPr lang="en-US" dirty="0"/>
          </a:p>
        </p:txBody>
      </p:sp>
      <p:pic>
        <p:nvPicPr>
          <p:cNvPr id="9" name="Picture 3" descr="C:\Documents and Settings\Owner\My Documents\My Pictures\grapeman.jpg"/>
          <p:cNvPicPr>
            <a:picLocks noGrp="1" noChangeAspect="1" noChangeArrowheads="1"/>
          </p:cNvPicPr>
          <p:nvPr>
            <p:ph type="clipArt" sz="half" idx="2"/>
          </p:nvPr>
        </p:nvPicPr>
        <p:blipFill>
          <a:blip r:embed="rId3" cstate="print"/>
          <a:stretch>
            <a:fillRect/>
          </a:stretch>
        </p:blipFill>
        <p:spPr bwMode="auto">
          <a:xfrm>
            <a:off x="4648200" y="2091884"/>
            <a:ext cx="3810000" cy="3893431"/>
          </a:xfrm>
          <a:prstGeom prst="rect">
            <a:avLst/>
          </a:prstGeom>
          <a:noFill/>
          <a:ln w="9525">
            <a:noFill/>
            <a:miter lim="800000"/>
            <a:headEnd/>
            <a:tailEnd/>
          </a:ln>
        </p:spPr>
      </p:pic>
      <p:sp>
        <p:nvSpPr>
          <p:cNvPr id="4" name="Date Placeholder 2"/>
          <p:cNvSpPr>
            <a:spLocks noGrp="1"/>
          </p:cNvSpPr>
          <p:nvPr>
            <p:ph type="dt" sz="half" idx="10"/>
          </p:nvPr>
        </p:nvSpPr>
        <p:spPr/>
        <p:txBody>
          <a:bodyPr/>
          <a:lstStyle/>
          <a:p>
            <a:pPr>
              <a:defRPr/>
            </a:pPr>
            <a:r>
              <a:rPr lang="en-US" smtClean="0"/>
              <a:t>Fall 2010</a:t>
            </a:r>
            <a:endParaRPr lang="en-US" dirty="0"/>
          </a:p>
        </p:txBody>
      </p:sp>
      <p:sp>
        <p:nvSpPr>
          <p:cNvPr id="5" name="Footer Placeholder 3"/>
          <p:cNvSpPr>
            <a:spLocks noGrp="1"/>
          </p:cNvSpPr>
          <p:nvPr>
            <p:ph type="ftr" sz="quarter" idx="11"/>
          </p:nvPr>
        </p:nvSpPr>
        <p:spPr/>
        <p:txBody>
          <a:bodyPr/>
          <a:lstStyle/>
          <a:p>
            <a:pPr>
              <a:defRPr/>
            </a:pPr>
            <a:r>
              <a:rPr lang="en-US" dirty="0"/>
              <a:t>Society of American Archivists</a:t>
            </a:r>
          </a:p>
        </p:txBody>
      </p:sp>
      <p:sp>
        <p:nvSpPr>
          <p:cNvPr id="6" name="Slide Number Placeholder 4"/>
          <p:cNvSpPr>
            <a:spLocks noGrp="1"/>
          </p:cNvSpPr>
          <p:nvPr>
            <p:ph type="sldNum" sz="quarter" idx="12"/>
          </p:nvPr>
        </p:nvSpPr>
        <p:spPr/>
        <p:txBody>
          <a:bodyPr/>
          <a:lstStyle/>
          <a:p>
            <a:pPr>
              <a:defRPr/>
            </a:pPr>
            <a:fld id="{6A44C62C-4BD3-488C-8662-0C5AA1ED3993}" type="slidenum">
              <a:rPr lang="en-US"/>
              <a:pPr>
                <a:defRPr/>
              </a:pPr>
              <a:t>101</a:t>
            </a:fld>
            <a:endParaRPr lang="en-US"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3" name="Rectangle 2"/>
          <p:cNvSpPr>
            <a:spLocks noGrp="1" noChangeArrowheads="1"/>
          </p:cNvSpPr>
          <p:nvPr>
            <p:ph type="title"/>
          </p:nvPr>
        </p:nvSpPr>
        <p:spPr/>
        <p:txBody>
          <a:bodyPr/>
          <a:lstStyle/>
          <a:p>
            <a:pPr eaLnBrk="1" hangingPunct="1"/>
            <a:r>
              <a:rPr lang="en-US" dirty="0" smtClean="0"/>
              <a:t>Series III</a:t>
            </a:r>
          </a:p>
        </p:txBody>
      </p:sp>
      <p:pic>
        <p:nvPicPr>
          <p:cNvPr id="9" name="Picture 3" descr="C:\Documents and Settings\Owner\My Documents\My Pictures\bottling.jpg"/>
          <p:cNvPicPr>
            <a:picLocks noGrp="1" noChangeAspect="1" noChangeArrowheads="1"/>
          </p:cNvPicPr>
          <p:nvPr>
            <p:ph type="clipArt" sz="half" idx="1"/>
          </p:nvPr>
        </p:nvPicPr>
        <p:blipFill>
          <a:blip r:embed="rId3" cstate="print"/>
          <a:stretch>
            <a:fillRect/>
          </a:stretch>
        </p:blipFill>
        <p:spPr bwMode="auto">
          <a:xfrm>
            <a:off x="685800" y="2596243"/>
            <a:ext cx="3810000" cy="2884714"/>
          </a:xfrm>
          <a:prstGeom prst="rect">
            <a:avLst/>
          </a:prstGeom>
          <a:noFill/>
          <a:ln w="9525">
            <a:noFill/>
            <a:miter lim="800000"/>
            <a:headEnd/>
            <a:tailEnd/>
          </a:ln>
        </p:spPr>
      </p:pic>
      <p:sp>
        <p:nvSpPr>
          <p:cNvPr id="10" name="Text Placeholder 9"/>
          <p:cNvSpPr>
            <a:spLocks noGrp="1"/>
          </p:cNvSpPr>
          <p:nvPr>
            <p:ph type="body" sz="half" idx="2"/>
          </p:nvPr>
        </p:nvSpPr>
        <p:spPr/>
        <p:txBody>
          <a:bodyPr/>
          <a:lstStyle/>
          <a:p>
            <a:pPr>
              <a:buNone/>
            </a:pPr>
            <a:endParaRPr lang="en-US" i="1" dirty="0" smtClean="0"/>
          </a:p>
          <a:p>
            <a:pPr>
              <a:buNone/>
            </a:pPr>
            <a:r>
              <a:rPr lang="en-US" i="1" dirty="0" smtClean="0"/>
              <a:t>	</a:t>
            </a:r>
            <a:r>
              <a:rPr lang="en-US" i="1" dirty="0" err="1" smtClean="0"/>
              <a:t>Zinfadel</a:t>
            </a:r>
            <a:r>
              <a:rPr lang="en-US" i="1" dirty="0" smtClean="0"/>
              <a:t> Valley Journal </a:t>
            </a:r>
            <a:r>
              <a:rPr lang="en-US" dirty="0" smtClean="0"/>
              <a:t>Morgue Series</a:t>
            </a:r>
          </a:p>
          <a:p>
            <a:pPr>
              <a:buNone/>
            </a:pPr>
            <a:endParaRPr lang="en-US" dirty="0" smtClean="0"/>
          </a:p>
          <a:p>
            <a:pPr>
              <a:buNone/>
            </a:pPr>
            <a:r>
              <a:rPr lang="en-US" dirty="0" smtClean="0"/>
              <a:t>	(negatives and prints)</a:t>
            </a:r>
          </a:p>
          <a:p>
            <a:pPr>
              <a:buNone/>
            </a:pPr>
            <a:endParaRPr lang="en-US" dirty="0"/>
          </a:p>
        </p:txBody>
      </p:sp>
      <p:sp>
        <p:nvSpPr>
          <p:cNvPr id="4" name="Date Placeholder 2"/>
          <p:cNvSpPr>
            <a:spLocks noGrp="1"/>
          </p:cNvSpPr>
          <p:nvPr>
            <p:ph type="dt" sz="half" idx="10"/>
          </p:nvPr>
        </p:nvSpPr>
        <p:spPr/>
        <p:txBody>
          <a:bodyPr/>
          <a:lstStyle/>
          <a:p>
            <a:pPr>
              <a:defRPr/>
            </a:pPr>
            <a:r>
              <a:rPr lang="en-US" smtClean="0"/>
              <a:t>Fall 2010</a:t>
            </a:r>
            <a:endParaRPr lang="en-US" dirty="0"/>
          </a:p>
        </p:txBody>
      </p:sp>
      <p:sp>
        <p:nvSpPr>
          <p:cNvPr id="5" name="Footer Placeholder 3"/>
          <p:cNvSpPr>
            <a:spLocks noGrp="1"/>
          </p:cNvSpPr>
          <p:nvPr>
            <p:ph type="ftr" sz="quarter" idx="11"/>
          </p:nvPr>
        </p:nvSpPr>
        <p:spPr/>
        <p:txBody>
          <a:bodyPr/>
          <a:lstStyle/>
          <a:p>
            <a:pPr>
              <a:defRPr/>
            </a:pPr>
            <a:r>
              <a:rPr lang="en-US" dirty="0"/>
              <a:t>Society of American Archivists</a:t>
            </a:r>
          </a:p>
        </p:txBody>
      </p:sp>
      <p:sp>
        <p:nvSpPr>
          <p:cNvPr id="6" name="Slide Number Placeholder 4"/>
          <p:cNvSpPr>
            <a:spLocks noGrp="1"/>
          </p:cNvSpPr>
          <p:nvPr>
            <p:ph type="sldNum" sz="quarter" idx="12"/>
          </p:nvPr>
        </p:nvSpPr>
        <p:spPr/>
        <p:txBody>
          <a:bodyPr/>
          <a:lstStyle/>
          <a:p>
            <a:pPr>
              <a:defRPr/>
            </a:pPr>
            <a:fld id="{D6166A62-1DDF-4FFB-AD00-A39190212E71}" type="slidenum">
              <a:rPr lang="en-US"/>
              <a:pPr>
                <a:defRPr/>
              </a:pPr>
              <a:t>102</a:t>
            </a:fld>
            <a:endParaRPr 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dirty="0" smtClean="0"/>
              <a:t>Scoring</a:t>
            </a:r>
          </a:p>
        </p:txBody>
      </p:sp>
      <p:sp>
        <p:nvSpPr>
          <p:cNvPr id="105475" name="Rectangle 3"/>
          <p:cNvSpPr>
            <a:spLocks noGrp="1" noChangeArrowheads="1"/>
          </p:cNvSpPr>
          <p:nvPr>
            <p:ph type="body" sz="half" idx="1"/>
          </p:nvPr>
        </p:nvSpPr>
        <p:spPr/>
        <p:txBody>
          <a:bodyPr/>
          <a:lstStyle/>
          <a:p>
            <a:pPr eaLnBrk="1" hangingPunct="1"/>
            <a:r>
              <a:rPr lang="en-US" sz="2800" dirty="0" smtClean="0"/>
              <a:t>High =5</a:t>
            </a:r>
          </a:p>
          <a:p>
            <a:pPr eaLnBrk="1" hangingPunct="1"/>
            <a:r>
              <a:rPr lang="en-US" sz="2800" dirty="0" smtClean="0"/>
              <a:t>Moderate = 3</a:t>
            </a:r>
          </a:p>
          <a:p>
            <a:pPr eaLnBrk="1" hangingPunct="1"/>
            <a:r>
              <a:rPr lang="en-US" sz="2800" dirty="0" smtClean="0"/>
              <a:t>Low = 1 </a:t>
            </a:r>
          </a:p>
          <a:p>
            <a:pPr eaLnBrk="1" hangingPunct="1"/>
            <a:r>
              <a:rPr lang="en-US" sz="2800" dirty="0" smtClean="0"/>
              <a:t>None= 0</a:t>
            </a:r>
          </a:p>
          <a:p>
            <a:pPr eaLnBrk="1" hangingPunct="1"/>
            <a:r>
              <a:rPr lang="en-US" sz="2800" dirty="0" smtClean="0"/>
              <a:t>Score=25 or less</a:t>
            </a:r>
          </a:p>
          <a:p>
            <a:pPr eaLnBrk="1" hangingPunct="1"/>
            <a:endParaRPr lang="en-US" sz="2800" dirty="0" smtClean="0"/>
          </a:p>
          <a:p>
            <a:pPr eaLnBrk="1" hangingPunct="1">
              <a:buNone/>
            </a:pPr>
            <a:r>
              <a:rPr lang="en-US" sz="2800" dirty="0" smtClean="0"/>
              <a:t>(value + use) – risk = ranking </a:t>
            </a:r>
          </a:p>
          <a:p>
            <a:pPr eaLnBrk="1" hangingPunct="1"/>
            <a:endParaRPr lang="en-US" sz="2800" dirty="0" smtClean="0"/>
          </a:p>
        </p:txBody>
      </p:sp>
      <p:pic>
        <p:nvPicPr>
          <p:cNvPr id="105476" name="ClipArt Placeholder 10" descr="corks.jpg"/>
          <p:cNvPicPr>
            <a:picLocks noGrp="1" noChangeAspect="1"/>
          </p:cNvPicPr>
          <p:nvPr>
            <p:ph type="clipArt" sz="half" idx="2"/>
          </p:nvPr>
        </p:nvPicPr>
        <p:blipFill>
          <a:blip r:embed="rId3" cstate="print"/>
          <a:stretch>
            <a:fillRect/>
          </a:stretch>
        </p:blipFill>
        <p:spPr>
          <a:xfrm>
            <a:off x="4648200" y="2603046"/>
            <a:ext cx="3810000" cy="2871107"/>
          </a:xfrm>
        </p:spPr>
      </p:pic>
      <p:sp>
        <p:nvSpPr>
          <p:cNvPr id="5" name="Date Placeholder 3"/>
          <p:cNvSpPr>
            <a:spLocks noGrp="1"/>
          </p:cNvSpPr>
          <p:nvPr>
            <p:ph type="dt" sz="half" idx="10"/>
          </p:nvPr>
        </p:nvSpPr>
        <p:spPr/>
        <p:txBody>
          <a:bodyPr/>
          <a:lstStyle/>
          <a:p>
            <a:pPr>
              <a:defRPr/>
            </a:pPr>
            <a:r>
              <a:rPr lang="en-US" smtClean="0"/>
              <a:t>Fall 2010</a:t>
            </a:r>
            <a:endParaRPr lang="en-US" dirty="0"/>
          </a:p>
        </p:txBody>
      </p:sp>
      <p:sp>
        <p:nvSpPr>
          <p:cNvPr id="6" name="Footer Placeholder 4"/>
          <p:cNvSpPr>
            <a:spLocks noGrp="1"/>
          </p:cNvSpPr>
          <p:nvPr>
            <p:ph type="ftr" sz="quarter" idx="11"/>
          </p:nvPr>
        </p:nvSpPr>
        <p:spPr/>
        <p:txBody>
          <a:bodyPr/>
          <a:lstStyle/>
          <a:p>
            <a:pPr>
              <a:defRPr/>
            </a:pPr>
            <a:r>
              <a:rPr lang="en-US" dirty="0"/>
              <a:t>Society of American Archivists</a:t>
            </a:r>
          </a:p>
        </p:txBody>
      </p:sp>
      <p:sp>
        <p:nvSpPr>
          <p:cNvPr id="7" name="Slide Number Placeholder 5"/>
          <p:cNvSpPr>
            <a:spLocks noGrp="1"/>
          </p:cNvSpPr>
          <p:nvPr>
            <p:ph type="sldNum" sz="quarter" idx="12"/>
          </p:nvPr>
        </p:nvSpPr>
        <p:spPr/>
        <p:txBody>
          <a:bodyPr/>
          <a:lstStyle/>
          <a:p>
            <a:pPr>
              <a:defRPr/>
            </a:pPr>
            <a:fld id="{D99519EC-4580-46A3-8690-4C8F03046E66}" type="slidenum">
              <a:rPr lang="en-US"/>
              <a:pPr>
                <a:defRPr/>
              </a:pPr>
              <a:t>103</a:t>
            </a:fld>
            <a:endParaRPr lang="en-US" dirty="0"/>
          </a:p>
        </p:txBody>
      </p:sp>
      <p:sp>
        <p:nvSpPr>
          <p:cNvPr id="105480" name="ClipArt Placeholder 7"/>
          <p:cNvSpPr txBox="1">
            <a:spLocks/>
          </p:cNvSpPr>
          <p:nvPr/>
        </p:nvSpPr>
        <p:spPr bwMode="auto">
          <a:xfrm>
            <a:off x="4800600" y="2133600"/>
            <a:ext cx="3810000" cy="4114800"/>
          </a:xfrm>
          <a:prstGeom prst="rect">
            <a:avLst/>
          </a:prstGeom>
          <a:noFill/>
          <a:ln w="9525">
            <a:noFill/>
            <a:miter lim="800000"/>
            <a:headEnd/>
            <a:tailEnd/>
          </a:ln>
        </p:spPr>
        <p:txBody>
          <a:bodyPr/>
          <a:lstStyle/>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2"/>
          <p:cNvSpPr>
            <a:spLocks noGrp="1" noChangeArrowheads="1"/>
          </p:cNvSpPr>
          <p:nvPr>
            <p:ph type="title"/>
          </p:nvPr>
        </p:nvSpPr>
        <p:spPr/>
        <p:txBody>
          <a:bodyPr/>
          <a:lstStyle/>
          <a:p>
            <a:pPr eaLnBrk="1" hangingPunct="1"/>
            <a:r>
              <a:rPr lang="en-US" dirty="0" smtClean="0"/>
              <a:t>2. Why</a:t>
            </a:r>
          </a:p>
        </p:txBody>
      </p:sp>
      <p:sp>
        <p:nvSpPr>
          <p:cNvPr id="14342" name="Rectangle 3"/>
          <p:cNvSpPr>
            <a:spLocks noGrp="1" noChangeArrowheads="1"/>
          </p:cNvSpPr>
          <p:nvPr>
            <p:ph idx="1"/>
          </p:nvPr>
        </p:nvSpPr>
        <p:spPr/>
        <p:txBody>
          <a:bodyPr/>
          <a:lstStyle/>
          <a:p>
            <a:pPr eaLnBrk="1" hangingPunct="1"/>
            <a:r>
              <a:rPr lang="en-US" dirty="0" smtClean="0"/>
              <a:t>Why was the photograph taken?</a:t>
            </a:r>
          </a:p>
          <a:p>
            <a:pPr eaLnBrk="1" hangingPunct="1"/>
            <a:endParaRPr lang="en-US" dirty="0" smtClean="0"/>
          </a:p>
          <a:p>
            <a:pPr eaLnBrk="1" hangingPunct="1"/>
            <a:r>
              <a:rPr lang="en-US" dirty="0" smtClean="0"/>
              <a:t>Why did the photographer choose to capture the moment with this image?</a:t>
            </a:r>
          </a:p>
          <a:p>
            <a:pPr eaLnBrk="1" hangingPunct="1"/>
            <a:endParaRPr lang="en-US" dirty="0" smtClean="0"/>
          </a:p>
          <a:p>
            <a:pPr eaLnBrk="1" hangingPunct="1"/>
            <a:r>
              <a:rPr lang="en-US" dirty="0" smtClean="0"/>
              <a:t>Does the image tell more than what it was originally made to convey?</a:t>
            </a:r>
          </a:p>
        </p:txBody>
      </p:sp>
      <p:sp>
        <p:nvSpPr>
          <p:cNvPr id="4" name="Date Placeholder 3"/>
          <p:cNvSpPr>
            <a:spLocks noGrp="1"/>
          </p:cNvSpPr>
          <p:nvPr>
            <p:ph type="dt" sz="half" idx="10"/>
          </p:nvPr>
        </p:nvSpPr>
        <p:spPr/>
        <p:txBody>
          <a:bodyPr/>
          <a:lstStyle/>
          <a:p>
            <a:pPr>
              <a:defRPr/>
            </a:pPr>
            <a:r>
              <a:rPr lang="en-US" smtClean="0"/>
              <a:t>Fall 2010</a:t>
            </a:r>
            <a:endParaRPr lang="en-US" dirty="0"/>
          </a:p>
        </p:txBody>
      </p:sp>
      <p:sp>
        <p:nvSpPr>
          <p:cNvPr id="5" name="Footer Placeholder 4"/>
          <p:cNvSpPr>
            <a:spLocks noGrp="1"/>
          </p:cNvSpPr>
          <p:nvPr>
            <p:ph type="ftr" sz="quarter" idx="11"/>
          </p:nvPr>
        </p:nvSpPr>
        <p:spPr/>
        <p:txBody>
          <a:bodyPr/>
          <a:lstStyle/>
          <a:p>
            <a:pPr>
              <a:defRPr/>
            </a:pPr>
            <a:r>
              <a:rPr lang="en-US" dirty="0"/>
              <a:t>Society of American Archivists</a:t>
            </a:r>
          </a:p>
        </p:txBody>
      </p:sp>
      <p:sp>
        <p:nvSpPr>
          <p:cNvPr id="6" name="Slide Number Placeholder 5"/>
          <p:cNvSpPr>
            <a:spLocks noGrp="1"/>
          </p:cNvSpPr>
          <p:nvPr>
            <p:ph type="sldNum" sz="quarter" idx="12"/>
          </p:nvPr>
        </p:nvSpPr>
        <p:spPr/>
        <p:txBody>
          <a:bodyPr/>
          <a:lstStyle/>
          <a:p>
            <a:pPr>
              <a:defRPr/>
            </a:pPr>
            <a:fld id="{176DF5FF-FA63-4E5A-AFD8-D3330C53F037}" type="slidenum">
              <a:rPr lang="en-US"/>
              <a:pPr>
                <a:defRPr/>
              </a:pPr>
              <a:t>11</a:t>
            </a:fld>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2"/>
          <p:cNvSpPr>
            <a:spLocks noGrp="1" noChangeArrowheads="1"/>
          </p:cNvSpPr>
          <p:nvPr>
            <p:ph type="title"/>
          </p:nvPr>
        </p:nvSpPr>
        <p:spPr/>
        <p:txBody>
          <a:bodyPr/>
          <a:lstStyle/>
          <a:p>
            <a:pPr eaLnBrk="1" hangingPunct="1"/>
            <a:r>
              <a:rPr lang="en-US" dirty="0" smtClean="0"/>
              <a:t>3. What</a:t>
            </a:r>
          </a:p>
        </p:txBody>
      </p:sp>
      <p:pic>
        <p:nvPicPr>
          <p:cNvPr id="8" name="Picture 4" descr="C:\Documents and Settings\Owner\My Documents\My Pictures\magnification.jpg"/>
          <p:cNvPicPr>
            <a:picLocks noGrp="1" noChangeAspect="1" noChangeArrowheads="1"/>
          </p:cNvPicPr>
          <p:nvPr>
            <p:ph type="clipArt" sz="half" idx="1"/>
          </p:nvPr>
        </p:nvPicPr>
        <p:blipFill>
          <a:blip r:embed="rId3" cstate="print"/>
          <a:srcRect/>
          <a:stretch>
            <a:fillRect/>
          </a:stretch>
        </p:blipFill>
        <p:spPr>
          <a:xfrm>
            <a:off x="457200" y="2514600"/>
            <a:ext cx="3910418" cy="2651760"/>
          </a:xfrm>
          <a:noFill/>
        </p:spPr>
      </p:pic>
      <p:sp>
        <p:nvSpPr>
          <p:cNvPr id="15366" name="Rectangle 3"/>
          <p:cNvSpPr>
            <a:spLocks noGrp="1" noChangeArrowheads="1"/>
          </p:cNvSpPr>
          <p:nvPr>
            <p:ph type="body" sz="half" idx="2"/>
          </p:nvPr>
        </p:nvSpPr>
        <p:spPr/>
        <p:txBody>
          <a:bodyPr/>
          <a:lstStyle/>
          <a:p>
            <a:pPr eaLnBrk="1" hangingPunct="1"/>
            <a:r>
              <a:rPr lang="en-US" sz="2800" dirty="0" smtClean="0"/>
              <a:t>What is depicted?</a:t>
            </a:r>
          </a:p>
          <a:p>
            <a:pPr eaLnBrk="1" hangingPunct="1"/>
            <a:r>
              <a:rPr lang="en-US" sz="2800" dirty="0" smtClean="0"/>
              <a:t>What subjects are captured?</a:t>
            </a:r>
          </a:p>
          <a:p>
            <a:pPr eaLnBrk="1" hangingPunct="1"/>
            <a:r>
              <a:rPr lang="en-US" sz="2800" dirty="0" smtClean="0"/>
              <a:t>What is the content?</a:t>
            </a:r>
          </a:p>
          <a:p>
            <a:pPr eaLnBrk="1" hangingPunct="1"/>
            <a:r>
              <a:rPr lang="en-US" sz="2800" dirty="0" smtClean="0"/>
              <a:t>What are the physical characteristics?</a:t>
            </a:r>
          </a:p>
          <a:p>
            <a:pPr eaLnBrk="1" hangingPunct="1"/>
            <a:r>
              <a:rPr lang="en-US" sz="2800" dirty="0" smtClean="0"/>
              <a:t>What is the genre?</a:t>
            </a:r>
          </a:p>
        </p:txBody>
      </p:sp>
      <p:sp>
        <p:nvSpPr>
          <p:cNvPr id="4" name="Date Placeholder 3"/>
          <p:cNvSpPr>
            <a:spLocks noGrp="1"/>
          </p:cNvSpPr>
          <p:nvPr>
            <p:ph type="dt" sz="half" idx="10"/>
          </p:nvPr>
        </p:nvSpPr>
        <p:spPr/>
        <p:txBody>
          <a:bodyPr/>
          <a:lstStyle/>
          <a:p>
            <a:pPr>
              <a:defRPr/>
            </a:pPr>
            <a:r>
              <a:rPr lang="en-US" smtClean="0"/>
              <a:t>Fall 2010</a:t>
            </a:r>
            <a:endParaRPr lang="en-US" dirty="0"/>
          </a:p>
        </p:txBody>
      </p:sp>
      <p:sp>
        <p:nvSpPr>
          <p:cNvPr id="5" name="Footer Placeholder 4"/>
          <p:cNvSpPr>
            <a:spLocks noGrp="1"/>
          </p:cNvSpPr>
          <p:nvPr>
            <p:ph type="ftr" sz="quarter" idx="11"/>
          </p:nvPr>
        </p:nvSpPr>
        <p:spPr/>
        <p:txBody>
          <a:bodyPr/>
          <a:lstStyle/>
          <a:p>
            <a:pPr>
              <a:defRPr/>
            </a:pPr>
            <a:r>
              <a:rPr lang="en-US" dirty="0"/>
              <a:t>Society of American Archivists</a:t>
            </a:r>
          </a:p>
        </p:txBody>
      </p:sp>
      <p:sp>
        <p:nvSpPr>
          <p:cNvPr id="6" name="Slide Number Placeholder 5"/>
          <p:cNvSpPr>
            <a:spLocks noGrp="1"/>
          </p:cNvSpPr>
          <p:nvPr>
            <p:ph type="sldNum" sz="quarter" idx="12"/>
          </p:nvPr>
        </p:nvSpPr>
        <p:spPr/>
        <p:txBody>
          <a:bodyPr/>
          <a:lstStyle/>
          <a:p>
            <a:pPr>
              <a:defRPr/>
            </a:pPr>
            <a:fld id="{49073ADB-6825-484E-A582-8A2313183462}" type="slidenum">
              <a:rPr lang="en-US"/>
              <a:pPr>
                <a:defRPr/>
              </a:pPr>
              <a:t>12</a:t>
            </a:fld>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2"/>
          <p:cNvSpPr>
            <a:spLocks noGrp="1" noChangeArrowheads="1"/>
          </p:cNvSpPr>
          <p:nvPr>
            <p:ph type="title"/>
          </p:nvPr>
        </p:nvSpPr>
        <p:spPr/>
        <p:txBody>
          <a:bodyPr/>
          <a:lstStyle/>
          <a:p>
            <a:pPr eaLnBrk="1" hangingPunct="1"/>
            <a:r>
              <a:rPr lang="en-US" dirty="0" smtClean="0"/>
              <a:t>Of and about	</a:t>
            </a:r>
          </a:p>
        </p:txBody>
      </p:sp>
      <p:sp>
        <p:nvSpPr>
          <p:cNvPr id="16390" name="Rectangle 3"/>
          <p:cNvSpPr>
            <a:spLocks noGrp="1" noChangeArrowheads="1"/>
          </p:cNvSpPr>
          <p:nvPr>
            <p:ph type="body" sz="half" idx="1"/>
          </p:nvPr>
        </p:nvSpPr>
        <p:spPr/>
        <p:txBody>
          <a:bodyPr/>
          <a:lstStyle/>
          <a:p>
            <a:pPr eaLnBrk="1" hangingPunct="1"/>
            <a:endParaRPr lang="en-US" sz="2800" dirty="0" smtClean="0"/>
          </a:p>
          <a:p>
            <a:pPr eaLnBrk="1" hangingPunct="1"/>
            <a:endParaRPr lang="en-US" sz="2800" dirty="0" smtClean="0"/>
          </a:p>
          <a:p>
            <a:pPr eaLnBrk="1" hangingPunct="1"/>
            <a:r>
              <a:rPr lang="en-US" sz="2800" dirty="0" smtClean="0"/>
              <a:t>Of=Content</a:t>
            </a:r>
          </a:p>
          <a:p>
            <a:pPr eaLnBrk="1" hangingPunct="1"/>
            <a:endParaRPr lang="en-US" sz="2800" dirty="0" smtClean="0"/>
          </a:p>
          <a:p>
            <a:pPr eaLnBrk="1" hangingPunct="1"/>
            <a:r>
              <a:rPr lang="en-US" sz="2800" dirty="0" smtClean="0"/>
              <a:t>About=Context</a:t>
            </a:r>
          </a:p>
          <a:p>
            <a:pPr eaLnBrk="1" hangingPunct="1">
              <a:buFontTx/>
              <a:buNone/>
            </a:pPr>
            <a:endParaRPr lang="en-US" sz="2800" dirty="0" smtClean="0"/>
          </a:p>
          <a:p>
            <a:pPr algn="ctr" eaLnBrk="1" hangingPunct="1">
              <a:buFontTx/>
              <a:buNone/>
            </a:pPr>
            <a:endParaRPr lang="en-US" sz="2800" dirty="0" smtClean="0"/>
          </a:p>
          <a:p>
            <a:pPr eaLnBrk="1" hangingPunct="1"/>
            <a:endParaRPr lang="en-US" sz="2800" dirty="0" smtClean="0"/>
          </a:p>
        </p:txBody>
      </p:sp>
      <p:pic>
        <p:nvPicPr>
          <p:cNvPr id="16391" name="Picture 4" descr="C:\Documents and Settings\Owner\My Documents\My Pictures\dangerdag.jpg"/>
          <p:cNvPicPr>
            <a:picLocks noGrp="1" noChangeAspect="1" noChangeArrowheads="1"/>
          </p:cNvPicPr>
          <p:nvPr>
            <p:ph type="clipArt" sz="half" idx="2"/>
          </p:nvPr>
        </p:nvPicPr>
        <p:blipFill>
          <a:blip r:embed="rId3" cstate="print"/>
          <a:srcRect/>
          <a:stretch>
            <a:fillRect/>
          </a:stretch>
        </p:blipFill>
        <p:spPr>
          <a:xfrm>
            <a:off x="4724400" y="2438400"/>
            <a:ext cx="3810000" cy="3100388"/>
          </a:xfrm>
          <a:noFill/>
        </p:spPr>
      </p:pic>
      <p:sp>
        <p:nvSpPr>
          <p:cNvPr id="5" name="Date Placeholder 4"/>
          <p:cNvSpPr>
            <a:spLocks noGrp="1"/>
          </p:cNvSpPr>
          <p:nvPr>
            <p:ph type="dt" sz="half" idx="10"/>
          </p:nvPr>
        </p:nvSpPr>
        <p:spPr/>
        <p:txBody>
          <a:bodyPr/>
          <a:lstStyle/>
          <a:p>
            <a:pPr>
              <a:defRPr/>
            </a:pPr>
            <a:r>
              <a:rPr lang="en-US" smtClean="0"/>
              <a:t>Fall 2010</a:t>
            </a:r>
            <a:endParaRPr lang="en-US" dirty="0"/>
          </a:p>
        </p:txBody>
      </p:sp>
      <p:sp>
        <p:nvSpPr>
          <p:cNvPr id="6" name="Footer Placeholder 5"/>
          <p:cNvSpPr>
            <a:spLocks noGrp="1"/>
          </p:cNvSpPr>
          <p:nvPr>
            <p:ph type="ftr" sz="quarter" idx="11"/>
          </p:nvPr>
        </p:nvSpPr>
        <p:spPr/>
        <p:txBody>
          <a:bodyPr/>
          <a:lstStyle/>
          <a:p>
            <a:pPr>
              <a:defRPr/>
            </a:pPr>
            <a:r>
              <a:rPr lang="en-US" dirty="0"/>
              <a:t>Society of American Archivists</a:t>
            </a:r>
          </a:p>
        </p:txBody>
      </p:sp>
      <p:sp>
        <p:nvSpPr>
          <p:cNvPr id="7" name="Slide Number Placeholder 6"/>
          <p:cNvSpPr>
            <a:spLocks noGrp="1"/>
          </p:cNvSpPr>
          <p:nvPr>
            <p:ph type="sldNum" sz="quarter" idx="12"/>
          </p:nvPr>
        </p:nvSpPr>
        <p:spPr/>
        <p:txBody>
          <a:bodyPr/>
          <a:lstStyle/>
          <a:p>
            <a:pPr>
              <a:defRPr/>
            </a:pPr>
            <a:fld id="{BA533ABB-C7C2-4269-BF2A-ABAE4AFDDDE3}" type="slidenum">
              <a:rPr lang="en-US"/>
              <a:pPr>
                <a:defRPr/>
              </a:pPr>
              <a:t>13</a:t>
            </a:fld>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2"/>
          <p:cNvSpPr>
            <a:spLocks noGrp="1" noChangeArrowheads="1"/>
          </p:cNvSpPr>
          <p:nvPr>
            <p:ph type="title"/>
          </p:nvPr>
        </p:nvSpPr>
        <p:spPr/>
        <p:txBody>
          <a:bodyPr/>
          <a:lstStyle/>
          <a:p>
            <a:pPr eaLnBrk="1" hangingPunct="1"/>
            <a:r>
              <a:rPr lang="en-US" dirty="0" smtClean="0"/>
              <a:t>Read this photograph	</a:t>
            </a:r>
          </a:p>
        </p:txBody>
      </p:sp>
      <p:sp>
        <p:nvSpPr>
          <p:cNvPr id="19462" name="Rectangle 3"/>
          <p:cNvSpPr>
            <a:spLocks noGrp="1" noChangeArrowheads="1"/>
          </p:cNvSpPr>
          <p:nvPr>
            <p:ph type="body" sz="half" idx="1"/>
          </p:nvPr>
        </p:nvSpPr>
        <p:spPr/>
        <p:txBody>
          <a:bodyPr/>
          <a:lstStyle/>
          <a:p>
            <a:pPr eaLnBrk="1" hangingPunct="1"/>
            <a:endParaRPr lang="en-US" sz="2800" dirty="0" smtClean="0"/>
          </a:p>
          <a:p>
            <a:pPr eaLnBrk="1" hangingPunct="1"/>
            <a:r>
              <a:rPr lang="en-US" sz="2800" dirty="0" smtClean="0"/>
              <a:t>Who?</a:t>
            </a:r>
          </a:p>
          <a:p>
            <a:pPr eaLnBrk="1" hangingPunct="1"/>
            <a:r>
              <a:rPr lang="en-US" sz="2800" dirty="0" smtClean="0"/>
              <a:t>Why?</a:t>
            </a:r>
          </a:p>
          <a:p>
            <a:pPr eaLnBrk="1" hangingPunct="1"/>
            <a:r>
              <a:rPr lang="en-US" sz="2800" dirty="0" smtClean="0"/>
              <a:t>What?</a:t>
            </a:r>
          </a:p>
          <a:p>
            <a:pPr eaLnBrk="1" hangingPunct="1"/>
            <a:r>
              <a:rPr lang="en-US" sz="2800" dirty="0" smtClean="0"/>
              <a:t>When?</a:t>
            </a:r>
          </a:p>
          <a:p>
            <a:pPr eaLnBrk="1" hangingPunct="1"/>
            <a:r>
              <a:rPr lang="en-US" sz="2800" dirty="0" smtClean="0"/>
              <a:t>Where?</a:t>
            </a:r>
          </a:p>
          <a:p>
            <a:pPr eaLnBrk="1" hangingPunct="1"/>
            <a:r>
              <a:rPr lang="en-US" sz="2800" dirty="0" smtClean="0"/>
              <a:t>How?</a:t>
            </a:r>
          </a:p>
        </p:txBody>
      </p:sp>
      <p:pic>
        <p:nvPicPr>
          <p:cNvPr id="19463" name="Picture 4" descr="C:\Documents and Settings\Owner\My Documents\My Pictures\marilynnara.gif"/>
          <p:cNvPicPr>
            <a:picLocks noGrp="1" noChangeAspect="1" noChangeArrowheads="1"/>
          </p:cNvPicPr>
          <p:nvPr>
            <p:ph type="clipArt" sz="half" idx="2"/>
          </p:nvPr>
        </p:nvPicPr>
        <p:blipFill>
          <a:blip r:embed="rId3" cstate="print"/>
          <a:srcRect/>
          <a:stretch>
            <a:fillRect/>
          </a:stretch>
        </p:blipFill>
        <p:spPr>
          <a:xfrm>
            <a:off x="3505200" y="1981200"/>
            <a:ext cx="4854575" cy="3883025"/>
          </a:xfrm>
          <a:noFill/>
        </p:spPr>
      </p:pic>
      <p:sp>
        <p:nvSpPr>
          <p:cNvPr id="6" name="Date Placeholder 4"/>
          <p:cNvSpPr>
            <a:spLocks noGrp="1"/>
          </p:cNvSpPr>
          <p:nvPr>
            <p:ph type="dt" sz="half" idx="10"/>
          </p:nvPr>
        </p:nvSpPr>
        <p:spPr/>
        <p:txBody>
          <a:bodyPr/>
          <a:lstStyle/>
          <a:p>
            <a:pPr>
              <a:defRPr/>
            </a:pPr>
            <a:r>
              <a:rPr lang="en-US" smtClean="0"/>
              <a:t>Fall 2010</a:t>
            </a:r>
            <a:endParaRPr lang="en-US" dirty="0"/>
          </a:p>
        </p:txBody>
      </p:sp>
      <p:sp>
        <p:nvSpPr>
          <p:cNvPr id="7" name="Footer Placeholder 5"/>
          <p:cNvSpPr>
            <a:spLocks noGrp="1"/>
          </p:cNvSpPr>
          <p:nvPr>
            <p:ph type="ftr" sz="quarter" idx="11"/>
          </p:nvPr>
        </p:nvSpPr>
        <p:spPr/>
        <p:txBody>
          <a:bodyPr/>
          <a:lstStyle/>
          <a:p>
            <a:pPr>
              <a:defRPr/>
            </a:pPr>
            <a:r>
              <a:rPr lang="en-US" dirty="0"/>
              <a:t>Society of American Archivists</a:t>
            </a:r>
          </a:p>
        </p:txBody>
      </p:sp>
      <p:sp>
        <p:nvSpPr>
          <p:cNvPr id="8" name="Slide Number Placeholder 6"/>
          <p:cNvSpPr>
            <a:spLocks noGrp="1"/>
          </p:cNvSpPr>
          <p:nvPr>
            <p:ph type="sldNum" sz="quarter" idx="12"/>
          </p:nvPr>
        </p:nvSpPr>
        <p:spPr/>
        <p:txBody>
          <a:bodyPr/>
          <a:lstStyle/>
          <a:p>
            <a:pPr>
              <a:defRPr/>
            </a:pPr>
            <a:fld id="{08D4D9CD-EB50-4CA2-8E63-45E6256D1AC9}" type="slidenum">
              <a:rPr lang="en-US"/>
              <a:pPr>
                <a:defRPr/>
              </a:pPr>
              <a:t>14</a:t>
            </a:fld>
            <a:endParaRPr lang="en-US" dirty="0"/>
          </a:p>
        </p:txBody>
      </p:sp>
      <p:sp>
        <p:nvSpPr>
          <p:cNvPr id="19464" name="Text Box 5"/>
          <p:cNvSpPr txBox="1">
            <a:spLocks noChangeArrowheads="1"/>
          </p:cNvSpPr>
          <p:nvPr/>
        </p:nvSpPr>
        <p:spPr bwMode="auto">
          <a:xfrm>
            <a:off x="5105400" y="5867400"/>
            <a:ext cx="3810000" cy="274638"/>
          </a:xfrm>
          <a:prstGeom prst="rect">
            <a:avLst/>
          </a:prstGeom>
          <a:noFill/>
          <a:ln w="9525">
            <a:noFill/>
            <a:miter lim="800000"/>
            <a:headEnd/>
            <a:tailEnd/>
          </a:ln>
        </p:spPr>
        <p:txBody>
          <a:bodyPr>
            <a:spAutoFit/>
          </a:bodyPr>
          <a:lstStyle/>
          <a:p>
            <a:pPr>
              <a:spcBef>
                <a:spcPct val="50000"/>
              </a:spcBef>
            </a:pPr>
            <a:endParaRPr lang="en-US" sz="1200" dirty="0">
              <a:latin typeface="Tahoma"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2"/>
          <p:cNvSpPr>
            <a:spLocks noGrp="1" noChangeArrowheads="1"/>
          </p:cNvSpPr>
          <p:nvPr>
            <p:ph type="title"/>
          </p:nvPr>
        </p:nvSpPr>
        <p:spPr/>
        <p:txBody>
          <a:bodyPr/>
          <a:lstStyle/>
          <a:p>
            <a:pPr eaLnBrk="1" hangingPunct="1"/>
            <a:r>
              <a:rPr lang="en-US" dirty="0" smtClean="0"/>
              <a:t>Researching photographs </a:t>
            </a:r>
          </a:p>
        </p:txBody>
      </p:sp>
      <p:sp>
        <p:nvSpPr>
          <p:cNvPr id="20486" name="Rectangle 3"/>
          <p:cNvSpPr>
            <a:spLocks noGrp="1" noChangeArrowheads="1"/>
          </p:cNvSpPr>
          <p:nvPr>
            <p:ph idx="1"/>
          </p:nvPr>
        </p:nvSpPr>
        <p:spPr/>
        <p:txBody>
          <a:bodyPr/>
          <a:lstStyle/>
          <a:p>
            <a:pPr eaLnBrk="1" hangingPunct="1">
              <a:lnSpc>
                <a:spcPct val="90000"/>
              </a:lnSpc>
            </a:pPr>
            <a:r>
              <a:rPr lang="en-US" sz="2800" dirty="0" smtClean="0"/>
              <a:t>Pictorial histories</a:t>
            </a:r>
          </a:p>
          <a:p>
            <a:pPr eaLnBrk="1" hangingPunct="1">
              <a:lnSpc>
                <a:spcPct val="90000"/>
              </a:lnSpc>
            </a:pPr>
            <a:r>
              <a:rPr lang="en-US" sz="2800" dirty="0" smtClean="0"/>
              <a:t>Photographer databases and dictionaries</a:t>
            </a:r>
          </a:p>
          <a:p>
            <a:pPr eaLnBrk="1" hangingPunct="1">
              <a:lnSpc>
                <a:spcPct val="90000"/>
              </a:lnSpc>
            </a:pPr>
            <a:r>
              <a:rPr lang="en-US" sz="2800" dirty="0" smtClean="0"/>
              <a:t>Biographical directories</a:t>
            </a:r>
          </a:p>
          <a:p>
            <a:pPr eaLnBrk="1" hangingPunct="1">
              <a:lnSpc>
                <a:spcPct val="90000"/>
              </a:lnSpc>
            </a:pPr>
            <a:r>
              <a:rPr lang="en-US" sz="2800" dirty="0" smtClean="0"/>
              <a:t>Genealogical sources</a:t>
            </a:r>
          </a:p>
          <a:p>
            <a:pPr eaLnBrk="1" hangingPunct="1">
              <a:lnSpc>
                <a:spcPct val="90000"/>
              </a:lnSpc>
            </a:pPr>
            <a:r>
              <a:rPr lang="en-US" sz="2800" dirty="0" smtClean="0"/>
              <a:t>City directories</a:t>
            </a:r>
          </a:p>
          <a:p>
            <a:pPr eaLnBrk="1" hangingPunct="1">
              <a:lnSpc>
                <a:spcPct val="90000"/>
              </a:lnSpc>
            </a:pPr>
            <a:r>
              <a:rPr lang="en-US" sz="2800" dirty="0" smtClean="0"/>
              <a:t>Maps</a:t>
            </a:r>
          </a:p>
          <a:p>
            <a:pPr eaLnBrk="1" hangingPunct="1">
              <a:lnSpc>
                <a:spcPct val="90000"/>
              </a:lnSpc>
            </a:pPr>
            <a:r>
              <a:rPr lang="en-US" sz="2800" dirty="0" smtClean="0"/>
              <a:t>Clipping files</a:t>
            </a:r>
          </a:p>
          <a:p>
            <a:pPr eaLnBrk="1" hangingPunct="1">
              <a:lnSpc>
                <a:spcPct val="90000"/>
              </a:lnSpc>
            </a:pPr>
            <a:r>
              <a:rPr lang="en-US" sz="2800" dirty="0" smtClean="0"/>
              <a:t>Local history</a:t>
            </a:r>
          </a:p>
          <a:p>
            <a:pPr eaLnBrk="1" hangingPunct="1">
              <a:lnSpc>
                <a:spcPct val="90000"/>
              </a:lnSpc>
            </a:pPr>
            <a:r>
              <a:rPr lang="en-US" sz="2800" dirty="0" smtClean="0"/>
              <a:t>Census records</a:t>
            </a:r>
          </a:p>
        </p:txBody>
      </p:sp>
      <p:sp>
        <p:nvSpPr>
          <p:cNvPr id="4" name="Date Placeholder 3"/>
          <p:cNvSpPr>
            <a:spLocks noGrp="1"/>
          </p:cNvSpPr>
          <p:nvPr>
            <p:ph type="dt" sz="half" idx="10"/>
          </p:nvPr>
        </p:nvSpPr>
        <p:spPr/>
        <p:txBody>
          <a:bodyPr/>
          <a:lstStyle/>
          <a:p>
            <a:pPr>
              <a:defRPr/>
            </a:pPr>
            <a:r>
              <a:rPr lang="en-US" smtClean="0"/>
              <a:t>Fall 2010</a:t>
            </a:r>
            <a:endParaRPr lang="en-US" dirty="0"/>
          </a:p>
        </p:txBody>
      </p:sp>
      <p:sp>
        <p:nvSpPr>
          <p:cNvPr id="5" name="Footer Placeholder 4"/>
          <p:cNvSpPr>
            <a:spLocks noGrp="1"/>
          </p:cNvSpPr>
          <p:nvPr>
            <p:ph type="ftr" sz="quarter" idx="11"/>
          </p:nvPr>
        </p:nvSpPr>
        <p:spPr/>
        <p:txBody>
          <a:bodyPr/>
          <a:lstStyle/>
          <a:p>
            <a:pPr>
              <a:defRPr/>
            </a:pPr>
            <a:r>
              <a:rPr lang="en-US" dirty="0"/>
              <a:t>Society of American Archivists</a:t>
            </a:r>
          </a:p>
        </p:txBody>
      </p:sp>
      <p:sp>
        <p:nvSpPr>
          <p:cNvPr id="6" name="Slide Number Placeholder 5"/>
          <p:cNvSpPr>
            <a:spLocks noGrp="1"/>
          </p:cNvSpPr>
          <p:nvPr>
            <p:ph type="sldNum" sz="quarter" idx="12"/>
          </p:nvPr>
        </p:nvSpPr>
        <p:spPr/>
        <p:txBody>
          <a:bodyPr/>
          <a:lstStyle/>
          <a:p>
            <a:pPr>
              <a:defRPr/>
            </a:pPr>
            <a:fld id="{43AE1058-0C61-44FC-9F43-249CF6E30297}" type="slidenum">
              <a:rPr lang="en-US"/>
              <a:pPr>
                <a:defRPr/>
              </a:pPr>
              <a:t>15</a:t>
            </a:fld>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2"/>
          <p:cNvSpPr>
            <a:spLocks noGrp="1" noChangeArrowheads="1"/>
          </p:cNvSpPr>
          <p:nvPr>
            <p:ph type="title"/>
          </p:nvPr>
        </p:nvSpPr>
        <p:spPr/>
        <p:txBody>
          <a:bodyPr/>
          <a:lstStyle/>
          <a:p>
            <a:pPr eaLnBrk="1" hangingPunct="1"/>
            <a:r>
              <a:rPr lang="en-US" dirty="0" smtClean="0"/>
              <a:t>4. When</a:t>
            </a:r>
          </a:p>
        </p:txBody>
      </p:sp>
      <p:sp>
        <p:nvSpPr>
          <p:cNvPr id="21510" name="Rectangle 3"/>
          <p:cNvSpPr>
            <a:spLocks noGrp="1" noChangeArrowheads="1"/>
          </p:cNvSpPr>
          <p:nvPr>
            <p:ph idx="1"/>
          </p:nvPr>
        </p:nvSpPr>
        <p:spPr/>
        <p:txBody>
          <a:bodyPr/>
          <a:lstStyle/>
          <a:p>
            <a:pPr eaLnBrk="1" hangingPunct="1">
              <a:buNone/>
            </a:pPr>
            <a:r>
              <a:rPr lang="en-US" sz="2800" dirty="0" smtClean="0"/>
              <a:t>When was the photograph taken?</a:t>
            </a:r>
          </a:p>
          <a:p>
            <a:pPr eaLnBrk="1" hangingPunct="1"/>
            <a:endParaRPr lang="en-US" sz="2800" dirty="0" smtClean="0"/>
          </a:p>
          <a:p>
            <a:pPr eaLnBrk="1" hangingPunct="1">
              <a:buFontTx/>
              <a:buNone/>
            </a:pPr>
            <a:r>
              <a:rPr lang="en-US" sz="2800" dirty="0" smtClean="0"/>
              <a:t>Photo dating techniques:</a:t>
            </a:r>
          </a:p>
          <a:p>
            <a:pPr eaLnBrk="1" hangingPunct="1"/>
            <a:r>
              <a:rPr lang="en-US" sz="2800" dirty="0" smtClean="0"/>
              <a:t>Incorporate knowledge of subjects depicted</a:t>
            </a:r>
          </a:p>
          <a:p>
            <a:pPr eaLnBrk="1" hangingPunct="1"/>
            <a:r>
              <a:rPr lang="en-US" sz="2800" dirty="0" smtClean="0"/>
              <a:t>Use creator information</a:t>
            </a:r>
          </a:p>
          <a:p>
            <a:pPr eaLnBrk="1" hangingPunct="1"/>
            <a:r>
              <a:rPr lang="en-US" sz="2800" dirty="0" smtClean="0"/>
              <a:t>Identify physical characteristics </a:t>
            </a:r>
          </a:p>
          <a:p>
            <a:pPr eaLnBrk="1" hangingPunct="1"/>
            <a:r>
              <a:rPr lang="en-US" sz="2800" dirty="0" smtClean="0"/>
              <a:t>Recognize photographic styles </a:t>
            </a:r>
          </a:p>
          <a:p>
            <a:pPr eaLnBrk="1" hangingPunct="1"/>
            <a:endParaRPr lang="en-US" sz="2800" dirty="0" smtClean="0"/>
          </a:p>
        </p:txBody>
      </p:sp>
      <p:sp>
        <p:nvSpPr>
          <p:cNvPr id="4" name="Date Placeholder 3"/>
          <p:cNvSpPr>
            <a:spLocks noGrp="1"/>
          </p:cNvSpPr>
          <p:nvPr>
            <p:ph type="dt" sz="half" idx="10"/>
          </p:nvPr>
        </p:nvSpPr>
        <p:spPr/>
        <p:txBody>
          <a:bodyPr/>
          <a:lstStyle/>
          <a:p>
            <a:pPr>
              <a:defRPr/>
            </a:pPr>
            <a:r>
              <a:rPr lang="en-US" smtClean="0"/>
              <a:t>Fall 2010</a:t>
            </a:r>
            <a:endParaRPr lang="en-US" dirty="0"/>
          </a:p>
        </p:txBody>
      </p:sp>
      <p:sp>
        <p:nvSpPr>
          <p:cNvPr id="5" name="Footer Placeholder 4"/>
          <p:cNvSpPr>
            <a:spLocks noGrp="1"/>
          </p:cNvSpPr>
          <p:nvPr>
            <p:ph type="ftr" sz="quarter" idx="11"/>
          </p:nvPr>
        </p:nvSpPr>
        <p:spPr/>
        <p:txBody>
          <a:bodyPr/>
          <a:lstStyle/>
          <a:p>
            <a:pPr>
              <a:defRPr/>
            </a:pPr>
            <a:r>
              <a:rPr lang="en-US" dirty="0"/>
              <a:t>Society of American Archivists</a:t>
            </a:r>
          </a:p>
        </p:txBody>
      </p:sp>
      <p:sp>
        <p:nvSpPr>
          <p:cNvPr id="6" name="Slide Number Placeholder 5"/>
          <p:cNvSpPr>
            <a:spLocks noGrp="1"/>
          </p:cNvSpPr>
          <p:nvPr>
            <p:ph type="sldNum" sz="quarter" idx="12"/>
          </p:nvPr>
        </p:nvSpPr>
        <p:spPr/>
        <p:txBody>
          <a:bodyPr/>
          <a:lstStyle/>
          <a:p>
            <a:pPr>
              <a:defRPr/>
            </a:pPr>
            <a:fld id="{0C5C014A-C438-4EC7-9DF5-D47B7DFB88A6}" type="slidenum">
              <a:rPr lang="en-US"/>
              <a:pPr>
                <a:defRPr/>
              </a:pPr>
              <a:t>16</a:t>
            </a:fld>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2"/>
          <p:cNvSpPr>
            <a:spLocks noGrp="1" noChangeArrowheads="1"/>
          </p:cNvSpPr>
          <p:nvPr>
            <p:ph type="title"/>
          </p:nvPr>
        </p:nvSpPr>
        <p:spPr/>
        <p:txBody>
          <a:bodyPr/>
          <a:lstStyle/>
          <a:p>
            <a:pPr algn="l" eaLnBrk="1" hangingPunct="1"/>
            <a:r>
              <a:rPr lang="en-US" dirty="0" smtClean="0"/>
              <a:t>Pythian Castle</a:t>
            </a:r>
          </a:p>
        </p:txBody>
      </p:sp>
      <p:sp>
        <p:nvSpPr>
          <p:cNvPr id="22534" name="Rectangle 3"/>
          <p:cNvSpPr>
            <a:spLocks noGrp="1" noChangeArrowheads="1"/>
          </p:cNvSpPr>
          <p:nvPr>
            <p:ph type="body" sz="half" idx="1"/>
          </p:nvPr>
        </p:nvSpPr>
        <p:spPr/>
        <p:txBody>
          <a:bodyPr/>
          <a:lstStyle/>
          <a:p>
            <a:pPr eaLnBrk="1" hangingPunct="1"/>
            <a:r>
              <a:rPr lang="en-US" sz="2800" dirty="0" smtClean="0"/>
              <a:t>Imprint: Rogers Studio, Frederick, MD.</a:t>
            </a:r>
          </a:p>
          <a:p>
            <a:pPr eaLnBrk="1" hangingPunct="1"/>
            <a:r>
              <a:rPr lang="en-US" sz="2800" dirty="0" smtClean="0"/>
              <a:t>Photographer George Edward Rogers died 1923</a:t>
            </a:r>
          </a:p>
          <a:p>
            <a:pPr eaLnBrk="1" hangingPunct="1"/>
            <a:r>
              <a:rPr lang="en-US" sz="2800" dirty="0" smtClean="0"/>
              <a:t>Building dedicated 1913</a:t>
            </a:r>
          </a:p>
        </p:txBody>
      </p:sp>
      <p:pic>
        <p:nvPicPr>
          <p:cNvPr id="22535" name="Picture 4" descr="C:\Documents and Settings\Owner\My Documents\My Pictures\pythian.JPG"/>
          <p:cNvPicPr>
            <a:picLocks noGrp="1" noChangeAspect="1" noChangeArrowheads="1"/>
          </p:cNvPicPr>
          <p:nvPr>
            <p:ph type="clipArt" sz="half" idx="2"/>
          </p:nvPr>
        </p:nvPicPr>
        <p:blipFill>
          <a:blip r:embed="rId3" cstate="print"/>
          <a:srcRect b="6944"/>
          <a:stretch>
            <a:fillRect/>
          </a:stretch>
        </p:blipFill>
        <p:spPr>
          <a:xfrm>
            <a:off x="4648200" y="457200"/>
            <a:ext cx="4314825" cy="5534025"/>
          </a:xfrm>
          <a:noFill/>
        </p:spPr>
      </p:pic>
      <p:sp>
        <p:nvSpPr>
          <p:cNvPr id="5" name="Date Placeholder 4"/>
          <p:cNvSpPr>
            <a:spLocks noGrp="1"/>
          </p:cNvSpPr>
          <p:nvPr>
            <p:ph type="dt" sz="half" idx="10"/>
          </p:nvPr>
        </p:nvSpPr>
        <p:spPr/>
        <p:txBody>
          <a:bodyPr/>
          <a:lstStyle/>
          <a:p>
            <a:pPr>
              <a:defRPr/>
            </a:pPr>
            <a:r>
              <a:rPr lang="en-US" smtClean="0"/>
              <a:t>Fall 2010</a:t>
            </a:r>
            <a:endParaRPr lang="en-US" dirty="0"/>
          </a:p>
        </p:txBody>
      </p:sp>
      <p:sp>
        <p:nvSpPr>
          <p:cNvPr id="6" name="Footer Placeholder 5"/>
          <p:cNvSpPr>
            <a:spLocks noGrp="1"/>
          </p:cNvSpPr>
          <p:nvPr>
            <p:ph type="ftr" sz="quarter" idx="11"/>
          </p:nvPr>
        </p:nvSpPr>
        <p:spPr/>
        <p:txBody>
          <a:bodyPr/>
          <a:lstStyle/>
          <a:p>
            <a:pPr>
              <a:defRPr/>
            </a:pPr>
            <a:r>
              <a:rPr lang="en-US" dirty="0"/>
              <a:t>Society of American Archivists</a:t>
            </a:r>
          </a:p>
        </p:txBody>
      </p:sp>
      <p:sp>
        <p:nvSpPr>
          <p:cNvPr id="7" name="Slide Number Placeholder 6"/>
          <p:cNvSpPr>
            <a:spLocks noGrp="1"/>
          </p:cNvSpPr>
          <p:nvPr>
            <p:ph type="sldNum" sz="quarter" idx="12"/>
          </p:nvPr>
        </p:nvSpPr>
        <p:spPr/>
        <p:txBody>
          <a:bodyPr/>
          <a:lstStyle/>
          <a:p>
            <a:pPr>
              <a:defRPr/>
            </a:pPr>
            <a:fld id="{F1EA5004-4289-4C28-A0FF-BF90379215FE}" type="slidenum">
              <a:rPr lang="en-US"/>
              <a:pPr>
                <a:defRPr/>
              </a:pPr>
              <a:t>17</a:t>
            </a:fld>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1026"/>
          <p:cNvSpPr>
            <a:spLocks noGrp="1" noChangeArrowheads="1"/>
          </p:cNvSpPr>
          <p:nvPr>
            <p:ph type="title"/>
          </p:nvPr>
        </p:nvSpPr>
        <p:spPr/>
        <p:txBody>
          <a:bodyPr/>
          <a:lstStyle/>
          <a:p>
            <a:pPr eaLnBrk="1" hangingPunct="1"/>
            <a:r>
              <a:rPr lang="en-US" dirty="0" smtClean="0"/>
              <a:t>5. Where</a:t>
            </a:r>
          </a:p>
        </p:txBody>
      </p:sp>
      <p:sp>
        <p:nvSpPr>
          <p:cNvPr id="23558" name="Rectangle 1027"/>
          <p:cNvSpPr>
            <a:spLocks noGrp="1" noChangeArrowheads="1"/>
          </p:cNvSpPr>
          <p:nvPr>
            <p:ph type="body" sz="half" idx="1"/>
          </p:nvPr>
        </p:nvSpPr>
        <p:spPr/>
        <p:txBody>
          <a:bodyPr/>
          <a:lstStyle/>
          <a:p>
            <a:pPr eaLnBrk="1" hangingPunct="1"/>
            <a:r>
              <a:rPr lang="en-US" sz="2800" dirty="0" smtClean="0"/>
              <a:t>Where was the photograph taken?</a:t>
            </a:r>
          </a:p>
          <a:p>
            <a:pPr eaLnBrk="1" hangingPunct="1"/>
            <a:r>
              <a:rPr lang="en-US" sz="2800" dirty="0" smtClean="0"/>
              <a:t>Where did the photographer chose to be?</a:t>
            </a:r>
          </a:p>
          <a:p>
            <a:pPr eaLnBrk="1" hangingPunct="1"/>
            <a:endParaRPr lang="en-US" sz="2800" dirty="0" smtClean="0"/>
          </a:p>
          <a:p>
            <a:pPr eaLnBrk="1" hangingPunct="1"/>
            <a:r>
              <a:rPr lang="en-US" sz="2800" dirty="0" smtClean="0"/>
              <a:t>Where has the photo been?</a:t>
            </a:r>
          </a:p>
          <a:p>
            <a:pPr eaLnBrk="1" hangingPunct="1"/>
            <a:endParaRPr lang="en-US" sz="2800" dirty="0" smtClean="0"/>
          </a:p>
        </p:txBody>
      </p:sp>
      <p:pic>
        <p:nvPicPr>
          <p:cNvPr id="23559" name="Picture 1028" descr="C:\Documents and Settings\Owner\My Documents\My Pictures\pealecarson.jpg"/>
          <p:cNvPicPr>
            <a:picLocks noGrp="1" noChangeAspect="1" noChangeArrowheads="1"/>
          </p:cNvPicPr>
          <p:nvPr>
            <p:ph type="clipArt" sz="half" idx="2"/>
          </p:nvPr>
        </p:nvPicPr>
        <p:blipFill>
          <a:blip r:embed="rId3" cstate="print"/>
          <a:stretch>
            <a:fillRect/>
          </a:stretch>
        </p:blipFill>
        <p:spPr>
          <a:xfrm>
            <a:off x="4648200" y="2523529"/>
            <a:ext cx="3810000" cy="3030141"/>
          </a:xfrm>
          <a:noFill/>
        </p:spPr>
      </p:pic>
      <p:sp>
        <p:nvSpPr>
          <p:cNvPr id="5" name="Date Placeholder 4"/>
          <p:cNvSpPr>
            <a:spLocks noGrp="1"/>
          </p:cNvSpPr>
          <p:nvPr>
            <p:ph type="dt" sz="half" idx="10"/>
          </p:nvPr>
        </p:nvSpPr>
        <p:spPr/>
        <p:txBody>
          <a:bodyPr/>
          <a:lstStyle/>
          <a:p>
            <a:pPr>
              <a:defRPr/>
            </a:pPr>
            <a:r>
              <a:rPr lang="en-US" smtClean="0"/>
              <a:t>Fall 2010</a:t>
            </a:r>
            <a:endParaRPr lang="en-US" dirty="0"/>
          </a:p>
        </p:txBody>
      </p:sp>
      <p:sp>
        <p:nvSpPr>
          <p:cNvPr id="6" name="Footer Placeholder 5"/>
          <p:cNvSpPr>
            <a:spLocks noGrp="1"/>
          </p:cNvSpPr>
          <p:nvPr>
            <p:ph type="ftr" sz="quarter" idx="11"/>
          </p:nvPr>
        </p:nvSpPr>
        <p:spPr/>
        <p:txBody>
          <a:bodyPr/>
          <a:lstStyle/>
          <a:p>
            <a:pPr>
              <a:defRPr/>
            </a:pPr>
            <a:r>
              <a:rPr lang="en-US" dirty="0"/>
              <a:t>Society of American Archivists</a:t>
            </a:r>
          </a:p>
        </p:txBody>
      </p:sp>
      <p:sp>
        <p:nvSpPr>
          <p:cNvPr id="7" name="Slide Number Placeholder 6"/>
          <p:cNvSpPr>
            <a:spLocks noGrp="1"/>
          </p:cNvSpPr>
          <p:nvPr>
            <p:ph type="sldNum" sz="quarter" idx="12"/>
          </p:nvPr>
        </p:nvSpPr>
        <p:spPr/>
        <p:txBody>
          <a:bodyPr/>
          <a:lstStyle/>
          <a:p>
            <a:pPr>
              <a:defRPr/>
            </a:pPr>
            <a:fld id="{05BE4DEE-89C3-4DBD-8D1A-E513ACDAE74B}" type="slidenum">
              <a:rPr lang="en-US"/>
              <a:pPr>
                <a:defRPr/>
              </a:pPr>
              <a:t>18</a:t>
            </a:fld>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3074"/>
          <p:cNvSpPr>
            <a:spLocks noGrp="1" noChangeArrowheads="1"/>
          </p:cNvSpPr>
          <p:nvPr>
            <p:ph type="title"/>
          </p:nvPr>
        </p:nvSpPr>
        <p:spPr/>
        <p:txBody>
          <a:bodyPr/>
          <a:lstStyle/>
          <a:p>
            <a:pPr eaLnBrk="1" hangingPunct="1"/>
            <a:r>
              <a:rPr lang="en-US" dirty="0" smtClean="0"/>
              <a:t>6. How</a:t>
            </a:r>
          </a:p>
        </p:txBody>
      </p:sp>
      <p:sp>
        <p:nvSpPr>
          <p:cNvPr id="24582" name="Rectangle 3075"/>
          <p:cNvSpPr>
            <a:spLocks noGrp="1" noChangeArrowheads="1"/>
          </p:cNvSpPr>
          <p:nvPr>
            <p:ph sz="half" idx="1"/>
          </p:nvPr>
        </p:nvSpPr>
        <p:spPr/>
        <p:txBody>
          <a:bodyPr/>
          <a:lstStyle/>
          <a:p>
            <a:pPr eaLnBrk="1" hangingPunct="1"/>
            <a:r>
              <a:rPr lang="en-US" dirty="0" smtClean="0"/>
              <a:t>How was the photograph made?</a:t>
            </a:r>
          </a:p>
          <a:p>
            <a:pPr eaLnBrk="1" hangingPunct="1"/>
            <a:endParaRPr lang="en-US" dirty="0" smtClean="0"/>
          </a:p>
          <a:p>
            <a:pPr eaLnBrk="1" hangingPunct="1"/>
            <a:endParaRPr lang="en-US" smtClean="0"/>
          </a:p>
          <a:p>
            <a:pPr eaLnBrk="1" hangingPunct="1"/>
            <a:r>
              <a:rPr lang="en-US" smtClean="0"/>
              <a:t>How </a:t>
            </a:r>
            <a:r>
              <a:rPr lang="en-US" dirty="0" smtClean="0"/>
              <a:t>is the photograph being presented?</a:t>
            </a:r>
          </a:p>
          <a:p>
            <a:pPr eaLnBrk="1" hangingPunct="1"/>
            <a:endParaRPr lang="en-US" dirty="0" smtClean="0"/>
          </a:p>
          <a:p>
            <a:pPr eaLnBrk="1" hangingPunct="1">
              <a:buFontTx/>
              <a:buNone/>
            </a:pPr>
            <a:r>
              <a:rPr lang="en-US" dirty="0" smtClean="0"/>
              <a:t>	</a:t>
            </a:r>
          </a:p>
          <a:p>
            <a:pPr eaLnBrk="1" hangingPunct="1">
              <a:buFontTx/>
              <a:buNone/>
            </a:pPr>
            <a:endParaRPr lang="en-US" dirty="0" smtClean="0"/>
          </a:p>
        </p:txBody>
      </p:sp>
      <p:pic>
        <p:nvPicPr>
          <p:cNvPr id="8" name="Content Placeholder 7" descr="alda.jpg"/>
          <p:cNvPicPr>
            <a:picLocks noGrp="1" noChangeAspect="1"/>
          </p:cNvPicPr>
          <p:nvPr>
            <p:ph sz="half" idx="2"/>
          </p:nvPr>
        </p:nvPicPr>
        <p:blipFill>
          <a:blip r:embed="rId3" cstate="print"/>
          <a:stretch>
            <a:fillRect/>
          </a:stretch>
        </p:blipFill>
        <p:spPr>
          <a:xfrm>
            <a:off x="5145167" y="1981200"/>
            <a:ext cx="2816066" cy="4114800"/>
          </a:xfrm>
        </p:spPr>
      </p:pic>
      <p:sp>
        <p:nvSpPr>
          <p:cNvPr id="4" name="Date Placeholder 3"/>
          <p:cNvSpPr>
            <a:spLocks noGrp="1"/>
          </p:cNvSpPr>
          <p:nvPr>
            <p:ph type="dt" sz="half" idx="10"/>
          </p:nvPr>
        </p:nvSpPr>
        <p:spPr/>
        <p:txBody>
          <a:bodyPr/>
          <a:lstStyle/>
          <a:p>
            <a:pPr>
              <a:defRPr/>
            </a:pPr>
            <a:r>
              <a:rPr lang="en-US" smtClean="0"/>
              <a:t>Fall 2010</a:t>
            </a:r>
            <a:endParaRPr lang="en-US" dirty="0"/>
          </a:p>
        </p:txBody>
      </p:sp>
      <p:sp>
        <p:nvSpPr>
          <p:cNvPr id="5" name="Footer Placeholder 4"/>
          <p:cNvSpPr>
            <a:spLocks noGrp="1"/>
          </p:cNvSpPr>
          <p:nvPr>
            <p:ph type="ftr" sz="quarter" idx="11"/>
          </p:nvPr>
        </p:nvSpPr>
        <p:spPr/>
        <p:txBody>
          <a:bodyPr/>
          <a:lstStyle/>
          <a:p>
            <a:pPr>
              <a:defRPr/>
            </a:pPr>
            <a:r>
              <a:rPr lang="en-US" dirty="0"/>
              <a:t>Society of American Archivists</a:t>
            </a:r>
          </a:p>
        </p:txBody>
      </p:sp>
      <p:sp>
        <p:nvSpPr>
          <p:cNvPr id="6" name="Slide Number Placeholder 5"/>
          <p:cNvSpPr>
            <a:spLocks noGrp="1"/>
          </p:cNvSpPr>
          <p:nvPr>
            <p:ph type="sldNum" sz="quarter" idx="12"/>
          </p:nvPr>
        </p:nvSpPr>
        <p:spPr/>
        <p:txBody>
          <a:bodyPr/>
          <a:lstStyle/>
          <a:p>
            <a:pPr>
              <a:defRPr/>
            </a:pPr>
            <a:fld id="{1D54B814-B941-4104-82B3-F36D5820FEFB}" type="slidenum">
              <a:rPr lang="en-US"/>
              <a:pPr>
                <a:defRPr/>
              </a:pPr>
              <a:t>19</a:t>
            </a:fld>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dirty="0" smtClean="0"/>
              <a:t>Welcome!</a:t>
            </a:r>
          </a:p>
        </p:txBody>
      </p:sp>
      <p:sp>
        <p:nvSpPr>
          <p:cNvPr id="4099" name="Rectangle 3"/>
          <p:cNvSpPr>
            <a:spLocks noGrp="1" noChangeArrowheads="1"/>
          </p:cNvSpPr>
          <p:nvPr>
            <p:ph sz="half" idx="1"/>
          </p:nvPr>
        </p:nvSpPr>
        <p:spPr/>
        <p:txBody>
          <a:bodyPr/>
          <a:lstStyle/>
          <a:p>
            <a:pPr eaLnBrk="1" hangingPunct="1"/>
            <a:endParaRPr lang="en-US" sz="3600" dirty="0" smtClean="0"/>
          </a:p>
          <a:p>
            <a:pPr eaLnBrk="1" hangingPunct="1"/>
            <a:r>
              <a:rPr lang="en-US" sz="3600" dirty="0" smtClean="0"/>
              <a:t>Instructors</a:t>
            </a:r>
          </a:p>
          <a:p>
            <a:pPr eaLnBrk="1" hangingPunct="1"/>
            <a:endParaRPr lang="en-US" sz="3600" dirty="0" smtClean="0"/>
          </a:p>
          <a:p>
            <a:pPr eaLnBrk="1" hangingPunct="1"/>
            <a:r>
              <a:rPr lang="en-US" sz="3600" dirty="0" smtClean="0"/>
              <a:t>Logistics</a:t>
            </a:r>
          </a:p>
        </p:txBody>
      </p:sp>
      <p:pic>
        <p:nvPicPr>
          <p:cNvPr id="10" name="Content Placeholder 9" descr="txam.jpg"/>
          <p:cNvPicPr>
            <a:picLocks noGrp="1" noChangeAspect="1"/>
          </p:cNvPicPr>
          <p:nvPr>
            <p:ph sz="half" idx="2"/>
          </p:nvPr>
        </p:nvPicPr>
        <p:blipFill>
          <a:blip r:embed="rId3" cstate="print"/>
          <a:stretch>
            <a:fillRect/>
          </a:stretch>
        </p:blipFill>
        <p:spPr>
          <a:xfrm>
            <a:off x="4648200" y="2725936"/>
            <a:ext cx="3810000" cy="2625328"/>
          </a:xfrm>
        </p:spPr>
      </p:pic>
      <p:sp>
        <p:nvSpPr>
          <p:cNvPr id="5" name="Date Placeholder 4"/>
          <p:cNvSpPr>
            <a:spLocks noGrp="1"/>
          </p:cNvSpPr>
          <p:nvPr>
            <p:ph type="dt" sz="half" idx="10"/>
          </p:nvPr>
        </p:nvSpPr>
        <p:spPr/>
        <p:txBody>
          <a:bodyPr/>
          <a:lstStyle/>
          <a:p>
            <a:pPr>
              <a:defRPr/>
            </a:pPr>
            <a:r>
              <a:rPr lang="en-US" smtClean="0"/>
              <a:t>Fall 2010</a:t>
            </a:r>
            <a:endParaRPr lang="en-US" dirty="0"/>
          </a:p>
        </p:txBody>
      </p:sp>
      <p:sp>
        <p:nvSpPr>
          <p:cNvPr id="6" name="Footer Placeholder 5"/>
          <p:cNvSpPr>
            <a:spLocks noGrp="1"/>
          </p:cNvSpPr>
          <p:nvPr>
            <p:ph type="ftr" sz="quarter" idx="11"/>
          </p:nvPr>
        </p:nvSpPr>
        <p:spPr/>
        <p:txBody>
          <a:bodyPr/>
          <a:lstStyle/>
          <a:p>
            <a:pPr>
              <a:defRPr/>
            </a:pPr>
            <a:r>
              <a:rPr lang="en-US" dirty="0" smtClean="0"/>
              <a:t>Society of American Archivists</a:t>
            </a:r>
            <a:endParaRPr lang="en-US" dirty="0"/>
          </a:p>
        </p:txBody>
      </p:sp>
      <p:sp>
        <p:nvSpPr>
          <p:cNvPr id="7" name="Slide Number Placeholder 6"/>
          <p:cNvSpPr>
            <a:spLocks noGrp="1"/>
          </p:cNvSpPr>
          <p:nvPr>
            <p:ph type="sldNum" sz="quarter" idx="12"/>
          </p:nvPr>
        </p:nvSpPr>
        <p:spPr/>
        <p:txBody>
          <a:bodyPr/>
          <a:lstStyle/>
          <a:p>
            <a:pPr>
              <a:defRPr/>
            </a:pPr>
            <a:fld id="{46855F8E-A655-44FB-ABA2-248649A56486}" type="slidenum">
              <a:rPr lang="en-US" smtClean="0"/>
              <a:pPr>
                <a:defRPr/>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Rectangle 2"/>
          <p:cNvSpPr>
            <a:spLocks noGrp="1" noChangeArrowheads="1"/>
          </p:cNvSpPr>
          <p:nvPr>
            <p:ph type="title"/>
          </p:nvPr>
        </p:nvSpPr>
        <p:spPr/>
        <p:txBody>
          <a:bodyPr/>
          <a:lstStyle/>
          <a:p>
            <a:pPr eaLnBrk="1" hangingPunct="1"/>
            <a:r>
              <a:rPr lang="en-US" dirty="0" smtClean="0"/>
              <a:t>Be warned!	</a:t>
            </a:r>
          </a:p>
        </p:txBody>
      </p:sp>
      <p:pic>
        <p:nvPicPr>
          <p:cNvPr id="26631" name="Picture 4" descr="C:\Documents and Settings\Owner\My Documents\My Pictures\arabwoman.jpg"/>
          <p:cNvPicPr>
            <a:picLocks noGrp="1" noChangeAspect="1" noChangeArrowheads="1"/>
          </p:cNvPicPr>
          <p:nvPr>
            <p:ph type="clipArt" sz="half" idx="1"/>
          </p:nvPr>
        </p:nvPicPr>
        <p:blipFill>
          <a:blip r:embed="rId3" cstate="print"/>
          <a:stretch>
            <a:fillRect/>
          </a:stretch>
        </p:blipFill>
        <p:spPr>
          <a:xfrm>
            <a:off x="1066800" y="2057400"/>
            <a:ext cx="2561896" cy="3931920"/>
          </a:xfrm>
          <a:noFill/>
        </p:spPr>
      </p:pic>
      <p:sp>
        <p:nvSpPr>
          <p:cNvPr id="26630" name="Rectangle 3"/>
          <p:cNvSpPr>
            <a:spLocks noGrp="1" noChangeArrowheads="1"/>
          </p:cNvSpPr>
          <p:nvPr>
            <p:ph type="body" sz="half" idx="2"/>
          </p:nvPr>
        </p:nvSpPr>
        <p:spPr/>
        <p:txBody>
          <a:bodyPr/>
          <a:lstStyle/>
          <a:p>
            <a:pPr eaLnBrk="1" hangingPunct="1"/>
            <a:endParaRPr lang="en-US" sz="2800" dirty="0" smtClean="0"/>
          </a:p>
          <a:p>
            <a:pPr eaLnBrk="1" hangingPunct="1"/>
            <a:endParaRPr lang="en-US" sz="2800" dirty="0" smtClean="0"/>
          </a:p>
          <a:p>
            <a:pPr eaLnBrk="1" hangingPunct="1"/>
            <a:r>
              <a:rPr lang="en-US" sz="2800" dirty="0" smtClean="0"/>
              <a:t>Don’t believe everything you see</a:t>
            </a:r>
          </a:p>
          <a:p>
            <a:pPr eaLnBrk="1" hangingPunct="1"/>
            <a:r>
              <a:rPr lang="en-US" sz="2800" dirty="0" smtClean="0"/>
              <a:t>Don’t believe everything you read</a:t>
            </a:r>
          </a:p>
        </p:txBody>
      </p:sp>
      <p:sp>
        <p:nvSpPr>
          <p:cNvPr id="5" name="Date Placeholder 4"/>
          <p:cNvSpPr>
            <a:spLocks noGrp="1"/>
          </p:cNvSpPr>
          <p:nvPr>
            <p:ph type="dt" sz="half" idx="10"/>
          </p:nvPr>
        </p:nvSpPr>
        <p:spPr/>
        <p:txBody>
          <a:bodyPr/>
          <a:lstStyle/>
          <a:p>
            <a:pPr>
              <a:defRPr/>
            </a:pPr>
            <a:r>
              <a:rPr lang="en-US" smtClean="0"/>
              <a:t>Fall 2010</a:t>
            </a:r>
            <a:endParaRPr lang="en-US" dirty="0"/>
          </a:p>
        </p:txBody>
      </p:sp>
      <p:sp>
        <p:nvSpPr>
          <p:cNvPr id="6" name="Footer Placeholder 5"/>
          <p:cNvSpPr>
            <a:spLocks noGrp="1"/>
          </p:cNvSpPr>
          <p:nvPr>
            <p:ph type="ftr" sz="quarter" idx="11"/>
          </p:nvPr>
        </p:nvSpPr>
        <p:spPr/>
        <p:txBody>
          <a:bodyPr/>
          <a:lstStyle/>
          <a:p>
            <a:pPr>
              <a:defRPr/>
            </a:pPr>
            <a:r>
              <a:rPr lang="en-US" dirty="0"/>
              <a:t>Society of American Archivists</a:t>
            </a:r>
          </a:p>
        </p:txBody>
      </p:sp>
      <p:sp>
        <p:nvSpPr>
          <p:cNvPr id="7" name="Slide Number Placeholder 6"/>
          <p:cNvSpPr>
            <a:spLocks noGrp="1"/>
          </p:cNvSpPr>
          <p:nvPr>
            <p:ph type="sldNum" sz="quarter" idx="12"/>
          </p:nvPr>
        </p:nvSpPr>
        <p:spPr/>
        <p:txBody>
          <a:bodyPr/>
          <a:lstStyle/>
          <a:p>
            <a:pPr>
              <a:defRPr/>
            </a:pPr>
            <a:fld id="{348A4351-3632-46DB-81D6-CB335FB658DD}" type="slidenum">
              <a:rPr lang="en-US"/>
              <a:pPr>
                <a:defRPr/>
              </a:pPr>
              <a:t>20</a:t>
            </a:fld>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Rectangle 2"/>
          <p:cNvSpPr>
            <a:spLocks noGrp="1" noChangeArrowheads="1"/>
          </p:cNvSpPr>
          <p:nvPr>
            <p:ph type="title"/>
          </p:nvPr>
        </p:nvSpPr>
        <p:spPr/>
        <p:txBody>
          <a:bodyPr/>
          <a:lstStyle/>
          <a:p>
            <a:pPr eaLnBrk="1" hangingPunct="1"/>
            <a:r>
              <a:rPr lang="en-US" dirty="0" smtClean="0"/>
              <a:t>Hands-On Learning Activity </a:t>
            </a:r>
          </a:p>
        </p:txBody>
      </p:sp>
      <p:sp>
        <p:nvSpPr>
          <p:cNvPr id="4" name="Date Placeholder 2"/>
          <p:cNvSpPr>
            <a:spLocks noGrp="1"/>
          </p:cNvSpPr>
          <p:nvPr>
            <p:ph type="dt" sz="half" idx="10"/>
          </p:nvPr>
        </p:nvSpPr>
        <p:spPr/>
        <p:txBody>
          <a:bodyPr/>
          <a:lstStyle/>
          <a:p>
            <a:pPr>
              <a:defRPr/>
            </a:pPr>
            <a:r>
              <a:rPr lang="en-US" smtClean="0"/>
              <a:t>Fall 2010</a:t>
            </a:r>
            <a:endParaRPr lang="en-US" dirty="0"/>
          </a:p>
        </p:txBody>
      </p:sp>
      <p:sp>
        <p:nvSpPr>
          <p:cNvPr id="5" name="Footer Placeholder 3"/>
          <p:cNvSpPr>
            <a:spLocks noGrp="1"/>
          </p:cNvSpPr>
          <p:nvPr>
            <p:ph type="ftr" sz="quarter" idx="11"/>
          </p:nvPr>
        </p:nvSpPr>
        <p:spPr/>
        <p:txBody>
          <a:bodyPr/>
          <a:lstStyle/>
          <a:p>
            <a:pPr>
              <a:defRPr/>
            </a:pPr>
            <a:r>
              <a:rPr lang="en-US" dirty="0"/>
              <a:t>Society of American Archivists</a:t>
            </a:r>
          </a:p>
        </p:txBody>
      </p:sp>
      <p:sp>
        <p:nvSpPr>
          <p:cNvPr id="6" name="Slide Number Placeholder 4"/>
          <p:cNvSpPr>
            <a:spLocks noGrp="1"/>
          </p:cNvSpPr>
          <p:nvPr>
            <p:ph type="sldNum" sz="quarter" idx="12"/>
          </p:nvPr>
        </p:nvSpPr>
        <p:spPr/>
        <p:txBody>
          <a:bodyPr/>
          <a:lstStyle/>
          <a:p>
            <a:pPr>
              <a:defRPr/>
            </a:pPr>
            <a:fld id="{17331B61-28FD-465F-B69A-9208D342AA91}" type="slidenum">
              <a:rPr lang="en-US"/>
              <a:pPr>
                <a:defRPr/>
              </a:pPr>
              <a:t>21</a:t>
            </a:fld>
            <a:endParaRPr lang="en-US" dirty="0"/>
          </a:p>
        </p:txBody>
      </p:sp>
      <p:pic>
        <p:nvPicPr>
          <p:cNvPr id="28678" name="Picture 3" descr="C:\Documents and Settings\Owner\My Documents\My Pictures\quynns.JPG"/>
          <p:cNvPicPr>
            <a:picLocks noChangeAspect="1" noChangeArrowheads="1"/>
          </p:cNvPicPr>
          <p:nvPr/>
        </p:nvPicPr>
        <p:blipFill>
          <a:blip r:embed="rId3" cstate="print"/>
          <a:srcRect/>
          <a:stretch>
            <a:fillRect/>
          </a:stretch>
        </p:blipFill>
        <p:spPr bwMode="auto">
          <a:xfrm>
            <a:off x="1905000" y="1981200"/>
            <a:ext cx="5164138" cy="4094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Date Placeholder 3"/>
          <p:cNvSpPr txBox="1">
            <a:spLocks noGrp="1"/>
          </p:cNvSpPr>
          <p:nvPr/>
        </p:nvSpPr>
        <p:spPr bwMode="auto">
          <a:xfrm>
            <a:off x="457200" y="6248400"/>
            <a:ext cx="1905000" cy="457200"/>
          </a:xfrm>
          <a:prstGeom prst="rect">
            <a:avLst/>
          </a:prstGeom>
          <a:noFill/>
          <a:ln w="9525">
            <a:noFill/>
            <a:miter lim="800000"/>
            <a:headEnd/>
            <a:tailEnd/>
          </a:ln>
        </p:spPr>
        <p:txBody>
          <a:bodyPr/>
          <a:lstStyle/>
          <a:p>
            <a:endParaRPr lang="en-US" sz="1400" dirty="0">
              <a:latin typeface="Arial" charset="0"/>
            </a:endParaRPr>
          </a:p>
        </p:txBody>
      </p:sp>
      <p:sp>
        <p:nvSpPr>
          <p:cNvPr id="82947" name="Footer Placeholder 4"/>
          <p:cNvSpPr txBox="1">
            <a:spLocks noGrp="1"/>
          </p:cNvSpPr>
          <p:nvPr/>
        </p:nvSpPr>
        <p:spPr bwMode="auto">
          <a:xfrm>
            <a:off x="3124200" y="6248400"/>
            <a:ext cx="2895600" cy="457200"/>
          </a:xfrm>
          <a:prstGeom prst="rect">
            <a:avLst/>
          </a:prstGeom>
          <a:noFill/>
          <a:ln w="9525">
            <a:noFill/>
            <a:miter lim="800000"/>
            <a:headEnd/>
            <a:tailEnd/>
          </a:ln>
        </p:spPr>
        <p:txBody>
          <a:bodyPr/>
          <a:lstStyle/>
          <a:p>
            <a:pPr algn="ctr"/>
            <a:r>
              <a:rPr lang="en-US" sz="1400" dirty="0">
                <a:latin typeface="Arial" charset="0"/>
              </a:rPr>
              <a:t>Society of American Archivists</a:t>
            </a:r>
          </a:p>
        </p:txBody>
      </p:sp>
      <p:sp>
        <p:nvSpPr>
          <p:cNvPr id="7" name="Date Placeholder 6"/>
          <p:cNvSpPr>
            <a:spLocks noGrp="1"/>
          </p:cNvSpPr>
          <p:nvPr>
            <p:ph type="dt" sz="half" idx="10"/>
          </p:nvPr>
        </p:nvSpPr>
        <p:spPr/>
        <p:txBody>
          <a:bodyPr/>
          <a:lstStyle/>
          <a:p>
            <a:pPr>
              <a:defRPr/>
            </a:pPr>
            <a:r>
              <a:rPr lang="en-US" smtClean="0"/>
              <a:t>Fall 2010</a:t>
            </a:r>
            <a:endParaRPr lang="en-US" dirty="0"/>
          </a:p>
        </p:txBody>
      </p:sp>
      <p:sp>
        <p:nvSpPr>
          <p:cNvPr id="9" name="Footer Placeholder 8"/>
          <p:cNvSpPr>
            <a:spLocks noGrp="1"/>
          </p:cNvSpPr>
          <p:nvPr>
            <p:ph type="ftr" sz="quarter" idx="11"/>
          </p:nvPr>
        </p:nvSpPr>
        <p:spPr/>
        <p:txBody>
          <a:bodyPr/>
          <a:lstStyle/>
          <a:p>
            <a:pPr>
              <a:defRPr/>
            </a:pPr>
            <a:r>
              <a:rPr lang="en-US" dirty="0" smtClean="0"/>
              <a:t>Society of American Archivists</a:t>
            </a:r>
            <a:endParaRPr lang="en-US" dirty="0"/>
          </a:p>
        </p:txBody>
      </p:sp>
      <p:sp>
        <p:nvSpPr>
          <p:cNvPr id="8" name="Slide Number Placeholder 7"/>
          <p:cNvSpPr>
            <a:spLocks noGrp="1"/>
          </p:cNvSpPr>
          <p:nvPr>
            <p:ph type="sldNum" sz="quarter" idx="12"/>
          </p:nvPr>
        </p:nvSpPr>
        <p:spPr/>
        <p:txBody>
          <a:bodyPr/>
          <a:lstStyle/>
          <a:p>
            <a:pPr>
              <a:defRPr/>
            </a:pPr>
            <a:fld id="{B21C9253-C67A-4118-A591-63D4DBE9DBDC}" type="slidenum">
              <a:rPr lang="en-US" smtClean="0"/>
              <a:pPr>
                <a:defRPr/>
              </a:pPr>
              <a:t>22</a:t>
            </a:fld>
            <a:endParaRPr lang="en-US" dirty="0"/>
          </a:p>
        </p:txBody>
      </p:sp>
      <p:sp>
        <p:nvSpPr>
          <p:cNvPr id="82949" name="Rectangle 2"/>
          <p:cNvSpPr>
            <a:spLocks noGrp="1" noChangeArrowheads="1"/>
          </p:cNvSpPr>
          <p:nvPr>
            <p:ph type="title" idx="4294967295"/>
          </p:nvPr>
        </p:nvSpPr>
        <p:spPr>
          <a:xfrm>
            <a:off x="0" y="609600"/>
            <a:ext cx="9144000" cy="1143000"/>
          </a:xfrm>
        </p:spPr>
        <p:txBody>
          <a:bodyPr lIns="90000" tIns="46800" rIns="90000" bIns="4680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dirty="0" smtClean="0">
                <a:ea typeface="ＭＳ Ｐゴシック" pitchFamily="34" charset="-128"/>
              </a:rPr>
              <a:t>Module 2</a:t>
            </a:r>
            <a:br>
              <a:rPr lang="en-GB" sz="3200" dirty="0" smtClean="0">
                <a:ea typeface="ＭＳ Ｐゴシック" pitchFamily="34" charset="-128"/>
              </a:rPr>
            </a:br>
            <a:endParaRPr lang="en-GB" sz="3200" dirty="0" smtClean="0">
              <a:ea typeface="ＭＳ Ｐゴシック" pitchFamily="34" charset="-128"/>
            </a:endParaRPr>
          </a:p>
        </p:txBody>
      </p:sp>
      <p:sp>
        <p:nvSpPr>
          <p:cNvPr id="82950" name="Rectangle 3"/>
          <p:cNvSpPr>
            <a:spLocks noGrp="1" noChangeArrowheads="1"/>
          </p:cNvSpPr>
          <p:nvPr>
            <p:ph type="body" idx="4294967295"/>
          </p:nvPr>
        </p:nvSpPr>
        <p:spPr>
          <a:xfrm>
            <a:off x="0" y="1981200"/>
            <a:ext cx="9144000" cy="4114800"/>
          </a:xfrm>
        </p:spPr>
        <p:txBody>
          <a:bodyPr lIns="90000" tIns="46800" rIns="90000" bIns="46800"/>
          <a:lstStyle/>
          <a:p>
            <a:pPr marL="330200" indent="-330200" algn="ctr" defTabSz="457200" eaLnBrk="1" hangingPunct="1">
              <a:spcBef>
                <a:spcPts val="700"/>
              </a:spcBef>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smtClean="0">
                <a:ea typeface="ＭＳ Ｐゴシック" pitchFamily="34" charset="-128"/>
              </a:rPr>
              <a:t>Handling and Identification of </a:t>
            </a:r>
            <a:br>
              <a:rPr lang="en-GB" sz="2800" dirty="0" smtClean="0">
                <a:ea typeface="ＭＳ Ｐゴシック" pitchFamily="34" charset="-128"/>
              </a:rPr>
            </a:br>
            <a:r>
              <a:rPr lang="en-GB" sz="2800" dirty="0" smtClean="0">
                <a:ea typeface="ＭＳ Ｐゴシック" pitchFamily="34" charset="-128"/>
              </a:rPr>
              <a:t>Photographic Materials</a:t>
            </a:r>
          </a:p>
        </p:txBody>
      </p:sp>
      <p:pic>
        <p:nvPicPr>
          <p:cNvPr id="82951" name="Picture 4"/>
          <p:cNvPicPr>
            <a:picLocks noChangeAspect="1" noChangeArrowheads="1"/>
          </p:cNvPicPr>
          <p:nvPr/>
        </p:nvPicPr>
        <p:blipFill>
          <a:blip r:embed="rId3" cstate="print"/>
          <a:srcRect/>
          <a:stretch>
            <a:fillRect/>
          </a:stretch>
        </p:blipFill>
        <p:spPr bwMode="auto">
          <a:xfrm>
            <a:off x="2438400" y="2895600"/>
            <a:ext cx="4724400" cy="3109913"/>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Footer Placeholder 4"/>
          <p:cNvSpPr txBox="1">
            <a:spLocks noGrp="1"/>
          </p:cNvSpPr>
          <p:nvPr/>
        </p:nvSpPr>
        <p:spPr bwMode="auto">
          <a:xfrm>
            <a:off x="3124200" y="6248400"/>
            <a:ext cx="2895600" cy="457200"/>
          </a:xfrm>
          <a:prstGeom prst="rect">
            <a:avLst/>
          </a:prstGeom>
          <a:noFill/>
          <a:ln w="9525">
            <a:noFill/>
            <a:miter lim="800000"/>
            <a:headEnd/>
            <a:tailEnd/>
          </a:ln>
        </p:spPr>
        <p:txBody>
          <a:bodyPr/>
          <a:lstStyle/>
          <a:p>
            <a:pPr algn="ctr"/>
            <a:r>
              <a:rPr lang="en-US" sz="1400" dirty="0">
                <a:latin typeface="Arial" charset="0"/>
              </a:rPr>
              <a:t>Society of American Archivists</a:t>
            </a:r>
          </a:p>
        </p:txBody>
      </p:sp>
      <p:sp>
        <p:nvSpPr>
          <p:cNvPr id="6" name="Date Placeholder 5"/>
          <p:cNvSpPr>
            <a:spLocks noGrp="1"/>
          </p:cNvSpPr>
          <p:nvPr>
            <p:ph type="dt" sz="half" idx="10"/>
          </p:nvPr>
        </p:nvSpPr>
        <p:spPr/>
        <p:txBody>
          <a:bodyPr/>
          <a:lstStyle/>
          <a:p>
            <a:pPr>
              <a:defRPr/>
            </a:pPr>
            <a:r>
              <a:rPr lang="en-US" smtClean="0"/>
              <a:t>Fall 2010</a:t>
            </a:r>
            <a:endParaRPr lang="en-US" dirty="0"/>
          </a:p>
        </p:txBody>
      </p:sp>
      <p:sp>
        <p:nvSpPr>
          <p:cNvPr id="8" name="Footer Placeholder 7"/>
          <p:cNvSpPr>
            <a:spLocks noGrp="1"/>
          </p:cNvSpPr>
          <p:nvPr>
            <p:ph type="ftr" sz="quarter" idx="11"/>
          </p:nvPr>
        </p:nvSpPr>
        <p:spPr/>
        <p:txBody>
          <a:bodyPr/>
          <a:lstStyle/>
          <a:p>
            <a:pPr>
              <a:defRPr/>
            </a:pPr>
            <a:r>
              <a:rPr lang="en-US" dirty="0" smtClean="0"/>
              <a:t>Society of American Archivists</a:t>
            </a:r>
            <a:endParaRPr lang="en-US" dirty="0"/>
          </a:p>
        </p:txBody>
      </p:sp>
      <p:sp>
        <p:nvSpPr>
          <p:cNvPr id="7" name="Slide Number Placeholder 6"/>
          <p:cNvSpPr>
            <a:spLocks noGrp="1"/>
          </p:cNvSpPr>
          <p:nvPr>
            <p:ph type="sldNum" sz="quarter" idx="12"/>
          </p:nvPr>
        </p:nvSpPr>
        <p:spPr/>
        <p:txBody>
          <a:bodyPr/>
          <a:lstStyle/>
          <a:p>
            <a:pPr>
              <a:defRPr/>
            </a:pPr>
            <a:fld id="{B21C9253-C67A-4118-A591-63D4DBE9DBDC}" type="slidenum">
              <a:rPr lang="en-US" smtClean="0"/>
              <a:pPr>
                <a:defRPr/>
              </a:pPr>
              <a:t>23</a:t>
            </a:fld>
            <a:endParaRPr lang="en-US" dirty="0"/>
          </a:p>
        </p:txBody>
      </p:sp>
      <p:sp>
        <p:nvSpPr>
          <p:cNvPr id="84996" name="Rectangle 1026"/>
          <p:cNvSpPr>
            <a:spLocks noGrp="1" noChangeArrowheads="1"/>
          </p:cNvSpPr>
          <p:nvPr>
            <p:ph type="title" idx="4294967295"/>
          </p:nvPr>
        </p:nvSpPr>
        <p:spPr>
          <a:xfrm>
            <a:off x="576263" y="671513"/>
            <a:ext cx="8567737" cy="1263650"/>
          </a:xfrm>
        </p:spPr>
        <p:txBody>
          <a:bodyPr lIns="90000" tIns="46800" rIns="90000" bIns="4680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ea typeface="ＭＳ Ｐゴシック" pitchFamily="34" charset="-128"/>
              </a:rPr>
              <a:t>Handling Procedures</a:t>
            </a:r>
          </a:p>
        </p:txBody>
      </p:sp>
      <p:sp>
        <p:nvSpPr>
          <p:cNvPr id="84997" name="Rectangle 1027"/>
          <p:cNvSpPr>
            <a:spLocks noGrp="1" noChangeArrowheads="1"/>
          </p:cNvSpPr>
          <p:nvPr>
            <p:ph type="body" idx="4294967295"/>
          </p:nvPr>
        </p:nvSpPr>
        <p:spPr>
          <a:xfrm>
            <a:off x="609600" y="2184400"/>
            <a:ext cx="8077200" cy="3378200"/>
          </a:xfrm>
        </p:spPr>
        <p:txBody>
          <a:bodyPr lIns="90000" tIns="46800" rIns="90000" bIns="46800"/>
          <a:lstStyle/>
          <a:p>
            <a:pPr marL="330200" indent="-330200" defTabSz="457200" eaLnBrk="1" hangingPunct="1">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smtClean="0">
                <a:ea typeface="ＭＳ Ｐゴシック" pitchFamily="34" charset="-128"/>
              </a:rPr>
              <a:t>Safe handling promotes:</a:t>
            </a:r>
          </a:p>
          <a:p>
            <a:pPr marL="330200" indent="-330200"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ea typeface="ＭＳ Ｐゴシック" pitchFamily="34" charset="-128"/>
              </a:rPr>
              <a:t>Long-term preservation of photo holdings in original formats</a:t>
            </a:r>
          </a:p>
          <a:p>
            <a:pPr marL="330200" indent="-330200"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ea typeface="ＭＳ Ｐゴシック" pitchFamily="34" charset="-128"/>
              </a:rPr>
              <a:t>Positive reputation of institution</a:t>
            </a:r>
          </a:p>
          <a:p>
            <a:pPr marL="330200" indent="-330200"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ea typeface="ＭＳ Ｐゴシック" pitchFamily="34" charset="-128"/>
              </a:rPr>
              <a:t>Retention of information</a:t>
            </a:r>
          </a:p>
        </p:txBody>
      </p:sp>
      <p:pic>
        <p:nvPicPr>
          <p:cNvPr id="84999" name="Picture 1031" descr="HANDLING"/>
          <p:cNvPicPr>
            <a:picLocks noChangeAspect="1" noChangeArrowheads="1"/>
          </p:cNvPicPr>
          <p:nvPr/>
        </p:nvPicPr>
        <p:blipFill>
          <a:blip r:embed="rId3" cstate="print"/>
          <a:srcRect/>
          <a:stretch>
            <a:fillRect/>
          </a:stretch>
        </p:blipFill>
        <p:spPr bwMode="auto">
          <a:xfrm>
            <a:off x="5867400" y="3886200"/>
            <a:ext cx="2957513" cy="2139950"/>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Footer Placeholder 5"/>
          <p:cNvSpPr txBox="1">
            <a:spLocks noGrp="1"/>
          </p:cNvSpPr>
          <p:nvPr/>
        </p:nvSpPr>
        <p:spPr bwMode="auto">
          <a:xfrm>
            <a:off x="3124200" y="6248400"/>
            <a:ext cx="2895600" cy="457200"/>
          </a:xfrm>
          <a:prstGeom prst="rect">
            <a:avLst/>
          </a:prstGeom>
          <a:noFill/>
          <a:ln w="9525">
            <a:noFill/>
            <a:miter lim="800000"/>
            <a:headEnd/>
            <a:tailEnd/>
          </a:ln>
        </p:spPr>
        <p:txBody>
          <a:bodyPr/>
          <a:lstStyle/>
          <a:p>
            <a:pPr algn="ctr"/>
            <a:r>
              <a:rPr lang="en-US" sz="1400" dirty="0">
                <a:latin typeface="Arial" charset="0"/>
              </a:rPr>
              <a:t>Society of American Archivists</a:t>
            </a:r>
          </a:p>
        </p:txBody>
      </p:sp>
      <p:sp>
        <p:nvSpPr>
          <p:cNvPr id="87044" name="Rectangle 2"/>
          <p:cNvSpPr>
            <a:spLocks noGrp="1" noChangeArrowheads="1"/>
          </p:cNvSpPr>
          <p:nvPr>
            <p:ph type="title"/>
          </p:nvPr>
        </p:nvSpPr>
        <p:spPr/>
        <p:txBody>
          <a:bodyPr lIns="90000" tIns="46800" rIns="90000" bIns="4680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ea typeface="ＭＳ Ｐゴシック" pitchFamily="34" charset="-128"/>
              </a:rPr>
              <a:t>Do and Don’t</a:t>
            </a:r>
          </a:p>
        </p:txBody>
      </p:sp>
      <p:sp>
        <p:nvSpPr>
          <p:cNvPr id="87045" name="Rectangle 3"/>
          <p:cNvSpPr>
            <a:spLocks noGrp="1" noChangeArrowheads="1"/>
          </p:cNvSpPr>
          <p:nvPr>
            <p:ph sz="half" idx="1"/>
          </p:nvPr>
        </p:nvSpPr>
        <p:spPr>
          <a:xfrm>
            <a:off x="685800" y="1905000"/>
            <a:ext cx="3810000" cy="4191000"/>
          </a:xfrm>
        </p:spPr>
        <p:txBody>
          <a:bodyPr lIns="90000" tIns="46800" rIns="90000" bIns="46800"/>
          <a:lstStyle/>
          <a:p>
            <a:pPr marL="330200" indent="-330200" algn="ctr" defTabSz="457200" eaLnBrk="1" hangingPunct="1">
              <a:spcBef>
                <a:spcPts val="700"/>
              </a:spcBef>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ea typeface="ＭＳ Ｐゴシック" pitchFamily="34" charset="-128"/>
              </a:rPr>
              <a:t>Do</a:t>
            </a:r>
          </a:p>
          <a:p>
            <a:pPr marL="330200" indent="-330200" defTabSz="457200" eaLnBrk="1" hangingPunct="1">
              <a:spcBef>
                <a:spcPts val="7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ea typeface="ＭＳ Ｐゴシック" pitchFamily="34" charset="-128"/>
              </a:rPr>
              <a:t>Have clean hands</a:t>
            </a:r>
          </a:p>
          <a:p>
            <a:pPr marL="330200" indent="-330200" defTabSz="457200" eaLnBrk="1" hangingPunct="1">
              <a:spcBef>
                <a:spcPts val="7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ea typeface="ＭＳ Ｐゴシック" pitchFamily="34" charset="-128"/>
              </a:rPr>
              <a:t>Wear gloves </a:t>
            </a:r>
          </a:p>
          <a:p>
            <a:pPr marL="330200" indent="-330200" defTabSz="457200" eaLnBrk="1" hangingPunct="1">
              <a:spcBef>
                <a:spcPts val="7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ea typeface="ＭＳ Ｐゴシック" pitchFamily="34" charset="-128"/>
              </a:rPr>
              <a:t>Use pencil only</a:t>
            </a:r>
          </a:p>
          <a:p>
            <a:pPr marL="330200" indent="-330200" defTabSz="457200" eaLnBrk="1" hangingPunct="1">
              <a:spcBef>
                <a:spcPts val="7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ea typeface="ＭＳ Ｐゴシック" pitchFamily="34" charset="-128"/>
              </a:rPr>
              <a:t>Support photos at all times</a:t>
            </a:r>
          </a:p>
          <a:p>
            <a:pPr marL="330200" indent="-330200" defTabSz="457200" eaLnBrk="1" hangingPunct="1">
              <a:spcBef>
                <a:spcPts val="7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ea typeface="ＭＳ Ｐゴシック" pitchFamily="34" charset="-128"/>
              </a:rPr>
              <a:t>Be alert about condition problems</a:t>
            </a:r>
          </a:p>
          <a:p>
            <a:pPr marL="330200" indent="-330200" defTabSz="457200" eaLnBrk="1" hangingPunct="1">
              <a:spcBef>
                <a:spcPts val="700"/>
              </a:spcBef>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600" dirty="0" smtClean="0">
              <a:ea typeface="ＭＳ Ｐゴシック" pitchFamily="34" charset="-128"/>
            </a:endParaRPr>
          </a:p>
        </p:txBody>
      </p:sp>
      <p:sp>
        <p:nvSpPr>
          <p:cNvPr id="87046" name="Rectangle 4"/>
          <p:cNvSpPr>
            <a:spLocks noGrp="1" noChangeArrowheads="1"/>
          </p:cNvSpPr>
          <p:nvPr>
            <p:ph sz="half" idx="2"/>
          </p:nvPr>
        </p:nvSpPr>
        <p:spPr>
          <a:xfrm>
            <a:off x="4648200" y="1905000"/>
            <a:ext cx="3810000" cy="4114800"/>
          </a:xfrm>
        </p:spPr>
        <p:txBody>
          <a:bodyPr lIns="90000" tIns="46800" rIns="90000" bIns="46800"/>
          <a:lstStyle/>
          <a:p>
            <a:pPr marL="330200" indent="-330200" algn="ctr" defTabSz="457200" eaLnBrk="1" hangingPunct="1">
              <a:spcBef>
                <a:spcPts val="700"/>
              </a:spcBef>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ea typeface="ＭＳ Ｐゴシック" pitchFamily="34" charset="-128"/>
              </a:rPr>
              <a:t>Don’t</a:t>
            </a:r>
          </a:p>
          <a:p>
            <a:pPr marL="330200" indent="-330200" defTabSz="457200" eaLnBrk="1" hangingPunct="1">
              <a:spcBef>
                <a:spcPts val="7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ea typeface="ＭＳ Ｐゴシック" pitchFamily="34" charset="-128"/>
              </a:rPr>
              <a:t>Touch or have contact with skin; also don't speak directly over items</a:t>
            </a:r>
          </a:p>
          <a:p>
            <a:pPr marL="330200" indent="-330200" defTabSz="457200" eaLnBrk="1" hangingPunct="1">
              <a:spcBef>
                <a:spcPts val="7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ea typeface="ＭＳ Ｐゴシック" pitchFamily="34" charset="-128"/>
              </a:rPr>
              <a:t>Work near food or drinks</a:t>
            </a:r>
          </a:p>
          <a:p>
            <a:pPr marL="330200" indent="-330200" defTabSz="457200" eaLnBrk="1" hangingPunct="1">
              <a:spcBef>
                <a:spcPts val="7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ea typeface="ＭＳ Ｐゴシック" pitchFamily="34" charset="-128"/>
              </a:rPr>
              <a:t>Work with ink</a:t>
            </a:r>
          </a:p>
          <a:p>
            <a:pPr marL="330200" indent="-330200" defTabSz="457200" eaLnBrk="1" hangingPunct="1">
              <a:spcBef>
                <a:spcPts val="7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ea typeface="ＭＳ Ｐゴシック" pitchFamily="34" charset="-128"/>
              </a:rPr>
              <a:t>Put anything on top of photos</a:t>
            </a:r>
          </a:p>
        </p:txBody>
      </p:sp>
      <p:sp>
        <p:nvSpPr>
          <p:cNvPr id="6" name="Date Placeholder 5"/>
          <p:cNvSpPr>
            <a:spLocks noGrp="1"/>
          </p:cNvSpPr>
          <p:nvPr>
            <p:ph type="dt" sz="half" idx="10"/>
          </p:nvPr>
        </p:nvSpPr>
        <p:spPr/>
        <p:txBody>
          <a:bodyPr/>
          <a:lstStyle/>
          <a:p>
            <a:pPr>
              <a:defRPr/>
            </a:pPr>
            <a:r>
              <a:rPr lang="en-US" smtClean="0"/>
              <a:t>Fall 2010</a:t>
            </a:r>
            <a:endParaRPr lang="en-US" dirty="0"/>
          </a:p>
        </p:txBody>
      </p:sp>
      <p:sp>
        <p:nvSpPr>
          <p:cNvPr id="8" name="Footer Placeholder 7"/>
          <p:cNvSpPr>
            <a:spLocks noGrp="1"/>
          </p:cNvSpPr>
          <p:nvPr>
            <p:ph type="ftr" sz="quarter" idx="11"/>
          </p:nvPr>
        </p:nvSpPr>
        <p:spPr/>
        <p:txBody>
          <a:bodyPr/>
          <a:lstStyle/>
          <a:p>
            <a:pPr>
              <a:defRPr/>
            </a:pPr>
            <a:r>
              <a:rPr lang="en-US" dirty="0" smtClean="0"/>
              <a:t>Society of American Archivists</a:t>
            </a:r>
            <a:endParaRPr lang="en-US" dirty="0"/>
          </a:p>
        </p:txBody>
      </p:sp>
      <p:sp>
        <p:nvSpPr>
          <p:cNvPr id="7" name="Slide Number Placeholder 6"/>
          <p:cNvSpPr>
            <a:spLocks noGrp="1"/>
          </p:cNvSpPr>
          <p:nvPr>
            <p:ph type="sldNum" sz="quarter" idx="12"/>
          </p:nvPr>
        </p:nvSpPr>
        <p:spPr/>
        <p:txBody>
          <a:bodyPr/>
          <a:lstStyle/>
          <a:p>
            <a:pPr>
              <a:defRPr/>
            </a:pPr>
            <a:fld id="{B21C9253-C67A-4118-A591-63D4DBE9DBDC}" type="slidenum">
              <a:rPr lang="en-US" smtClean="0"/>
              <a:pPr>
                <a:defRPr/>
              </a:pPr>
              <a:t>24</a:t>
            </a:fld>
            <a:endParaRPr lang="en-US"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r>
              <a:rPr lang="en-US" smtClean="0"/>
              <a:t>Fall 2010</a:t>
            </a:r>
            <a:endParaRPr lang="en-US" dirty="0"/>
          </a:p>
        </p:txBody>
      </p:sp>
      <p:sp>
        <p:nvSpPr>
          <p:cNvPr id="7" name="Footer Placeholder 6"/>
          <p:cNvSpPr>
            <a:spLocks noGrp="1"/>
          </p:cNvSpPr>
          <p:nvPr>
            <p:ph type="ftr" sz="quarter" idx="11"/>
          </p:nvPr>
        </p:nvSpPr>
        <p:spPr/>
        <p:txBody>
          <a:bodyPr/>
          <a:lstStyle/>
          <a:p>
            <a:pPr>
              <a:defRPr/>
            </a:pPr>
            <a:r>
              <a:rPr lang="en-US" dirty="0" smtClean="0"/>
              <a:t>Society of American Archivists</a:t>
            </a:r>
            <a:endParaRPr lang="en-US" dirty="0"/>
          </a:p>
        </p:txBody>
      </p:sp>
      <p:sp>
        <p:nvSpPr>
          <p:cNvPr id="6" name="Slide Number Placeholder 5"/>
          <p:cNvSpPr>
            <a:spLocks noGrp="1"/>
          </p:cNvSpPr>
          <p:nvPr>
            <p:ph type="sldNum" sz="quarter" idx="12"/>
          </p:nvPr>
        </p:nvSpPr>
        <p:spPr/>
        <p:txBody>
          <a:bodyPr/>
          <a:lstStyle/>
          <a:p>
            <a:pPr>
              <a:defRPr/>
            </a:pPr>
            <a:fld id="{B21C9253-C67A-4118-A591-63D4DBE9DBDC}" type="slidenum">
              <a:rPr lang="en-US" smtClean="0"/>
              <a:pPr>
                <a:defRPr/>
              </a:pPr>
              <a:t>25</a:t>
            </a:fld>
            <a:endParaRPr lang="en-US" dirty="0"/>
          </a:p>
        </p:txBody>
      </p:sp>
      <p:sp>
        <p:nvSpPr>
          <p:cNvPr id="89090" name="Title 1"/>
          <p:cNvSpPr>
            <a:spLocks noGrp="1"/>
          </p:cNvSpPr>
          <p:nvPr>
            <p:ph type="title" idx="4294967295"/>
          </p:nvPr>
        </p:nvSpPr>
        <p:spPr>
          <a:xfrm>
            <a:off x="0" y="609600"/>
            <a:ext cx="9144000" cy="1143000"/>
          </a:xfrm>
        </p:spPr>
        <p:txBody>
          <a:bodyPr/>
          <a:lstStyle/>
          <a:p>
            <a:r>
              <a:rPr lang="en-US" dirty="0" smtClean="0">
                <a:ea typeface="ＭＳ Ｐゴシック" pitchFamily="34" charset="-128"/>
              </a:rPr>
              <a:t>Why is it important to ID photographs?</a:t>
            </a:r>
          </a:p>
        </p:txBody>
      </p:sp>
      <p:sp>
        <p:nvSpPr>
          <p:cNvPr id="89091" name="Content Placeholder 2"/>
          <p:cNvSpPr>
            <a:spLocks noGrp="1"/>
          </p:cNvSpPr>
          <p:nvPr>
            <p:ph idx="4294967295"/>
          </p:nvPr>
        </p:nvSpPr>
        <p:spPr>
          <a:xfrm>
            <a:off x="609600" y="1981200"/>
            <a:ext cx="7848600" cy="4114800"/>
          </a:xfrm>
        </p:spPr>
        <p:txBody>
          <a:bodyPr/>
          <a:lstStyle/>
          <a:p>
            <a:r>
              <a:rPr lang="en-US" sz="3000" dirty="0" smtClean="0">
                <a:ea typeface="ＭＳ Ｐゴシック" pitchFamily="34" charset="-128"/>
              </a:rPr>
              <a:t>Aids in dating</a:t>
            </a:r>
          </a:p>
          <a:p>
            <a:r>
              <a:rPr lang="en-US" sz="3000" dirty="0" smtClean="0">
                <a:ea typeface="ＭＳ Ｐゴシック" pitchFamily="34" charset="-128"/>
              </a:rPr>
              <a:t>Helps understand vulnerabilities </a:t>
            </a:r>
          </a:p>
          <a:p>
            <a:r>
              <a:rPr lang="en-US" sz="3000" dirty="0" smtClean="0">
                <a:ea typeface="ＭＳ Ｐゴシック" pitchFamily="34" charset="-128"/>
              </a:rPr>
              <a:t>Guides housing choices</a:t>
            </a:r>
          </a:p>
          <a:p>
            <a:r>
              <a:rPr lang="en-US" sz="3000" dirty="0" smtClean="0">
                <a:ea typeface="ＭＳ Ｐゴシック" pitchFamily="34" charset="-128"/>
              </a:rPr>
              <a:t>Determines environmental conditions</a:t>
            </a:r>
          </a:p>
          <a:p>
            <a:r>
              <a:rPr lang="en-US" sz="3000" dirty="0" smtClean="0">
                <a:ea typeface="ＭＳ Ｐゴシック" pitchFamily="34" charset="-128"/>
              </a:rPr>
              <a:t>Verifies light sensitivity</a:t>
            </a:r>
          </a:p>
          <a:p>
            <a:r>
              <a:rPr lang="en-US" sz="3000" dirty="0" smtClean="0">
                <a:ea typeface="ＭＳ Ｐゴシック" pitchFamily="34" charset="-128"/>
              </a:rPr>
              <a:t>Decides possible treatment options</a:t>
            </a:r>
          </a:p>
        </p:txBody>
      </p:sp>
      <p:sp>
        <p:nvSpPr>
          <p:cNvPr id="89092" name="Footer Placeholder 4"/>
          <p:cNvSpPr txBox="1">
            <a:spLocks noGrp="1"/>
          </p:cNvSpPr>
          <p:nvPr/>
        </p:nvSpPr>
        <p:spPr bwMode="auto">
          <a:xfrm>
            <a:off x="3124200" y="6248400"/>
            <a:ext cx="2895600" cy="457200"/>
          </a:xfrm>
          <a:prstGeom prst="rect">
            <a:avLst/>
          </a:prstGeom>
          <a:noFill/>
          <a:ln w="9525">
            <a:noFill/>
            <a:miter lim="800000"/>
            <a:headEnd/>
            <a:tailEnd/>
          </a:ln>
        </p:spPr>
        <p:txBody>
          <a:bodyPr/>
          <a:lstStyle/>
          <a:p>
            <a:pPr algn="ctr"/>
            <a:r>
              <a:rPr lang="en-US" sz="1400" dirty="0">
                <a:latin typeface="Arial" charset="0"/>
              </a:rPr>
              <a:t>Society of American Archivists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r>
              <a:rPr lang="en-US" smtClean="0"/>
              <a:t>Fall 2010</a:t>
            </a:r>
            <a:endParaRPr lang="en-US" dirty="0"/>
          </a:p>
        </p:txBody>
      </p:sp>
      <p:sp>
        <p:nvSpPr>
          <p:cNvPr id="7" name="Footer Placeholder 6"/>
          <p:cNvSpPr>
            <a:spLocks noGrp="1"/>
          </p:cNvSpPr>
          <p:nvPr>
            <p:ph type="ftr" sz="quarter" idx="11"/>
          </p:nvPr>
        </p:nvSpPr>
        <p:spPr/>
        <p:txBody>
          <a:bodyPr/>
          <a:lstStyle/>
          <a:p>
            <a:pPr>
              <a:defRPr/>
            </a:pPr>
            <a:r>
              <a:rPr lang="en-US" dirty="0" smtClean="0"/>
              <a:t>Society of American Archivists</a:t>
            </a:r>
            <a:endParaRPr lang="en-US" dirty="0"/>
          </a:p>
        </p:txBody>
      </p:sp>
      <p:sp>
        <p:nvSpPr>
          <p:cNvPr id="6" name="Slide Number Placeholder 5"/>
          <p:cNvSpPr>
            <a:spLocks noGrp="1"/>
          </p:cNvSpPr>
          <p:nvPr>
            <p:ph type="sldNum" sz="quarter" idx="12"/>
          </p:nvPr>
        </p:nvSpPr>
        <p:spPr/>
        <p:txBody>
          <a:bodyPr/>
          <a:lstStyle/>
          <a:p>
            <a:pPr>
              <a:defRPr/>
            </a:pPr>
            <a:fld id="{B21C9253-C67A-4118-A591-63D4DBE9DBDC}" type="slidenum">
              <a:rPr lang="en-US" smtClean="0"/>
              <a:pPr>
                <a:defRPr/>
              </a:pPr>
              <a:t>26</a:t>
            </a:fld>
            <a:endParaRPr lang="en-US" dirty="0"/>
          </a:p>
        </p:txBody>
      </p:sp>
      <p:sp>
        <p:nvSpPr>
          <p:cNvPr id="91138" name="Title 1"/>
          <p:cNvSpPr>
            <a:spLocks noGrp="1"/>
          </p:cNvSpPr>
          <p:nvPr>
            <p:ph type="title" idx="4294967295"/>
          </p:nvPr>
        </p:nvSpPr>
        <p:spPr>
          <a:xfrm>
            <a:off x="0" y="609600"/>
            <a:ext cx="9144000" cy="1143000"/>
          </a:xfrm>
        </p:spPr>
        <p:txBody>
          <a:bodyPr/>
          <a:lstStyle/>
          <a:p>
            <a:r>
              <a:rPr lang="en-US" dirty="0" smtClean="0">
                <a:ea typeface="ＭＳ Ｐゴシック" pitchFamily="34" charset="-128"/>
              </a:rPr>
              <a:t>How to identify photographs</a:t>
            </a:r>
          </a:p>
        </p:txBody>
      </p:sp>
      <p:sp>
        <p:nvSpPr>
          <p:cNvPr id="91139" name="Content Placeholder 2"/>
          <p:cNvSpPr>
            <a:spLocks noGrp="1"/>
          </p:cNvSpPr>
          <p:nvPr>
            <p:ph idx="4294967295"/>
          </p:nvPr>
        </p:nvSpPr>
        <p:spPr>
          <a:xfrm>
            <a:off x="609600" y="1981200"/>
            <a:ext cx="8229600" cy="4114800"/>
          </a:xfrm>
        </p:spPr>
        <p:txBody>
          <a:bodyPr/>
          <a:lstStyle/>
          <a:p>
            <a:r>
              <a:rPr lang="en-US" sz="3000" dirty="0" smtClean="0">
                <a:ea typeface="ＭＳ Ｐゴシック" pitchFamily="34" charset="-128"/>
              </a:rPr>
              <a:t>Format </a:t>
            </a:r>
          </a:p>
          <a:p>
            <a:r>
              <a:rPr lang="en-US" sz="3000" dirty="0" smtClean="0">
                <a:ea typeface="ＭＳ Ｐゴシック" pitchFamily="34" charset="-128"/>
              </a:rPr>
              <a:t>Visual analysis</a:t>
            </a:r>
          </a:p>
          <a:p>
            <a:r>
              <a:rPr lang="en-US" sz="3000" dirty="0" smtClean="0">
                <a:ea typeface="ＭＳ Ｐゴシック" pitchFamily="34" charset="-128"/>
              </a:rPr>
              <a:t>Deterioration characteristics</a:t>
            </a:r>
          </a:p>
          <a:p>
            <a:r>
              <a:rPr lang="en-US" sz="3000" dirty="0" smtClean="0">
                <a:ea typeface="ＭＳ Ｐゴシック" pitchFamily="34" charset="-128"/>
              </a:rPr>
              <a:t>Microscopic exam w/magnification</a:t>
            </a:r>
          </a:p>
          <a:p>
            <a:r>
              <a:rPr lang="en-US" sz="3000" dirty="0" smtClean="0">
                <a:ea typeface="ＭＳ Ｐゴシック" pitchFamily="34" charset="-128"/>
              </a:rPr>
              <a:t>Spot tests </a:t>
            </a:r>
          </a:p>
          <a:p>
            <a:r>
              <a:rPr lang="en-US" sz="3000" dirty="0" smtClean="0">
                <a:ea typeface="ＭＳ Ｐゴシック" pitchFamily="34" charset="-128"/>
              </a:rPr>
              <a:t>X-ray Fluorescence </a:t>
            </a:r>
          </a:p>
        </p:txBody>
      </p:sp>
      <p:sp>
        <p:nvSpPr>
          <p:cNvPr id="91140" name="Footer Placeholder 4"/>
          <p:cNvSpPr txBox="1">
            <a:spLocks noGrp="1"/>
          </p:cNvSpPr>
          <p:nvPr/>
        </p:nvSpPr>
        <p:spPr bwMode="auto">
          <a:xfrm>
            <a:off x="3124200" y="6248400"/>
            <a:ext cx="2895600" cy="457200"/>
          </a:xfrm>
          <a:prstGeom prst="rect">
            <a:avLst/>
          </a:prstGeom>
          <a:noFill/>
          <a:ln w="9525">
            <a:noFill/>
            <a:miter lim="800000"/>
            <a:headEnd/>
            <a:tailEnd/>
          </a:ln>
        </p:spPr>
        <p:txBody>
          <a:bodyPr/>
          <a:lstStyle/>
          <a:p>
            <a:pPr algn="ctr"/>
            <a:r>
              <a:rPr lang="en-US" sz="1400" dirty="0">
                <a:latin typeface="Arial" charset="0"/>
              </a:rPr>
              <a:t>Society of American Archivists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Date Placeholder 74"/>
          <p:cNvSpPr>
            <a:spLocks noGrp="1"/>
          </p:cNvSpPr>
          <p:nvPr>
            <p:ph type="dt" sz="half" idx="10"/>
          </p:nvPr>
        </p:nvSpPr>
        <p:spPr/>
        <p:txBody>
          <a:bodyPr/>
          <a:lstStyle/>
          <a:p>
            <a:pPr>
              <a:defRPr/>
            </a:pPr>
            <a:r>
              <a:rPr lang="en-US" smtClean="0"/>
              <a:t>Fall 2010</a:t>
            </a:r>
            <a:endParaRPr lang="en-US" dirty="0"/>
          </a:p>
        </p:txBody>
      </p:sp>
      <p:sp>
        <p:nvSpPr>
          <p:cNvPr id="77" name="Footer Placeholder 76"/>
          <p:cNvSpPr>
            <a:spLocks noGrp="1"/>
          </p:cNvSpPr>
          <p:nvPr>
            <p:ph type="ftr" sz="quarter" idx="11"/>
          </p:nvPr>
        </p:nvSpPr>
        <p:spPr/>
        <p:txBody>
          <a:bodyPr/>
          <a:lstStyle/>
          <a:p>
            <a:pPr>
              <a:defRPr/>
            </a:pPr>
            <a:r>
              <a:rPr lang="en-US" dirty="0" smtClean="0"/>
              <a:t>Society of American Archivists</a:t>
            </a:r>
            <a:endParaRPr lang="en-US" dirty="0"/>
          </a:p>
        </p:txBody>
      </p:sp>
      <p:sp>
        <p:nvSpPr>
          <p:cNvPr id="76" name="Slide Number Placeholder 75"/>
          <p:cNvSpPr>
            <a:spLocks noGrp="1"/>
          </p:cNvSpPr>
          <p:nvPr>
            <p:ph type="sldNum" sz="quarter" idx="12"/>
          </p:nvPr>
        </p:nvSpPr>
        <p:spPr/>
        <p:txBody>
          <a:bodyPr/>
          <a:lstStyle/>
          <a:p>
            <a:pPr>
              <a:defRPr/>
            </a:pPr>
            <a:fld id="{B21C9253-C67A-4118-A591-63D4DBE9DBDC}" type="slidenum">
              <a:rPr lang="en-US" smtClean="0"/>
              <a:pPr>
                <a:defRPr/>
              </a:pPr>
              <a:t>27</a:t>
            </a:fld>
            <a:endParaRPr lang="en-US" dirty="0"/>
          </a:p>
        </p:txBody>
      </p:sp>
      <p:sp>
        <p:nvSpPr>
          <p:cNvPr id="93186" name="Title 1"/>
          <p:cNvSpPr>
            <a:spLocks noGrp="1"/>
          </p:cNvSpPr>
          <p:nvPr>
            <p:ph type="title" idx="4294967295"/>
          </p:nvPr>
        </p:nvSpPr>
        <p:spPr>
          <a:xfrm>
            <a:off x="0" y="609600"/>
            <a:ext cx="8839200" cy="1143000"/>
          </a:xfrm>
        </p:spPr>
        <p:txBody>
          <a:bodyPr/>
          <a:lstStyle/>
          <a:p>
            <a:r>
              <a:rPr lang="en-US" dirty="0" smtClean="0">
                <a:ea typeface="ＭＳ Ｐゴシック" pitchFamily="34" charset="-128"/>
              </a:rPr>
              <a:t>Structure of a photograph</a:t>
            </a:r>
          </a:p>
        </p:txBody>
      </p:sp>
      <p:sp>
        <p:nvSpPr>
          <p:cNvPr id="93187" name="Footer Placeholder 4"/>
          <p:cNvSpPr txBox="1">
            <a:spLocks noGrp="1"/>
          </p:cNvSpPr>
          <p:nvPr/>
        </p:nvSpPr>
        <p:spPr bwMode="auto">
          <a:xfrm>
            <a:off x="3124200" y="6248400"/>
            <a:ext cx="2895600" cy="457200"/>
          </a:xfrm>
          <a:prstGeom prst="rect">
            <a:avLst/>
          </a:prstGeom>
          <a:noFill/>
          <a:ln w="9525">
            <a:noFill/>
            <a:miter lim="800000"/>
            <a:headEnd/>
            <a:tailEnd/>
          </a:ln>
        </p:spPr>
        <p:txBody>
          <a:bodyPr/>
          <a:lstStyle/>
          <a:p>
            <a:pPr algn="ctr"/>
            <a:r>
              <a:rPr lang="en-US" sz="1400" dirty="0">
                <a:latin typeface="Arial" charset="0"/>
              </a:rPr>
              <a:t>Society of American Archivists</a:t>
            </a:r>
          </a:p>
        </p:txBody>
      </p:sp>
      <p:sp>
        <p:nvSpPr>
          <p:cNvPr id="93189" name="Rectangle 19"/>
          <p:cNvSpPr>
            <a:spLocks noChangeArrowheads="1"/>
          </p:cNvSpPr>
          <p:nvPr/>
        </p:nvSpPr>
        <p:spPr bwMode="auto">
          <a:xfrm>
            <a:off x="1143000" y="3662363"/>
            <a:ext cx="7372350" cy="609600"/>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en-US" dirty="0">
              <a:latin typeface="Arial" charset="0"/>
            </a:endParaRPr>
          </a:p>
        </p:txBody>
      </p:sp>
      <p:sp>
        <p:nvSpPr>
          <p:cNvPr id="93190" name="Line 21"/>
          <p:cNvSpPr>
            <a:spLocks noChangeShapeType="1"/>
          </p:cNvSpPr>
          <p:nvPr/>
        </p:nvSpPr>
        <p:spPr bwMode="auto">
          <a:xfrm>
            <a:off x="1171575" y="4362450"/>
            <a:ext cx="7286625" cy="0"/>
          </a:xfrm>
          <a:prstGeom prst="line">
            <a:avLst/>
          </a:prstGeom>
          <a:noFill/>
          <a:ln w="9525">
            <a:solidFill>
              <a:schemeClr val="tx1"/>
            </a:solidFill>
            <a:round/>
            <a:headEnd/>
            <a:tailEnd/>
          </a:ln>
        </p:spPr>
        <p:txBody>
          <a:bodyPr/>
          <a:lstStyle/>
          <a:p>
            <a:endParaRPr lang="en-US" dirty="0"/>
          </a:p>
        </p:txBody>
      </p:sp>
      <p:sp>
        <p:nvSpPr>
          <p:cNvPr id="93191" name="Text Box 27"/>
          <p:cNvSpPr txBox="1">
            <a:spLocks noChangeArrowheads="1"/>
          </p:cNvSpPr>
          <p:nvPr/>
        </p:nvSpPr>
        <p:spPr bwMode="auto">
          <a:xfrm>
            <a:off x="1114425" y="2671763"/>
            <a:ext cx="2571750" cy="457200"/>
          </a:xfrm>
          <a:prstGeom prst="rect">
            <a:avLst/>
          </a:prstGeom>
          <a:noFill/>
          <a:ln w="9525">
            <a:noFill/>
            <a:miter lim="800000"/>
            <a:headEnd/>
            <a:tailEnd/>
          </a:ln>
        </p:spPr>
        <p:txBody>
          <a:bodyPr>
            <a:spAutoFit/>
          </a:bodyPr>
          <a:lstStyle/>
          <a:p>
            <a:pPr eaLnBrk="0" hangingPunct="0">
              <a:spcBef>
                <a:spcPct val="50000"/>
              </a:spcBef>
            </a:pPr>
            <a:r>
              <a:rPr lang="en-US" dirty="0">
                <a:latin typeface="Arial" charset="0"/>
              </a:rPr>
              <a:t>Binder layer</a:t>
            </a:r>
          </a:p>
        </p:txBody>
      </p:sp>
      <p:sp>
        <p:nvSpPr>
          <p:cNvPr id="93192" name="Oval 36"/>
          <p:cNvSpPr>
            <a:spLocks noChangeArrowheads="1"/>
          </p:cNvSpPr>
          <p:nvPr/>
        </p:nvSpPr>
        <p:spPr bwMode="auto">
          <a:xfrm>
            <a:off x="4876800" y="3905250"/>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193" name="Oval 37"/>
          <p:cNvSpPr>
            <a:spLocks noChangeArrowheads="1"/>
          </p:cNvSpPr>
          <p:nvPr/>
        </p:nvSpPr>
        <p:spPr bwMode="auto">
          <a:xfrm>
            <a:off x="5391150" y="3905250"/>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194" name="Oval 38"/>
          <p:cNvSpPr>
            <a:spLocks noChangeArrowheads="1"/>
          </p:cNvSpPr>
          <p:nvPr/>
        </p:nvSpPr>
        <p:spPr bwMode="auto">
          <a:xfrm>
            <a:off x="8039100" y="3905250"/>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195" name="Oval 39"/>
          <p:cNvSpPr>
            <a:spLocks noChangeArrowheads="1"/>
          </p:cNvSpPr>
          <p:nvPr/>
        </p:nvSpPr>
        <p:spPr bwMode="auto">
          <a:xfrm>
            <a:off x="7696200" y="3829050"/>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196" name="Oval 40"/>
          <p:cNvSpPr>
            <a:spLocks noChangeArrowheads="1"/>
          </p:cNvSpPr>
          <p:nvPr/>
        </p:nvSpPr>
        <p:spPr bwMode="auto">
          <a:xfrm>
            <a:off x="7010400" y="3981450"/>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197" name="Oval 41"/>
          <p:cNvSpPr>
            <a:spLocks noChangeArrowheads="1"/>
          </p:cNvSpPr>
          <p:nvPr/>
        </p:nvSpPr>
        <p:spPr bwMode="auto">
          <a:xfrm>
            <a:off x="6410325" y="3752850"/>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198" name="Oval 42"/>
          <p:cNvSpPr>
            <a:spLocks noChangeArrowheads="1"/>
          </p:cNvSpPr>
          <p:nvPr/>
        </p:nvSpPr>
        <p:spPr bwMode="auto">
          <a:xfrm>
            <a:off x="4276725" y="3814763"/>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199" name="Oval 43"/>
          <p:cNvSpPr>
            <a:spLocks noChangeArrowheads="1"/>
          </p:cNvSpPr>
          <p:nvPr/>
        </p:nvSpPr>
        <p:spPr bwMode="auto">
          <a:xfrm>
            <a:off x="6067425" y="3829050"/>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00" name="Oval 44"/>
          <p:cNvSpPr>
            <a:spLocks noChangeArrowheads="1"/>
          </p:cNvSpPr>
          <p:nvPr/>
        </p:nvSpPr>
        <p:spPr bwMode="auto">
          <a:xfrm>
            <a:off x="4876800" y="3738563"/>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01" name="Oval 49"/>
          <p:cNvSpPr>
            <a:spLocks noChangeArrowheads="1"/>
          </p:cNvSpPr>
          <p:nvPr/>
        </p:nvSpPr>
        <p:spPr bwMode="auto">
          <a:xfrm>
            <a:off x="5476875" y="3829050"/>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02" name="Oval 50"/>
          <p:cNvSpPr>
            <a:spLocks noChangeArrowheads="1"/>
          </p:cNvSpPr>
          <p:nvPr/>
        </p:nvSpPr>
        <p:spPr bwMode="auto">
          <a:xfrm>
            <a:off x="4533900" y="3905250"/>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03" name="Oval 51"/>
          <p:cNvSpPr>
            <a:spLocks noChangeArrowheads="1"/>
          </p:cNvSpPr>
          <p:nvPr/>
        </p:nvSpPr>
        <p:spPr bwMode="auto">
          <a:xfrm>
            <a:off x="7953375" y="3752850"/>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04" name="Oval 52"/>
          <p:cNvSpPr>
            <a:spLocks noChangeArrowheads="1"/>
          </p:cNvSpPr>
          <p:nvPr/>
        </p:nvSpPr>
        <p:spPr bwMode="auto">
          <a:xfrm>
            <a:off x="7267575" y="3752850"/>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05" name="Oval 53"/>
          <p:cNvSpPr>
            <a:spLocks noChangeArrowheads="1"/>
          </p:cNvSpPr>
          <p:nvPr/>
        </p:nvSpPr>
        <p:spPr bwMode="auto">
          <a:xfrm>
            <a:off x="7991475" y="3890963"/>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06" name="Oval 54"/>
          <p:cNvSpPr>
            <a:spLocks noChangeArrowheads="1"/>
          </p:cNvSpPr>
          <p:nvPr/>
        </p:nvSpPr>
        <p:spPr bwMode="auto">
          <a:xfrm>
            <a:off x="6924675" y="3905250"/>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07" name="Oval 55"/>
          <p:cNvSpPr>
            <a:spLocks noChangeArrowheads="1"/>
          </p:cNvSpPr>
          <p:nvPr/>
        </p:nvSpPr>
        <p:spPr bwMode="auto">
          <a:xfrm>
            <a:off x="6238875" y="3890963"/>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08" name="Oval 56"/>
          <p:cNvSpPr>
            <a:spLocks noChangeArrowheads="1"/>
          </p:cNvSpPr>
          <p:nvPr/>
        </p:nvSpPr>
        <p:spPr bwMode="auto">
          <a:xfrm>
            <a:off x="3933825" y="3890963"/>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09" name="Oval 57"/>
          <p:cNvSpPr>
            <a:spLocks noChangeArrowheads="1"/>
          </p:cNvSpPr>
          <p:nvPr/>
        </p:nvSpPr>
        <p:spPr bwMode="auto">
          <a:xfrm>
            <a:off x="5734050" y="3814763"/>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10" name="Oval 58"/>
          <p:cNvSpPr>
            <a:spLocks noChangeArrowheads="1"/>
          </p:cNvSpPr>
          <p:nvPr/>
        </p:nvSpPr>
        <p:spPr bwMode="auto">
          <a:xfrm>
            <a:off x="5219700" y="3829050"/>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11" name="Oval 59"/>
          <p:cNvSpPr>
            <a:spLocks noChangeArrowheads="1"/>
          </p:cNvSpPr>
          <p:nvPr/>
        </p:nvSpPr>
        <p:spPr bwMode="auto">
          <a:xfrm>
            <a:off x="5905500" y="3981450"/>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12" name="Oval 60"/>
          <p:cNvSpPr>
            <a:spLocks noChangeArrowheads="1"/>
          </p:cNvSpPr>
          <p:nvPr/>
        </p:nvSpPr>
        <p:spPr bwMode="auto">
          <a:xfrm>
            <a:off x="6753225" y="3905250"/>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13" name="Oval 61"/>
          <p:cNvSpPr>
            <a:spLocks noChangeArrowheads="1"/>
          </p:cNvSpPr>
          <p:nvPr/>
        </p:nvSpPr>
        <p:spPr bwMode="auto">
          <a:xfrm>
            <a:off x="7353300" y="3829050"/>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14" name="Oval 65"/>
          <p:cNvSpPr>
            <a:spLocks noChangeArrowheads="1"/>
          </p:cNvSpPr>
          <p:nvPr/>
        </p:nvSpPr>
        <p:spPr bwMode="auto">
          <a:xfrm>
            <a:off x="5562600" y="3981450"/>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15" name="Oval 66"/>
          <p:cNvSpPr>
            <a:spLocks noChangeArrowheads="1"/>
          </p:cNvSpPr>
          <p:nvPr/>
        </p:nvSpPr>
        <p:spPr bwMode="auto">
          <a:xfrm>
            <a:off x="5734050" y="4133850"/>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16" name="Oval 67"/>
          <p:cNvSpPr>
            <a:spLocks noChangeArrowheads="1"/>
          </p:cNvSpPr>
          <p:nvPr/>
        </p:nvSpPr>
        <p:spPr bwMode="auto">
          <a:xfrm>
            <a:off x="1962150" y="4119563"/>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17" name="Oval 68"/>
          <p:cNvSpPr>
            <a:spLocks noChangeArrowheads="1"/>
          </p:cNvSpPr>
          <p:nvPr/>
        </p:nvSpPr>
        <p:spPr bwMode="auto">
          <a:xfrm>
            <a:off x="8143875" y="3829050"/>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18" name="Oval 69"/>
          <p:cNvSpPr>
            <a:spLocks noChangeArrowheads="1"/>
          </p:cNvSpPr>
          <p:nvPr/>
        </p:nvSpPr>
        <p:spPr bwMode="auto">
          <a:xfrm>
            <a:off x="6496050" y="4043363"/>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19" name="Oval 70"/>
          <p:cNvSpPr>
            <a:spLocks noChangeArrowheads="1"/>
          </p:cNvSpPr>
          <p:nvPr/>
        </p:nvSpPr>
        <p:spPr bwMode="auto">
          <a:xfrm>
            <a:off x="4791075" y="4057650"/>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20" name="Oval 71"/>
          <p:cNvSpPr>
            <a:spLocks noChangeArrowheads="1"/>
          </p:cNvSpPr>
          <p:nvPr/>
        </p:nvSpPr>
        <p:spPr bwMode="auto">
          <a:xfrm>
            <a:off x="7267575" y="3981450"/>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21" name="Oval 72"/>
          <p:cNvSpPr>
            <a:spLocks noChangeArrowheads="1"/>
          </p:cNvSpPr>
          <p:nvPr/>
        </p:nvSpPr>
        <p:spPr bwMode="auto">
          <a:xfrm>
            <a:off x="3848100" y="3814763"/>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22" name="Rectangle 64" descr="Zig zag"/>
          <p:cNvSpPr>
            <a:spLocks noChangeArrowheads="1"/>
          </p:cNvSpPr>
          <p:nvPr/>
        </p:nvSpPr>
        <p:spPr bwMode="auto">
          <a:xfrm>
            <a:off x="1143000" y="4348163"/>
            <a:ext cx="7372350" cy="685800"/>
          </a:xfrm>
          <a:prstGeom prst="rect">
            <a:avLst/>
          </a:prstGeom>
          <a:pattFill prst="zigZag">
            <a:fgClr>
              <a:schemeClr val="accent2"/>
            </a:fgClr>
            <a:bgClr>
              <a:srgbClr val="FFFFFF"/>
            </a:bgClr>
          </a:pattFill>
          <a:ln w="9525">
            <a:solidFill>
              <a:schemeClr val="tx1"/>
            </a:solidFill>
            <a:miter lim="800000"/>
            <a:headEnd/>
            <a:tailEnd/>
          </a:ln>
        </p:spPr>
        <p:txBody>
          <a:bodyPr wrap="none" anchor="ctr"/>
          <a:lstStyle/>
          <a:p>
            <a:endParaRPr lang="en-US" dirty="0">
              <a:latin typeface="Arial" charset="0"/>
            </a:endParaRPr>
          </a:p>
        </p:txBody>
      </p:sp>
      <p:sp>
        <p:nvSpPr>
          <p:cNvPr id="93223" name="Line 74"/>
          <p:cNvSpPr>
            <a:spLocks noChangeShapeType="1"/>
          </p:cNvSpPr>
          <p:nvPr/>
        </p:nvSpPr>
        <p:spPr bwMode="auto">
          <a:xfrm flipH="1" flipV="1">
            <a:off x="5029200" y="4576763"/>
            <a:ext cx="1295400" cy="762000"/>
          </a:xfrm>
          <a:prstGeom prst="line">
            <a:avLst/>
          </a:prstGeom>
          <a:noFill/>
          <a:ln w="9525">
            <a:solidFill>
              <a:srgbClr val="FF0000"/>
            </a:solidFill>
            <a:round/>
            <a:headEnd/>
            <a:tailEnd type="triangle" w="med" len="med"/>
          </a:ln>
        </p:spPr>
        <p:txBody>
          <a:bodyPr/>
          <a:lstStyle/>
          <a:p>
            <a:endParaRPr lang="en-US" dirty="0"/>
          </a:p>
        </p:txBody>
      </p:sp>
      <p:sp>
        <p:nvSpPr>
          <p:cNvPr id="93224" name="Line 75"/>
          <p:cNvSpPr>
            <a:spLocks noChangeShapeType="1"/>
          </p:cNvSpPr>
          <p:nvPr/>
        </p:nvSpPr>
        <p:spPr bwMode="auto">
          <a:xfrm>
            <a:off x="1276350" y="3128963"/>
            <a:ext cx="342900" cy="990600"/>
          </a:xfrm>
          <a:prstGeom prst="line">
            <a:avLst/>
          </a:prstGeom>
          <a:noFill/>
          <a:ln w="9525">
            <a:solidFill>
              <a:srgbClr val="FF0000"/>
            </a:solidFill>
            <a:round/>
            <a:headEnd/>
            <a:tailEnd type="triangle" w="med" len="med"/>
          </a:ln>
        </p:spPr>
        <p:txBody>
          <a:bodyPr/>
          <a:lstStyle/>
          <a:p>
            <a:endParaRPr lang="en-US" dirty="0"/>
          </a:p>
        </p:txBody>
      </p:sp>
      <p:sp>
        <p:nvSpPr>
          <p:cNvPr id="93225" name="Line 76"/>
          <p:cNvSpPr>
            <a:spLocks noChangeShapeType="1"/>
          </p:cNvSpPr>
          <p:nvPr/>
        </p:nvSpPr>
        <p:spPr bwMode="auto">
          <a:xfrm flipH="1">
            <a:off x="6153150" y="2900363"/>
            <a:ext cx="1009650" cy="914400"/>
          </a:xfrm>
          <a:prstGeom prst="line">
            <a:avLst/>
          </a:prstGeom>
          <a:noFill/>
          <a:ln w="9525">
            <a:solidFill>
              <a:srgbClr val="FF0000"/>
            </a:solidFill>
            <a:round/>
            <a:headEnd/>
            <a:tailEnd type="triangle" w="med" len="med"/>
          </a:ln>
        </p:spPr>
        <p:txBody>
          <a:bodyPr/>
          <a:lstStyle/>
          <a:p>
            <a:endParaRPr lang="en-US" dirty="0"/>
          </a:p>
        </p:txBody>
      </p:sp>
      <p:sp>
        <p:nvSpPr>
          <p:cNvPr id="93226" name="Line 77"/>
          <p:cNvSpPr>
            <a:spLocks noChangeShapeType="1"/>
          </p:cNvSpPr>
          <p:nvPr/>
        </p:nvSpPr>
        <p:spPr bwMode="auto">
          <a:xfrm>
            <a:off x="7467600" y="2862263"/>
            <a:ext cx="685800" cy="952500"/>
          </a:xfrm>
          <a:prstGeom prst="line">
            <a:avLst/>
          </a:prstGeom>
          <a:noFill/>
          <a:ln w="9525">
            <a:solidFill>
              <a:srgbClr val="FF0000"/>
            </a:solidFill>
            <a:round/>
            <a:headEnd/>
            <a:tailEnd type="triangle" w="med" len="med"/>
          </a:ln>
        </p:spPr>
        <p:txBody>
          <a:bodyPr/>
          <a:lstStyle/>
          <a:p>
            <a:endParaRPr lang="en-US" dirty="0"/>
          </a:p>
        </p:txBody>
      </p:sp>
      <p:sp>
        <p:nvSpPr>
          <p:cNvPr id="93227" name="Oval 81"/>
          <p:cNvSpPr>
            <a:spLocks noChangeArrowheads="1"/>
          </p:cNvSpPr>
          <p:nvPr/>
        </p:nvSpPr>
        <p:spPr bwMode="auto">
          <a:xfrm>
            <a:off x="3162300" y="4133850"/>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28" name="Oval 82"/>
          <p:cNvSpPr>
            <a:spLocks noChangeArrowheads="1"/>
          </p:cNvSpPr>
          <p:nvPr/>
        </p:nvSpPr>
        <p:spPr bwMode="auto">
          <a:xfrm>
            <a:off x="3076575" y="3814763"/>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29" name="Oval 84"/>
          <p:cNvSpPr>
            <a:spLocks noChangeArrowheads="1"/>
          </p:cNvSpPr>
          <p:nvPr/>
        </p:nvSpPr>
        <p:spPr bwMode="auto">
          <a:xfrm>
            <a:off x="2647950" y="3814763"/>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30" name="Oval 85"/>
          <p:cNvSpPr>
            <a:spLocks noChangeArrowheads="1"/>
          </p:cNvSpPr>
          <p:nvPr/>
        </p:nvSpPr>
        <p:spPr bwMode="auto">
          <a:xfrm>
            <a:off x="3676650" y="3967163"/>
            <a:ext cx="85725" cy="76200"/>
          </a:xfrm>
          <a:prstGeom prst="ellipse">
            <a:avLst/>
          </a:prstGeom>
          <a:solidFill>
            <a:srgbClr val="000000"/>
          </a:solidFill>
          <a:ln w="9525">
            <a:solidFill>
              <a:schemeClr val="bg1"/>
            </a:solidFill>
            <a:round/>
            <a:headEnd/>
            <a:tailEnd/>
          </a:ln>
        </p:spPr>
        <p:txBody>
          <a:bodyPr wrap="none" anchor="ctr"/>
          <a:lstStyle/>
          <a:p>
            <a:pPr algn="ctr" eaLnBrk="0" hangingPunct="0"/>
            <a:endParaRPr lang="en-US" dirty="0">
              <a:latin typeface="Arial" charset="0"/>
            </a:endParaRPr>
          </a:p>
        </p:txBody>
      </p:sp>
      <p:sp>
        <p:nvSpPr>
          <p:cNvPr id="93231" name="Oval 86"/>
          <p:cNvSpPr>
            <a:spLocks noChangeArrowheads="1"/>
          </p:cNvSpPr>
          <p:nvPr/>
        </p:nvSpPr>
        <p:spPr bwMode="auto">
          <a:xfrm>
            <a:off x="3333750" y="3967163"/>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32" name="Oval 87"/>
          <p:cNvSpPr>
            <a:spLocks noChangeArrowheads="1"/>
          </p:cNvSpPr>
          <p:nvPr/>
        </p:nvSpPr>
        <p:spPr bwMode="auto">
          <a:xfrm>
            <a:off x="3848100" y="4119563"/>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33" name="Oval 88"/>
          <p:cNvSpPr>
            <a:spLocks noChangeArrowheads="1"/>
          </p:cNvSpPr>
          <p:nvPr/>
        </p:nvSpPr>
        <p:spPr bwMode="auto">
          <a:xfrm>
            <a:off x="2476500" y="3814763"/>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34" name="Oval 89"/>
          <p:cNvSpPr>
            <a:spLocks noChangeArrowheads="1"/>
          </p:cNvSpPr>
          <p:nvPr/>
        </p:nvSpPr>
        <p:spPr bwMode="auto">
          <a:xfrm>
            <a:off x="1362075" y="3967163"/>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35" name="Oval 90"/>
          <p:cNvSpPr>
            <a:spLocks noChangeArrowheads="1"/>
          </p:cNvSpPr>
          <p:nvPr/>
        </p:nvSpPr>
        <p:spPr bwMode="auto">
          <a:xfrm>
            <a:off x="2047875" y="3814763"/>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36" name="Oval 91"/>
          <p:cNvSpPr>
            <a:spLocks noChangeArrowheads="1"/>
          </p:cNvSpPr>
          <p:nvPr/>
        </p:nvSpPr>
        <p:spPr bwMode="auto">
          <a:xfrm>
            <a:off x="2305050" y="3738563"/>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37" name="Oval 92"/>
          <p:cNvSpPr>
            <a:spLocks noChangeArrowheads="1"/>
          </p:cNvSpPr>
          <p:nvPr/>
        </p:nvSpPr>
        <p:spPr bwMode="auto">
          <a:xfrm>
            <a:off x="1619250" y="3814763"/>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38" name="Oval 93"/>
          <p:cNvSpPr>
            <a:spLocks noChangeArrowheads="1"/>
          </p:cNvSpPr>
          <p:nvPr/>
        </p:nvSpPr>
        <p:spPr bwMode="auto">
          <a:xfrm>
            <a:off x="1790700" y="3890963"/>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39" name="Oval 94"/>
          <p:cNvSpPr>
            <a:spLocks noChangeArrowheads="1"/>
          </p:cNvSpPr>
          <p:nvPr/>
        </p:nvSpPr>
        <p:spPr bwMode="auto">
          <a:xfrm>
            <a:off x="1362075" y="3814763"/>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40" name="Oval 95"/>
          <p:cNvSpPr>
            <a:spLocks noChangeArrowheads="1"/>
          </p:cNvSpPr>
          <p:nvPr/>
        </p:nvSpPr>
        <p:spPr bwMode="auto">
          <a:xfrm>
            <a:off x="2647950" y="3967163"/>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41" name="Oval 96"/>
          <p:cNvSpPr>
            <a:spLocks noChangeArrowheads="1"/>
          </p:cNvSpPr>
          <p:nvPr/>
        </p:nvSpPr>
        <p:spPr bwMode="auto">
          <a:xfrm>
            <a:off x="4362450" y="3967163"/>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42" name="Oval 97"/>
          <p:cNvSpPr>
            <a:spLocks noChangeArrowheads="1"/>
          </p:cNvSpPr>
          <p:nvPr/>
        </p:nvSpPr>
        <p:spPr bwMode="auto">
          <a:xfrm>
            <a:off x="2390775" y="4043363"/>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43" name="Oval 98"/>
          <p:cNvSpPr>
            <a:spLocks noChangeArrowheads="1"/>
          </p:cNvSpPr>
          <p:nvPr/>
        </p:nvSpPr>
        <p:spPr bwMode="auto">
          <a:xfrm>
            <a:off x="4191000" y="4043363"/>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44" name="Oval 100"/>
          <p:cNvSpPr>
            <a:spLocks noChangeArrowheads="1"/>
          </p:cNvSpPr>
          <p:nvPr/>
        </p:nvSpPr>
        <p:spPr bwMode="auto">
          <a:xfrm>
            <a:off x="5476875" y="4119563"/>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45" name="Oval 101"/>
          <p:cNvSpPr>
            <a:spLocks noChangeArrowheads="1"/>
          </p:cNvSpPr>
          <p:nvPr/>
        </p:nvSpPr>
        <p:spPr bwMode="auto">
          <a:xfrm>
            <a:off x="3419475" y="3890963"/>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46" name="Oval 102"/>
          <p:cNvSpPr>
            <a:spLocks noChangeArrowheads="1"/>
          </p:cNvSpPr>
          <p:nvPr/>
        </p:nvSpPr>
        <p:spPr bwMode="auto">
          <a:xfrm>
            <a:off x="7877175" y="4195763"/>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47" name="Oval 103"/>
          <p:cNvSpPr>
            <a:spLocks noChangeArrowheads="1"/>
          </p:cNvSpPr>
          <p:nvPr/>
        </p:nvSpPr>
        <p:spPr bwMode="auto">
          <a:xfrm>
            <a:off x="7524750" y="4043363"/>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48" name="Oval 104"/>
          <p:cNvSpPr>
            <a:spLocks noChangeArrowheads="1"/>
          </p:cNvSpPr>
          <p:nvPr/>
        </p:nvSpPr>
        <p:spPr bwMode="auto">
          <a:xfrm>
            <a:off x="4533900" y="4119563"/>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49" name="Oval 105"/>
          <p:cNvSpPr>
            <a:spLocks noChangeArrowheads="1"/>
          </p:cNvSpPr>
          <p:nvPr/>
        </p:nvSpPr>
        <p:spPr bwMode="auto">
          <a:xfrm>
            <a:off x="6667500" y="4119563"/>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50" name="Oval 106"/>
          <p:cNvSpPr>
            <a:spLocks noChangeArrowheads="1"/>
          </p:cNvSpPr>
          <p:nvPr/>
        </p:nvSpPr>
        <p:spPr bwMode="auto">
          <a:xfrm>
            <a:off x="5133975" y="4119563"/>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51" name="Oval 107"/>
          <p:cNvSpPr>
            <a:spLocks noChangeArrowheads="1"/>
          </p:cNvSpPr>
          <p:nvPr/>
        </p:nvSpPr>
        <p:spPr bwMode="auto">
          <a:xfrm>
            <a:off x="8296275" y="4043363"/>
            <a:ext cx="85725" cy="76200"/>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3252" name="Oval 108"/>
          <p:cNvSpPr>
            <a:spLocks noChangeArrowheads="1"/>
          </p:cNvSpPr>
          <p:nvPr/>
        </p:nvSpPr>
        <p:spPr bwMode="auto">
          <a:xfrm>
            <a:off x="2819400" y="3967163"/>
            <a:ext cx="85725" cy="76200"/>
          </a:xfrm>
          <a:prstGeom prst="ellipse">
            <a:avLst/>
          </a:prstGeom>
          <a:solidFill>
            <a:srgbClr val="000000"/>
          </a:solidFill>
          <a:ln w="9525">
            <a:solidFill>
              <a:schemeClr val="bg1"/>
            </a:solidFill>
            <a:round/>
            <a:headEnd/>
            <a:tailEnd/>
          </a:ln>
        </p:spPr>
        <p:txBody>
          <a:bodyPr wrap="none" anchor="ctr"/>
          <a:lstStyle/>
          <a:p>
            <a:pPr algn="ctr" eaLnBrk="0" hangingPunct="0"/>
            <a:endParaRPr lang="en-US" dirty="0">
              <a:latin typeface="Arial" charset="0"/>
            </a:endParaRPr>
          </a:p>
        </p:txBody>
      </p:sp>
      <p:sp>
        <p:nvSpPr>
          <p:cNvPr id="93253" name="Oval 109"/>
          <p:cNvSpPr>
            <a:spLocks noChangeArrowheads="1"/>
          </p:cNvSpPr>
          <p:nvPr/>
        </p:nvSpPr>
        <p:spPr bwMode="auto">
          <a:xfrm>
            <a:off x="3505200" y="4043363"/>
            <a:ext cx="85725" cy="76200"/>
          </a:xfrm>
          <a:prstGeom prst="ellipse">
            <a:avLst/>
          </a:prstGeom>
          <a:solidFill>
            <a:srgbClr val="000000"/>
          </a:solidFill>
          <a:ln w="9525">
            <a:solidFill>
              <a:schemeClr val="bg1"/>
            </a:solidFill>
            <a:round/>
            <a:headEnd/>
            <a:tailEnd/>
          </a:ln>
        </p:spPr>
        <p:txBody>
          <a:bodyPr wrap="none" anchor="ctr"/>
          <a:lstStyle/>
          <a:p>
            <a:pPr algn="ctr" eaLnBrk="0" hangingPunct="0"/>
            <a:endParaRPr lang="en-US" dirty="0">
              <a:latin typeface="Arial" charset="0"/>
            </a:endParaRPr>
          </a:p>
        </p:txBody>
      </p:sp>
      <p:sp>
        <p:nvSpPr>
          <p:cNvPr id="93254" name="Oval 110"/>
          <p:cNvSpPr>
            <a:spLocks noChangeArrowheads="1"/>
          </p:cNvSpPr>
          <p:nvPr/>
        </p:nvSpPr>
        <p:spPr bwMode="auto">
          <a:xfrm>
            <a:off x="2219325" y="3967163"/>
            <a:ext cx="85725" cy="76200"/>
          </a:xfrm>
          <a:prstGeom prst="ellipse">
            <a:avLst/>
          </a:prstGeom>
          <a:solidFill>
            <a:srgbClr val="000000"/>
          </a:solidFill>
          <a:ln w="9525">
            <a:solidFill>
              <a:schemeClr val="bg1"/>
            </a:solidFill>
            <a:round/>
            <a:headEnd/>
            <a:tailEnd/>
          </a:ln>
        </p:spPr>
        <p:txBody>
          <a:bodyPr wrap="none" anchor="ctr"/>
          <a:lstStyle/>
          <a:p>
            <a:pPr algn="ctr" eaLnBrk="0" hangingPunct="0"/>
            <a:endParaRPr lang="en-US" dirty="0">
              <a:latin typeface="Arial" charset="0"/>
            </a:endParaRPr>
          </a:p>
        </p:txBody>
      </p:sp>
      <p:sp>
        <p:nvSpPr>
          <p:cNvPr id="93255" name="TextBox 85"/>
          <p:cNvSpPr txBox="1">
            <a:spLocks noChangeArrowheads="1"/>
          </p:cNvSpPr>
          <p:nvPr/>
        </p:nvSpPr>
        <p:spPr bwMode="auto">
          <a:xfrm>
            <a:off x="5029200" y="5262563"/>
            <a:ext cx="2133600" cy="457200"/>
          </a:xfrm>
          <a:prstGeom prst="rect">
            <a:avLst/>
          </a:prstGeom>
          <a:noFill/>
          <a:ln w="9525">
            <a:noFill/>
            <a:miter lim="800000"/>
            <a:headEnd/>
            <a:tailEnd/>
          </a:ln>
        </p:spPr>
        <p:txBody>
          <a:bodyPr>
            <a:spAutoFit/>
          </a:bodyPr>
          <a:lstStyle/>
          <a:p>
            <a:r>
              <a:rPr lang="en-US" dirty="0">
                <a:latin typeface="Arial" charset="0"/>
              </a:rPr>
              <a:t>Support</a:t>
            </a:r>
          </a:p>
        </p:txBody>
      </p:sp>
      <p:sp>
        <p:nvSpPr>
          <p:cNvPr id="93256" name="TextBox 89"/>
          <p:cNvSpPr txBox="1">
            <a:spLocks noChangeArrowheads="1"/>
          </p:cNvSpPr>
          <p:nvPr/>
        </p:nvSpPr>
        <p:spPr bwMode="auto">
          <a:xfrm>
            <a:off x="6477000" y="2286000"/>
            <a:ext cx="2073275" cy="830997"/>
          </a:xfrm>
          <a:prstGeom prst="rect">
            <a:avLst/>
          </a:prstGeom>
          <a:noFill/>
          <a:ln w="9525">
            <a:noFill/>
            <a:miter lim="800000"/>
            <a:headEnd/>
            <a:tailEnd/>
          </a:ln>
        </p:spPr>
        <p:txBody>
          <a:bodyPr>
            <a:spAutoFit/>
          </a:bodyPr>
          <a:lstStyle/>
          <a:p>
            <a:r>
              <a:rPr lang="en-US" dirty="0">
                <a:latin typeface="+mn-lt"/>
              </a:rPr>
              <a:t>Image Material</a:t>
            </a:r>
          </a:p>
        </p:txBody>
      </p:sp>
      <p:sp>
        <p:nvSpPr>
          <p:cNvPr id="93257" name="Rectangle 74"/>
          <p:cNvSpPr>
            <a:spLocks noChangeArrowheads="1"/>
          </p:cNvSpPr>
          <p:nvPr/>
        </p:nvSpPr>
        <p:spPr bwMode="auto">
          <a:xfrm>
            <a:off x="1143000" y="4195763"/>
            <a:ext cx="7391400" cy="152400"/>
          </a:xfrm>
          <a:prstGeom prst="rect">
            <a:avLst/>
          </a:prstGeom>
          <a:solidFill>
            <a:srgbClr val="FFFFFF"/>
          </a:solidFill>
          <a:ln w="9525">
            <a:solidFill>
              <a:schemeClr val="tx1"/>
            </a:solidFill>
            <a:miter lim="800000"/>
            <a:headEnd/>
            <a:tailEnd/>
          </a:ln>
        </p:spPr>
        <p:txBody>
          <a:bodyPr wrap="none" anchor="ctr"/>
          <a:lstStyle/>
          <a:p>
            <a:endParaRPr lang="en-US" dirty="0"/>
          </a:p>
        </p:txBody>
      </p:sp>
      <p:sp>
        <p:nvSpPr>
          <p:cNvPr id="93258" name="Text Box 75"/>
          <p:cNvSpPr txBox="1">
            <a:spLocks noChangeArrowheads="1"/>
          </p:cNvSpPr>
          <p:nvPr/>
        </p:nvSpPr>
        <p:spPr bwMode="auto">
          <a:xfrm>
            <a:off x="1143000" y="5334000"/>
            <a:ext cx="3200400" cy="457200"/>
          </a:xfrm>
          <a:prstGeom prst="rect">
            <a:avLst/>
          </a:prstGeom>
          <a:noFill/>
          <a:ln w="9525">
            <a:noFill/>
            <a:miter lim="800000"/>
            <a:headEnd/>
            <a:tailEnd/>
          </a:ln>
        </p:spPr>
        <p:txBody>
          <a:bodyPr>
            <a:spAutoFit/>
          </a:bodyPr>
          <a:lstStyle/>
          <a:p>
            <a:pPr>
              <a:spcBef>
                <a:spcPct val="50000"/>
              </a:spcBef>
            </a:pPr>
            <a:r>
              <a:rPr lang="en-US" dirty="0">
                <a:latin typeface="+mn-lt"/>
              </a:rPr>
              <a:t>Baryta layer</a:t>
            </a:r>
          </a:p>
        </p:txBody>
      </p:sp>
      <p:sp>
        <p:nvSpPr>
          <p:cNvPr id="93259" name="Line 74"/>
          <p:cNvSpPr>
            <a:spLocks noChangeShapeType="1"/>
          </p:cNvSpPr>
          <p:nvPr/>
        </p:nvSpPr>
        <p:spPr bwMode="auto">
          <a:xfrm flipV="1">
            <a:off x="1828800" y="4267200"/>
            <a:ext cx="1447800" cy="990600"/>
          </a:xfrm>
          <a:prstGeom prst="line">
            <a:avLst/>
          </a:prstGeom>
          <a:noFill/>
          <a:ln w="9525">
            <a:solidFill>
              <a:srgbClr val="FF0000"/>
            </a:solidFill>
            <a:round/>
            <a:headEnd/>
            <a:tailEnd type="triangle" w="med" len="med"/>
          </a:ln>
        </p:spPr>
        <p:txBody>
          <a:bodyPr/>
          <a:lstStyle/>
          <a:p>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Footer Placeholder 4"/>
          <p:cNvSpPr txBox="1">
            <a:spLocks noGrp="1"/>
          </p:cNvSpPr>
          <p:nvPr/>
        </p:nvSpPr>
        <p:spPr bwMode="auto">
          <a:xfrm>
            <a:off x="3124200" y="6248400"/>
            <a:ext cx="2895600" cy="457200"/>
          </a:xfrm>
          <a:prstGeom prst="rect">
            <a:avLst/>
          </a:prstGeom>
          <a:noFill/>
          <a:ln w="9525">
            <a:noFill/>
            <a:miter lim="800000"/>
            <a:headEnd/>
            <a:tailEnd/>
          </a:ln>
        </p:spPr>
        <p:txBody>
          <a:bodyPr/>
          <a:lstStyle/>
          <a:p>
            <a:pPr algn="ctr"/>
            <a:r>
              <a:rPr lang="en-US" sz="1400" dirty="0">
                <a:latin typeface="Arial" charset="0"/>
              </a:rPr>
              <a:t>Society of American Archivists</a:t>
            </a:r>
          </a:p>
        </p:txBody>
      </p:sp>
      <p:sp>
        <p:nvSpPr>
          <p:cNvPr id="54" name="Date Placeholder 53"/>
          <p:cNvSpPr>
            <a:spLocks noGrp="1"/>
          </p:cNvSpPr>
          <p:nvPr>
            <p:ph type="dt" sz="half" idx="10"/>
          </p:nvPr>
        </p:nvSpPr>
        <p:spPr/>
        <p:txBody>
          <a:bodyPr/>
          <a:lstStyle/>
          <a:p>
            <a:pPr>
              <a:defRPr/>
            </a:pPr>
            <a:r>
              <a:rPr lang="en-US" smtClean="0"/>
              <a:t>Fall 2010</a:t>
            </a:r>
            <a:endParaRPr lang="en-US" dirty="0"/>
          </a:p>
        </p:txBody>
      </p:sp>
      <p:sp>
        <p:nvSpPr>
          <p:cNvPr id="56" name="Footer Placeholder 55"/>
          <p:cNvSpPr>
            <a:spLocks noGrp="1"/>
          </p:cNvSpPr>
          <p:nvPr>
            <p:ph type="ftr" sz="quarter" idx="11"/>
          </p:nvPr>
        </p:nvSpPr>
        <p:spPr/>
        <p:txBody>
          <a:bodyPr/>
          <a:lstStyle/>
          <a:p>
            <a:pPr>
              <a:defRPr/>
            </a:pPr>
            <a:r>
              <a:rPr lang="en-US" dirty="0" smtClean="0"/>
              <a:t>Society of American Archivists</a:t>
            </a:r>
            <a:endParaRPr lang="en-US" dirty="0"/>
          </a:p>
        </p:txBody>
      </p:sp>
      <p:sp>
        <p:nvSpPr>
          <p:cNvPr id="55" name="Slide Number Placeholder 54"/>
          <p:cNvSpPr>
            <a:spLocks noGrp="1"/>
          </p:cNvSpPr>
          <p:nvPr>
            <p:ph type="sldNum" sz="quarter" idx="12"/>
          </p:nvPr>
        </p:nvSpPr>
        <p:spPr/>
        <p:txBody>
          <a:bodyPr/>
          <a:lstStyle/>
          <a:p>
            <a:pPr>
              <a:defRPr/>
            </a:pPr>
            <a:fld id="{B21C9253-C67A-4118-A591-63D4DBE9DBDC}" type="slidenum">
              <a:rPr lang="en-US" smtClean="0"/>
              <a:pPr>
                <a:defRPr/>
              </a:pPr>
              <a:t>28</a:t>
            </a:fld>
            <a:endParaRPr lang="en-US" dirty="0"/>
          </a:p>
        </p:txBody>
      </p:sp>
      <p:sp>
        <p:nvSpPr>
          <p:cNvPr id="95236" name="Title 1"/>
          <p:cNvSpPr>
            <a:spLocks noGrp="1"/>
          </p:cNvSpPr>
          <p:nvPr>
            <p:ph type="title" idx="4294967295"/>
          </p:nvPr>
        </p:nvSpPr>
        <p:spPr>
          <a:xfrm>
            <a:off x="0" y="228600"/>
            <a:ext cx="9144000" cy="1176338"/>
          </a:xfrm>
        </p:spPr>
        <p:txBody>
          <a:bodyPr/>
          <a:lstStyle/>
          <a:p>
            <a:r>
              <a:rPr lang="en-US" dirty="0" smtClean="0">
                <a:ea typeface="ＭＳ Ｐゴシック" pitchFamily="34" charset="-128"/>
              </a:rPr>
              <a:t>Supports</a:t>
            </a:r>
          </a:p>
        </p:txBody>
      </p:sp>
      <p:sp>
        <p:nvSpPr>
          <p:cNvPr id="95237" name="Content Placeholder 2"/>
          <p:cNvSpPr>
            <a:spLocks noGrp="1"/>
          </p:cNvSpPr>
          <p:nvPr>
            <p:ph type="body" sz="half" idx="4294967295"/>
          </p:nvPr>
        </p:nvSpPr>
        <p:spPr>
          <a:xfrm>
            <a:off x="914400" y="2133600"/>
            <a:ext cx="3276600" cy="2971800"/>
          </a:xfrm>
        </p:spPr>
        <p:txBody>
          <a:bodyPr/>
          <a:lstStyle/>
          <a:p>
            <a:pPr>
              <a:buFontTx/>
              <a:buNone/>
            </a:pPr>
            <a:endParaRPr lang="en-US" dirty="0" smtClean="0">
              <a:ea typeface="ＭＳ Ｐゴシック" pitchFamily="34" charset="-128"/>
            </a:endParaRPr>
          </a:p>
          <a:p>
            <a:r>
              <a:rPr lang="en-US" dirty="0" smtClean="0">
                <a:ea typeface="ＭＳ Ｐゴシック" pitchFamily="34" charset="-128"/>
              </a:rPr>
              <a:t>Metal</a:t>
            </a:r>
          </a:p>
          <a:p>
            <a:r>
              <a:rPr lang="en-US" dirty="0" smtClean="0">
                <a:ea typeface="ＭＳ Ｐゴシック" pitchFamily="34" charset="-128"/>
              </a:rPr>
              <a:t>Glass</a:t>
            </a:r>
          </a:p>
          <a:p>
            <a:r>
              <a:rPr lang="en-US" dirty="0" smtClean="0">
                <a:ea typeface="ＭＳ Ｐゴシック" pitchFamily="34" charset="-128"/>
              </a:rPr>
              <a:t>Paper</a:t>
            </a:r>
          </a:p>
          <a:p>
            <a:r>
              <a:rPr lang="en-US" dirty="0" smtClean="0">
                <a:ea typeface="ＭＳ Ｐゴシック" pitchFamily="34" charset="-128"/>
              </a:rPr>
              <a:t>Plastic</a:t>
            </a:r>
          </a:p>
        </p:txBody>
      </p:sp>
      <p:sp>
        <p:nvSpPr>
          <p:cNvPr id="95238" name="Rectangle 19"/>
          <p:cNvSpPr>
            <a:spLocks noChangeArrowheads="1"/>
          </p:cNvSpPr>
          <p:nvPr/>
        </p:nvSpPr>
        <p:spPr bwMode="auto">
          <a:xfrm>
            <a:off x="5105400" y="3733800"/>
            <a:ext cx="2895600" cy="465138"/>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en-US" dirty="0">
              <a:latin typeface="Arial" charset="0"/>
            </a:endParaRPr>
          </a:p>
        </p:txBody>
      </p:sp>
      <p:sp>
        <p:nvSpPr>
          <p:cNvPr id="95239" name="Line 21"/>
          <p:cNvSpPr>
            <a:spLocks noChangeShapeType="1"/>
          </p:cNvSpPr>
          <p:nvPr/>
        </p:nvSpPr>
        <p:spPr bwMode="auto">
          <a:xfrm>
            <a:off x="5133975" y="4510088"/>
            <a:ext cx="2862263" cy="46037"/>
          </a:xfrm>
          <a:prstGeom prst="line">
            <a:avLst/>
          </a:prstGeom>
          <a:noFill/>
          <a:ln w="9525">
            <a:solidFill>
              <a:schemeClr val="tx1"/>
            </a:solidFill>
            <a:round/>
            <a:headEnd/>
            <a:tailEnd/>
          </a:ln>
        </p:spPr>
        <p:txBody>
          <a:bodyPr/>
          <a:lstStyle/>
          <a:p>
            <a:endParaRPr lang="en-US" dirty="0"/>
          </a:p>
        </p:txBody>
      </p:sp>
      <p:sp>
        <p:nvSpPr>
          <p:cNvPr id="95240" name="Oval 36"/>
          <p:cNvSpPr>
            <a:spLocks noChangeArrowheads="1"/>
          </p:cNvSpPr>
          <p:nvPr/>
        </p:nvSpPr>
        <p:spPr bwMode="auto">
          <a:xfrm>
            <a:off x="5943600" y="3900488"/>
            <a:ext cx="46038" cy="68262"/>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41" name="Oval 37"/>
          <p:cNvSpPr>
            <a:spLocks noChangeArrowheads="1"/>
          </p:cNvSpPr>
          <p:nvPr/>
        </p:nvSpPr>
        <p:spPr bwMode="auto">
          <a:xfrm>
            <a:off x="5791200" y="3970338"/>
            <a:ext cx="46038" cy="68262"/>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42" name="Oval 41"/>
          <p:cNvSpPr>
            <a:spLocks noChangeArrowheads="1"/>
          </p:cNvSpPr>
          <p:nvPr/>
        </p:nvSpPr>
        <p:spPr bwMode="auto">
          <a:xfrm>
            <a:off x="6781800" y="3748088"/>
            <a:ext cx="46038" cy="68262"/>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43" name="Oval 42"/>
          <p:cNvSpPr>
            <a:spLocks noChangeArrowheads="1"/>
          </p:cNvSpPr>
          <p:nvPr/>
        </p:nvSpPr>
        <p:spPr bwMode="auto">
          <a:xfrm>
            <a:off x="7543800" y="3817938"/>
            <a:ext cx="46038" cy="68262"/>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44" name="Oval 43"/>
          <p:cNvSpPr>
            <a:spLocks noChangeArrowheads="1"/>
          </p:cNvSpPr>
          <p:nvPr/>
        </p:nvSpPr>
        <p:spPr bwMode="auto">
          <a:xfrm>
            <a:off x="6477000" y="4046538"/>
            <a:ext cx="46038" cy="68262"/>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45" name="Oval 44"/>
          <p:cNvSpPr>
            <a:spLocks noChangeArrowheads="1"/>
          </p:cNvSpPr>
          <p:nvPr/>
        </p:nvSpPr>
        <p:spPr bwMode="auto">
          <a:xfrm>
            <a:off x="5791200" y="3741738"/>
            <a:ext cx="46038" cy="68262"/>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46" name="Oval 49"/>
          <p:cNvSpPr>
            <a:spLocks noChangeArrowheads="1"/>
          </p:cNvSpPr>
          <p:nvPr/>
        </p:nvSpPr>
        <p:spPr bwMode="auto">
          <a:xfrm>
            <a:off x="5486400" y="3970338"/>
            <a:ext cx="46038" cy="68262"/>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47" name="Oval 55"/>
          <p:cNvSpPr>
            <a:spLocks noChangeArrowheads="1"/>
          </p:cNvSpPr>
          <p:nvPr/>
        </p:nvSpPr>
        <p:spPr bwMode="auto">
          <a:xfrm>
            <a:off x="6934200" y="3970338"/>
            <a:ext cx="46038" cy="68262"/>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48" name="Oval 56"/>
          <p:cNvSpPr>
            <a:spLocks noChangeArrowheads="1"/>
          </p:cNvSpPr>
          <p:nvPr/>
        </p:nvSpPr>
        <p:spPr bwMode="auto">
          <a:xfrm>
            <a:off x="7896225" y="38862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49" name="Oval 57"/>
          <p:cNvSpPr>
            <a:spLocks noChangeArrowheads="1"/>
          </p:cNvSpPr>
          <p:nvPr/>
        </p:nvSpPr>
        <p:spPr bwMode="auto">
          <a:xfrm>
            <a:off x="6096000" y="37338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50" name="Oval 58"/>
          <p:cNvSpPr>
            <a:spLocks noChangeArrowheads="1"/>
          </p:cNvSpPr>
          <p:nvPr/>
        </p:nvSpPr>
        <p:spPr bwMode="auto">
          <a:xfrm>
            <a:off x="6096000" y="4046538"/>
            <a:ext cx="46038" cy="68262"/>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51" name="Oval 59"/>
          <p:cNvSpPr>
            <a:spLocks noChangeArrowheads="1"/>
          </p:cNvSpPr>
          <p:nvPr/>
        </p:nvSpPr>
        <p:spPr bwMode="auto">
          <a:xfrm>
            <a:off x="5897563" y="3817938"/>
            <a:ext cx="46037" cy="68262"/>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52" name="Oval 65"/>
          <p:cNvSpPr>
            <a:spLocks noChangeArrowheads="1"/>
          </p:cNvSpPr>
          <p:nvPr/>
        </p:nvSpPr>
        <p:spPr bwMode="auto">
          <a:xfrm>
            <a:off x="6248400" y="4046538"/>
            <a:ext cx="46038" cy="68262"/>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53" name="Oval 66"/>
          <p:cNvSpPr>
            <a:spLocks noChangeArrowheads="1"/>
          </p:cNvSpPr>
          <p:nvPr/>
        </p:nvSpPr>
        <p:spPr bwMode="auto">
          <a:xfrm>
            <a:off x="5638800" y="38862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54" name="Oval 67"/>
          <p:cNvSpPr>
            <a:spLocks noChangeArrowheads="1"/>
          </p:cNvSpPr>
          <p:nvPr/>
        </p:nvSpPr>
        <p:spPr bwMode="auto">
          <a:xfrm>
            <a:off x="5924550" y="42672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55" name="Oval 69"/>
          <p:cNvSpPr>
            <a:spLocks noChangeArrowheads="1"/>
          </p:cNvSpPr>
          <p:nvPr/>
        </p:nvSpPr>
        <p:spPr bwMode="auto">
          <a:xfrm>
            <a:off x="6934200" y="4275138"/>
            <a:ext cx="46038" cy="68262"/>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56" name="Oval 70"/>
          <p:cNvSpPr>
            <a:spLocks noChangeArrowheads="1"/>
          </p:cNvSpPr>
          <p:nvPr/>
        </p:nvSpPr>
        <p:spPr bwMode="auto">
          <a:xfrm>
            <a:off x="5486400" y="38862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57" name="Oval 72"/>
          <p:cNvSpPr>
            <a:spLocks noChangeArrowheads="1"/>
          </p:cNvSpPr>
          <p:nvPr/>
        </p:nvSpPr>
        <p:spPr bwMode="auto">
          <a:xfrm>
            <a:off x="7810500" y="38100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58" name="Rectangle 64" descr="Zig zag"/>
          <p:cNvSpPr>
            <a:spLocks noChangeArrowheads="1"/>
          </p:cNvSpPr>
          <p:nvPr/>
        </p:nvSpPr>
        <p:spPr bwMode="auto">
          <a:xfrm>
            <a:off x="5105400" y="4343400"/>
            <a:ext cx="2895600" cy="304800"/>
          </a:xfrm>
          <a:prstGeom prst="rect">
            <a:avLst/>
          </a:prstGeom>
          <a:pattFill prst="zigZag">
            <a:fgClr>
              <a:schemeClr val="accent2"/>
            </a:fgClr>
            <a:bgClr>
              <a:srgbClr val="FFFFFF"/>
            </a:bgClr>
          </a:pattFill>
          <a:ln w="9525">
            <a:solidFill>
              <a:schemeClr val="tx1"/>
            </a:solidFill>
            <a:miter lim="800000"/>
            <a:headEnd/>
            <a:tailEnd/>
          </a:ln>
        </p:spPr>
        <p:txBody>
          <a:bodyPr wrap="none" anchor="ctr"/>
          <a:lstStyle/>
          <a:p>
            <a:endParaRPr lang="en-US" dirty="0">
              <a:latin typeface="Arial" charset="0"/>
            </a:endParaRPr>
          </a:p>
        </p:txBody>
      </p:sp>
      <p:sp>
        <p:nvSpPr>
          <p:cNvPr id="95259" name="Oval 81"/>
          <p:cNvSpPr>
            <a:spLocks noChangeArrowheads="1"/>
          </p:cNvSpPr>
          <p:nvPr/>
        </p:nvSpPr>
        <p:spPr bwMode="auto">
          <a:xfrm>
            <a:off x="7124700" y="40386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60" name="Oval 82"/>
          <p:cNvSpPr>
            <a:spLocks noChangeArrowheads="1"/>
          </p:cNvSpPr>
          <p:nvPr/>
        </p:nvSpPr>
        <p:spPr bwMode="auto">
          <a:xfrm>
            <a:off x="7038975" y="38100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61" name="Oval 84"/>
          <p:cNvSpPr>
            <a:spLocks noChangeArrowheads="1"/>
          </p:cNvSpPr>
          <p:nvPr/>
        </p:nvSpPr>
        <p:spPr bwMode="auto">
          <a:xfrm>
            <a:off x="6610350" y="38100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62" name="Oval 85"/>
          <p:cNvSpPr>
            <a:spLocks noChangeArrowheads="1"/>
          </p:cNvSpPr>
          <p:nvPr/>
        </p:nvSpPr>
        <p:spPr bwMode="auto">
          <a:xfrm>
            <a:off x="7639050" y="3962400"/>
            <a:ext cx="46038" cy="68263"/>
          </a:xfrm>
          <a:prstGeom prst="ellipse">
            <a:avLst/>
          </a:prstGeom>
          <a:solidFill>
            <a:srgbClr val="000000"/>
          </a:solidFill>
          <a:ln w="9525">
            <a:solidFill>
              <a:schemeClr val="bg1"/>
            </a:solidFill>
            <a:round/>
            <a:headEnd/>
            <a:tailEnd/>
          </a:ln>
        </p:spPr>
        <p:txBody>
          <a:bodyPr wrap="none" anchor="ctr"/>
          <a:lstStyle/>
          <a:p>
            <a:pPr algn="ctr" eaLnBrk="0" hangingPunct="0"/>
            <a:endParaRPr lang="en-US" dirty="0">
              <a:latin typeface="Arial" charset="0"/>
            </a:endParaRPr>
          </a:p>
        </p:txBody>
      </p:sp>
      <p:sp>
        <p:nvSpPr>
          <p:cNvPr id="95263" name="Oval 86"/>
          <p:cNvSpPr>
            <a:spLocks noChangeArrowheads="1"/>
          </p:cNvSpPr>
          <p:nvPr/>
        </p:nvSpPr>
        <p:spPr bwMode="auto">
          <a:xfrm>
            <a:off x="7296150" y="39624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64" name="Oval 87"/>
          <p:cNvSpPr>
            <a:spLocks noChangeArrowheads="1"/>
          </p:cNvSpPr>
          <p:nvPr/>
        </p:nvSpPr>
        <p:spPr bwMode="auto">
          <a:xfrm>
            <a:off x="7810500" y="42672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65" name="Oval 88"/>
          <p:cNvSpPr>
            <a:spLocks noChangeArrowheads="1"/>
          </p:cNvSpPr>
          <p:nvPr/>
        </p:nvSpPr>
        <p:spPr bwMode="auto">
          <a:xfrm>
            <a:off x="6438900" y="38100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66" name="Oval 89"/>
          <p:cNvSpPr>
            <a:spLocks noChangeArrowheads="1"/>
          </p:cNvSpPr>
          <p:nvPr/>
        </p:nvSpPr>
        <p:spPr bwMode="auto">
          <a:xfrm>
            <a:off x="5324475" y="39624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67" name="Oval 90"/>
          <p:cNvSpPr>
            <a:spLocks noChangeArrowheads="1"/>
          </p:cNvSpPr>
          <p:nvPr/>
        </p:nvSpPr>
        <p:spPr bwMode="auto">
          <a:xfrm>
            <a:off x="6010275" y="38100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68" name="Oval 91"/>
          <p:cNvSpPr>
            <a:spLocks noChangeArrowheads="1"/>
          </p:cNvSpPr>
          <p:nvPr/>
        </p:nvSpPr>
        <p:spPr bwMode="auto">
          <a:xfrm>
            <a:off x="6267450" y="37338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69" name="Oval 92"/>
          <p:cNvSpPr>
            <a:spLocks noChangeArrowheads="1"/>
          </p:cNvSpPr>
          <p:nvPr/>
        </p:nvSpPr>
        <p:spPr bwMode="auto">
          <a:xfrm>
            <a:off x="5581650" y="38100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70" name="Oval 93"/>
          <p:cNvSpPr>
            <a:spLocks noChangeArrowheads="1"/>
          </p:cNvSpPr>
          <p:nvPr/>
        </p:nvSpPr>
        <p:spPr bwMode="auto">
          <a:xfrm>
            <a:off x="5753100" y="38862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71" name="Oval 94"/>
          <p:cNvSpPr>
            <a:spLocks noChangeArrowheads="1"/>
          </p:cNvSpPr>
          <p:nvPr/>
        </p:nvSpPr>
        <p:spPr bwMode="auto">
          <a:xfrm>
            <a:off x="5324475" y="38100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72" name="Oval 95"/>
          <p:cNvSpPr>
            <a:spLocks noChangeArrowheads="1"/>
          </p:cNvSpPr>
          <p:nvPr/>
        </p:nvSpPr>
        <p:spPr bwMode="auto">
          <a:xfrm>
            <a:off x="6610350" y="39624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73" name="Oval 96"/>
          <p:cNvSpPr>
            <a:spLocks noChangeArrowheads="1"/>
          </p:cNvSpPr>
          <p:nvPr/>
        </p:nvSpPr>
        <p:spPr bwMode="auto">
          <a:xfrm>
            <a:off x="7239000" y="38100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74" name="Oval 97"/>
          <p:cNvSpPr>
            <a:spLocks noChangeArrowheads="1"/>
          </p:cNvSpPr>
          <p:nvPr/>
        </p:nvSpPr>
        <p:spPr bwMode="auto">
          <a:xfrm>
            <a:off x="6353175" y="39624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75" name="Oval 98"/>
          <p:cNvSpPr>
            <a:spLocks noChangeArrowheads="1"/>
          </p:cNvSpPr>
          <p:nvPr/>
        </p:nvSpPr>
        <p:spPr bwMode="auto">
          <a:xfrm>
            <a:off x="5410200" y="40386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76" name="Oval 100"/>
          <p:cNvSpPr>
            <a:spLocks noChangeArrowheads="1"/>
          </p:cNvSpPr>
          <p:nvPr/>
        </p:nvSpPr>
        <p:spPr bwMode="auto">
          <a:xfrm>
            <a:off x="6248400" y="38862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77" name="Oval 101"/>
          <p:cNvSpPr>
            <a:spLocks noChangeArrowheads="1"/>
          </p:cNvSpPr>
          <p:nvPr/>
        </p:nvSpPr>
        <p:spPr bwMode="auto">
          <a:xfrm>
            <a:off x="7381875" y="38862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78" name="Oval 104"/>
          <p:cNvSpPr>
            <a:spLocks noChangeArrowheads="1"/>
          </p:cNvSpPr>
          <p:nvPr/>
        </p:nvSpPr>
        <p:spPr bwMode="auto">
          <a:xfrm>
            <a:off x="5638800" y="40386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79" name="Oval 106"/>
          <p:cNvSpPr>
            <a:spLocks noChangeArrowheads="1"/>
          </p:cNvSpPr>
          <p:nvPr/>
        </p:nvSpPr>
        <p:spPr bwMode="auto">
          <a:xfrm>
            <a:off x="5181600" y="40386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80" name="Oval 108"/>
          <p:cNvSpPr>
            <a:spLocks noChangeArrowheads="1"/>
          </p:cNvSpPr>
          <p:nvPr/>
        </p:nvSpPr>
        <p:spPr bwMode="auto">
          <a:xfrm>
            <a:off x="6781800" y="3962400"/>
            <a:ext cx="46038" cy="68263"/>
          </a:xfrm>
          <a:prstGeom prst="ellipse">
            <a:avLst/>
          </a:prstGeom>
          <a:solidFill>
            <a:srgbClr val="000000"/>
          </a:solidFill>
          <a:ln w="9525">
            <a:solidFill>
              <a:schemeClr val="bg1"/>
            </a:solidFill>
            <a:round/>
            <a:headEnd/>
            <a:tailEnd/>
          </a:ln>
        </p:spPr>
        <p:txBody>
          <a:bodyPr wrap="none" anchor="ctr"/>
          <a:lstStyle/>
          <a:p>
            <a:pPr algn="ctr" eaLnBrk="0" hangingPunct="0"/>
            <a:endParaRPr lang="en-US" dirty="0">
              <a:latin typeface="Arial" charset="0"/>
            </a:endParaRPr>
          </a:p>
        </p:txBody>
      </p:sp>
      <p:sp>
        <p:nvSpPr>
          <p:cNvPr id="95281" name="Oval 109"/>
          <p:cNvSpPr>
            <a:spLocks noChangeArrowheads="1"/>
          </p:cNvSpPr>
          <p:nvPr/>
        </p:nvSpPr>
        <p:spPr bwMode="auto">
          <a:xfrm>
            <a:off x="7467600" y="4038600"/>
            <a:ext cx="46038" cy="68263"/>
          </a:xfrm>
          <a:prstGeom prst="ellipse">
            <a:avLst/>
          </a:prstGeom>
          <a:solidFill>
            <a:srgbClr val="000000"/>
          </a:solidFill>
          <a:ln w="9525">
            <a:solidFill>
              <a:schemeClr val="bg1"/>
            </a:solidFill>
            <a:round/>
            <a:headEnd/>
            <a:tailEnd/>
          </a:ln>
        </p:spPr>
        <p:txBody>
          <a:bodyPr wrap="none" anchor="ctr"/>
          <a:lstStyle/>
          <a:p>
            <a:pPr algn="ctr" eaLnBrk="0" hangingPunct="0"/>
            <a:endParaRPr lang="en-US" dirty="0">
              <a:latin typeface="Arial" charset="0"/>
            </a:endParaRPr>
          </a:p>
        </p:txBody>
      </p:sp>
      <p:sp>
        <p:nvSpPr>
          <p:cNvPr id="95282" name="Oval 110"/>
          <p:cNvSpPr>
            <a:spLocks noChangeArrowheads="1"/>
          </p:cNvSpPr>
          <p:nvPr/>
        </p:nvSpPr>
        <p:spPr bwMode="auto">
          <a:xfrm>
            <a:off x="6181725" y="3962400"/>
            <a:ext cx="46038" cy="68263"/>
          </a:xfrm>
          <a:prstGeom prst="ellipse">
            <a:avLst/>
          </a:prstGeom>
          <a:solidFill>
            <a:srgbClr val="000000"/>
          </a:solidFill>
          <a:ln w="9525">
            <a:solidFill>
              <a:schemeClr val="bg1"/>
            </a:solidFill>
            <a:round/>
            <a:headEnd/>
            <a:tailEnd/>
          </a:ln>
        </p:spPr>
        <p:txBody>
          <a:bodyPr wrap="none" anchor="ctr"/>
          <a:lstStyle/>
          <a:p>
            <a:pPr algn="ctr" eaLnBrk="0" hangingPunct="0"/>
            <a:endParaRPr lang="en-US" dirty="0">
              <a:latin typeface="Arial" charset="0"/>
            </a:endParaRPr>
          </a:p>
        </p:txBody>
      </p:sp>
      <p:sp>
        <p:nvSpPr>
          <p:cNvPr id="95283" name="Oval 105"/>
          <p:cNvSpPr>
            <a:spLocks noChangeArrowheads="1"/>
          </p:cNvSpPr>
          <p:nvPr/>
        </p:nvSpPr>
        <p:spPr bwMode="auto">
          <a:xfrm>
            <a:off x="7772400" y="38862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84" name="Oval 50"/>
          <p:cNvSpPr>
            <a:spLocks noChangeArrowheads="1"/>
          </p:cNvSpPr>
          <p:nvPr/>
        </p:nvSpPr>
        <p:spPr bwMode="auto">
          <a:xfrm flipV="1">
            <a:off x="5181600" y="3871913"/>
            <a:ext cx="46038" cy="90487"/>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5285" name="Rectangle 54"/>
          <p:cNvSpPr>
            <a:spLocks noChangeArrowheads="1"/>
          </p:cNvSpPr>
          <p:nvPr/>
        </p:nvSpPr>
        <p:spPr bwMode="auto">
          <a:xfrm>
            <a:off x="5105400" y="4191000"/>
            <a:ext cx="2895600" cy="152400"/>
          </a:xfrm>
          <a:prstGeom prst="rect">
            <a:avLst/>
          </a:prstGeom>
          <a:solidFill>
            <a:schemeClr val="bg1"/>
          </a:solidFill>
          <a:ln w="9525">
            <a:solidFill>
              <a:schemeClr val="tx1"/>
            </a:solidFill>
            <a:miter lim="800000"/>
            <a:headEnd/>
            <a:tailEnd/>
          </a:ln>
        </p:spPr>
        <p:txBody>
          <a:bodyPr wrap="none" anchor="ctr"/>
          <a:lstStyle/>
          <a:p>
            <a:endParaRPr lang="en-US" dirty="0"/>
          </a:p>
        </p:txBody>
      </p:sp>
      <p:sp>
        <p:nvSpPr>
          <p:cNvPr id="95286" name="Line 74"/>
          <p:cNvSpPr>
            <a:spLocks noChangeShapeType="1"/>
          </p:cNvSpPr>
          <p:nvPr/>
        </p:nvSpPr>
        <p:spPr bwMode="auto">
          <a:xfrm>
            <a:off x="5486400" y="2133600"/>
            <a:ext cx="1143000" cy="2362200"/>
          </a:xfrm>
          <a:prstGeom prst="line">
            <a:avLst/>
          </a:prstGeom>
          <a:noFill/>
          <a:ln w="9525">
            <a:solidFill>
              <a:srgbClr val="FF0000"/>
            </a:solidFill>
            <a:round/>
            <a:headEnd/>
            <a:tailEnd type="triangle" w="med" len="med"/>
          </a:ln>
        </p:spPr>
        <p:txBody>
          <a:bodyPr/>
          <a:lstStyle/>
          <a:p>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Date Placeholder 53"/>
          <p:cNvSpPr>
            <a:spLocks noGrp="1"/>
          </p:cNvSpPr>
          <p:nvPr>
            <p:ph type="dt" sz="half" idx="10"/>
          </p:nvPr>
        </p:nvSpPr>
        <p:spPr/>
        <p:txBody>
          <a:bodyPr/>
          <a:lstStyle/>
          <a:p>
            <a:pPr>
              <a:defRPr/>
            </a:pPr>
            <a:r>
              <a:rPr lang="en-US" smtClean="0"/>
              <a:t>Fall 2010</a:t>
            </a:r>
            <a:endParaRPr lang="en-US" dirty="0"/>
          </a:p>
        </p:txBody>
      </p:sp>
      <p:sp>
        <p:nvSpPr>
          <p:cNvPr id="56" name="Footer Placeholder 55"/>
          <p:cNvSpPr>
            <a:spLocks noGrp="1"/>
          </p:cNvSpPr>
          <p:nvPr>
            <p:ph type="ftr" sz="quarter" idx="11"/>
          </p:nvPr>
        </p:nvSpPr>
        <p:spPr/>
        <p:txBody>
          <a:bodyPr/>
          <a:lstStyle/>
          <a:p>
            <a:pPr>
              <a:defRPr/>
            </a:pPr>
            <a:r>
              <a:rPr lang="en-US" dirty="0" smtClean="0"/>
              <a:t>Society of American Archivists</a:t>
            </a:r>
            <a:endParaRPr lang="en-US" dirty="0"/>
          </a:p>
        </p:txBody>
      </p:sp>
      <p:sp>
        <p:nvSpPr>
          <p:cNvPr id="55" name="Slide Number Placeholder 54"/>
          <p:cNvSpPr>
            <a:spLocks noGrp="1"/>
          </p:cNvSpPr>
          <p:nvPr>
            <p:ph type="sldNum" sz="quarter" idx="12"/>
          </p:nvPr>
        </p:nvSpPr>
        <p:spPr/>
        <p:txBody>
          <a:bodyPr/>
          <a:lstStyle/>
          <a:p>
            <a:pPr>
              <a:defRPr/>
            </a:pPr>
            <a:fld id="{B21C9253-C67A-4118-A591-63D4DBE9DBDC}" type="slidenum">
              <a:rPr lang="en-US" smtClean="0"/>
              <a:pPr>
                <a:defRPr/>
              </a:pPr>
              <a:t>29</a:t>
            </a:fld>
            <a:endParaRPr lang="en-US" dirty="0"/>
          </a:p>
        </p:txBody>
      </p:sp>
      <p:sp>
        <p:nvSpPr>
          <p:cNvPr id="97282" name="Title 1"/>
          <p:cNvSpPr>
            <a:spLocks noGrp="1"/>
          </p:cNvSpPr>
          <p:nvPr>
            <p:ph type="title" idx="4294967295"/>
          </p:nvPr>
        </p:nvSpPr>
        <p:spPr>
          <a:xfrm>
            <a:off x="0" y="609600"/>
            <a:ext cx="9144000" cy="1143000"/>
          </a:xfrm>
        </p:spPr>
        <p:txBody>
          <a:bodyPr/>
          <a:lstStyle/>
          <a:p>
            <a:r>
              <a:rPr lang="en-US" dirty="0" smtClean="0">
                <a:ea typeface="ＭＳ Ｐゴシック" pitchFamily="34" charset="-128"/>
              </a:rPr>
              <a:t>Binder</a:t>
            </a:r>
          </a:p>
        </p:txBody>
      </p:sp>
      <p:sp>
        <p:nvSpPr>
          <p:cNvPr id="97283" name="Content Placeholder 2"/>
          <p:cNvSpPr>
            <a:spLocks noGrp="1"/>
          </p:cNvSpPr>
          <p:nvPr>
            <p:ph idx="4294967295"/>
          </p:nvPr>
        </p:nvSpPr>
        <p:spPr>
          <a:xfrm>
            <a:off x="762000" y="1905000"/>
            <a:ext cx="4419600" cy="4114800"/>
          </a:xfrm>
        </p:spPr>
        <p:txBody>
          <a:bodyPr/>
          <a:lstStyle/>
          <a:p>
            <a:endParaRPr lang="en-US" sz="3000" dirty="0" smtClean="0">
              <a:ea typeface="ＭＳ Ｐゴシック" pitchFamily="34" charset="-128"/>
            </a:endParaRPr>
          </a:p>
          <a:p>
            <a:r>
              <a:rPr lang="en-US" sz="3000" dirty="0" smtClean="0">
                <a:ea typeface="ＭＳ Ｐゴシック" pitchFamily="34" charset="-128"/>
              </a:rPr>
              <a:t>Albumen (egg whites)</a:t>
            </a:r>
          </a:p>
          <a:p>
            <a:r>
              <a:rPr lang="en-US" sz="3000" dirty="0" smtClean="0">
                <a:ea typeface="ＭＳ Ｐゴシック" pitchFamily="34" charset="-128"/>
              </a:rPr>
              <a:t>Collodion (gun cotton)</a:t>
            </a:r>
          </a:p>
          <a:p>
            <a:r>
              <a:rPr lang="en-US" sz="3000" dirty="0" smtClean="0">
                <a:ea typeface="ＭＳ Ｐゴシック" pitchFamily="34" charset="-128"/>
              </a:rPr>
              <a:t>Gelatin (animal bones)</a:t>
            </a:r>
          </a:p>
          <a:p>
            <a:r>
              <a:rPr lang="en-US" sz="3000" dirty="0" smtClean="0">
                <a:ea typeface="ＭＳ Ｐゴシック" pitchFamily="34" charset="-128"/>
              </a:rPr>
              <a:t>Sometimes no binder</a:t>
            </a:r>
          </a:p>
          <a:p>
            <a:endParaRPr lang="en-US" dirty="0" smtClean="0">
              <a:ea typeface="ＭＳ Ｐゴシック" pitchFamily="34" charset="-128"/>
            </a:endParaRPr>
          </a:p>
        </p:txBody>
      </p:sp>
      <p:sp>
        <p:nvSpPr>
          <p:cNvPr id="97284" name="Footer Placeholder 4"/>
          <p:cNvSpPr txBox="1">
            <a:spLocks noGrp="1"/>
          </p:cNvSpPr>
          <p:nvPr/>
        </p:nvSpPr>
        <p:spPr bwMode="auto">
          <a:xfrm>
            <a:off x="3124200" y="6248400"/>
            <a:ext cx="2895600" cy="457200"/>
          </a:xfrm>
          <a:prstGeom prst="rect">
            <a:avLst/>
          </a:prstGeom>
          <a:noFill/>
          <a:ln w="9525">
            <a:noFill/>
            <a:miter lim="800000"/>
            <a:headEnd/>
            <a:tailEnd/>
          </a:ln>
        </p:spPr>
        <p:txBody>
          <a:bodyPr/>
          <a:lstStyle/>
          <a:p>
            <a:pPr algn="ctr"/>
            <a:r>
              <a:rPr lang="en-US" sz="1400" dirty="0">
                <a:latin typeface="Arial" charset="0"/>
              </a:rPr>
              <a:t>Society of American Archivists</a:t>
            </a:r>
          </a:p>
        </p:txBody>
      </p:sp>
      <p:sp>
        <p:nvSpPr>
          <p:cNvPr id="97286" name="Rectangle 19"/>
          <p:cNvSpPr>
            <a:spLocks noChangeArrowheads="1"/>
          </p:cNvSpPr>
          <p:nvPr/>
        </p:nvSpPr>
        <p:spPr bwMode="auto">
          <a:xfrm>
            <a:off x="5478463" y="3124200"/>
            <a:ext cx="2895600" cy="465138"/>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en-US" dirty="0">
              <a:latin typeface="Arial" charset="0"/>
            </a:endParaRPr>
          </a:p>
        </p:txBody>
      </p:sp>
      <p:sp>
        <p:nvSpPr>
          <p:cNvPr id="97287" name="Line 21"/>
          <p:cNvSpPr>
            <a:spLocks noChangeShapeType="1"/>
          </p:cNvSpPr>
          <p:nvPr/>
        </p:nvSpPr>
        <p:spPr bwMode="auto">
          <a:xfrm>
            <a:off x="5507038" y="3748088"/>
            <a:ext cx="2862262" cy="46037"/>
          </a:xfrm>
          <a:prstGeom prst="line">
            <a:avLst/>
          </a:prstGeom>
          <a:noFill/>
          <a:ln w="9525">
            <a:solidFill>
              <a:schemeClr val="tx1"/>
            </a:solidFill>
            <a:round/>
            <a:headEnd/>
            <a:tailEnd/>
          </a:ln>
        </p:spPr>
        <p:txBody>
          <a:bodyPr/>
          <a:lstStyle/>
          <a:p>
            <a:endParaRPr lang="en-US" dirty="0"/>
          </a:p>
        </p:txBody>
      </p:sp>
      <p:sp>
        <p:nvSpPr>
          <p:cNvPr id="97288" name="Oval 36"/>
          <p:cNvSpPr>
            <a:spLocks noChangeArrowheads="1"/>
          </p:cNvSpPr>
          <p:nvPr/>
        </p:nvSpPr>
        <p:spPr bwMode="auto">
          <a:xfrm>
            <a:off x="6248400" y="3290888"/>
            <a:ext cx="46038" cy="68262"/>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7289" name="Oval 37"/>
          <p:cNvSpPr>
            <a:spLocks noChangeArrowheads="1"/>
          </p:cNvSpPr>
          <p:nvPr/>
        </p:nvSpPr>
        <p:spPr bwMode="auto">
          <a:xfrm>
            <a:off x="6096000" y="3360738"/>
            <a:ext cx="46038" cy="68262"/>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7290" name="Oval 41"/>
          <p:cNvSpPr>
            <a:spLocks noChangeArrowheads="1"/>
          </p:cNvSpPr>
          <p:nvPr/>
        </p:nvSpPr>
        <p:spPr bwMode="auto">
          <a:xfrm>
            <a:off x="7086600" y="3138488"/>
            <a:ext cx="46038" cy="68262"/>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7291" name="Oval 42"/>
          <p:cNvSpPr>
            <a:spLocks noChangeArrowheads="1"/>
          </p:cNvSpPr>
          <p:nvPr/>
        </p:nvSpPr>
        <p:spPr bwMode="auto">
          <a:xfrm>
            <a:off x="7848600" y="3208338"/>
            <a:ext cx="46038" cy="68262"/>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7292" name="Oval 43"/>
          <p:cNvSpPr>
            <a:spLocks noChangeArrowheads="1"/>
          </p:cNvSpPr>
          <p:nvPr/>
        </p:nvSpPr>
        <p:spPr bwMode="auto">
          <a:xfrm>
            <a:off x="6781800" y="3436938"/>
            <a:ext cx="46038" cy="68262"/>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7293" name="Oval 44"/>
          <p:cNvSpPr>
            <a:spLocks noChangeArrowheads="1"/>
          </p:cNvSpPr>
          <p:nvPr/>
        </p:nvSpPr>
        <p:spPr bwMode="auto">
          <a:xfrm>
            <a:off x="6096000" y="3132138"/>
            <a:ext cx="46038" cy="68262"/>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7294" name="Oval 49"/>
          <p:cNvSpPr>
            <a:spLocks noChangeArrowheads="1"/>
          </p:cNvSpPr>
          <p:nvPr/>
        </p:nvSpPr>
        <p:spPr bwMode="auto">
          <a:xfrm>
            <a:off x="5791200" y="3360738"/>
            <a:ext cx="46038" cy="68262"/>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7295" name="Oval 55"/>
          <p:cNvSpPr>
            <a:spLocks noChangeArrowheads="1"/>
          </p:cNvSpPr>
          <p:nvPr/>
        </p:nvSpPr>
        <p:spPr bwMode="auto">
          <a:xfrm>
            <a:off x="7239000" y="3360738"/>
            <a:ext cx="46038" cy="68262"/>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7296" name="Oval 56"/>
          <p:cNvSpPr>
            <a:spLocks noChangeArrowheads="1"/>
          </p:cNvSpPr>
          <p:nvPr/>
        </p:nvSpPr>
        <p:spPr bwMode="auto">
          <a:xfrm>
            <a:off x="8201025" y="32766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7297" name="Oval 57"/>
          <p:cNvSpPr>
            <a:spLocks noChangeArrowheads="1"/>
          </p:cNvSpPr>
          <p:nvPr/>
        </p:nvSpPr>
        <p:spPr bwMode="auto">
          <a:xfrm>
            <a:off x="6400800" y="31242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7298" name="Oval 58"/>
          <p:cNvSpPr>
            <a:spLocks noChangeArrowheads="1"/>
          </p:cNvSpPr>
          <p:nvPr/>
        </p:nvSpPr>
        <p:spPr bwMode="auto">
          <a:xfrm>
            <a:off x="6400800" y="3436938"/>
            <a:ext cx="46038" cy="68262"/>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7299" name="Oval 59"/>
          <p:cNvSpPr>
            <a:spLocks noChangeArrowheads="1"/>
          </p:cNvSpPr>
          <p:nvPr/>
        </p:nvSpPr>
        <p:spPr bwMode="auto">
          <a:xfrm>
            <a:off x="6202363" y="3208338"/>
            <a:ext cx="46037" cy="68262"/>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7300" name="Oval 65"/>
          <p:cNvSpPr>
            <a:spLocks noChangeArrowheads="1"/>
          </p:cNvSpPr>
          <p:nvPr/>
        </p:nvSpPr>
        <p:spPr bwMode="auto">
          <a:xfrm>
            <a:off x="6553200" y="3436938"/>
            <a:ext cx="46038" cy="68262"/>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7301" name="Oval 66"/>
          <p:cNvSpPr>
            <a:spLocks noChangeArrowheads="1"/>
          </p:cNvSpPr>
          <p:nvPr/>
        </p:nvSpPr>
        <p:spPr bwMode="auto">
          <a:xfrm>
            <a:off x="5943600" y="32766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7302" name="Oval 67"/>
          <p:cNvSpPr>
            <a:spLocks noChangeArrowheads="1"/>
          </p:cNvSpPr>
          <p:nvPr/>
        </p:nvSpPr>
        <p:spPr bwMode="auto">
          <a:xfrm>
            <a:off x="6297613" y="3505200"/>
            <a:ext cx="46037"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7303" name="Oval 69"/>
          <p:cNvSpPr>
            <a:spLocks noChangeArrowheads="1"/>
          </p:cNvSpPr>
          <p:nvPr/>
        </p:nvSpPr>
        <p:spPr bwMode="auto">
          <a:xfrm>
            <a:off x="7307263" y="3513138"/>
            <a:ext cx="46037" cy="68262"/>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7304" name="Oval 70"/>
          <p:cNvSpPr>
            <a:spLocks noChangeArrowheads="1"/>
          </p:cNvSpPr>
          <p:nvPr/>
        </p:nvSpPr>
        <p:spPr bwMode="auto">
          <a:xfrm>
            <a:off x="5791200" y="32766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7305" name="Oval 72"/>
          <p:cNvSpPr>
            <a:spLocks noChangeArrowheads="1"/>
          </p:cNvSpPr>
          <p:nvPr/>
        </p:nvSpPr>
        <p:spPr bwMode="auto">
          <a:xfrm>
            <a:off x="8115300" y="32004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7306" name="Rectangle 64" descr="Zig zag"/>
          <p:cNvSpPr>
            <a:spLocks noChangeArrowheads="1"/>
          </p:cNvSpPr>
          <p:nvPr/>
        </p:nvSpPr>
        <p:spPr bwMode="auto">
          <a:xfrm>
            <a:off x="5486400" y="3657600"/>
            <a:ext cx="2895600" cy="381000"/>
          </a:xfrm>
          <a:prstGeom prst="rect">
            <a:avLst/>
          </a:prstGeom>
          <a:pattFill prst="zigZag">
            <a:fgClr>
              <a:schemeClr val="accent2"/>
            </a:fgClr>
            <a:bgClr>
              <a:srgbClr val="FFFFFF"/>
            </a:bgClr>
          </a:pattFill>
          <a:ln w="9525">
            <a:solidFill>
              <a:schemeClr val="tx1"/>
            </a:solidFill>
            <a:miter lim="800000"/>
            <a:headEnd/>
            <a:tailEnd/>
          </a:ln>
        </p:spPr>
        <p:txBody>
          <a:bodyPr wrap="none" anchor="ctr"/>
          <a:lstStyle/>
          <a:p>
            <a:endParaRPr lang="en-US" dirty="0">
              <a:latin typeface="Arial" charset="0"/>
            </a:endParaRPr>
          </a:p>
        </p:txBody>
      </p:sp>
      <p:sp>
        <p:nvSpPr>
          <p:cNvPr id="97307" name="Line 74"/>
          <p:cNvSpPr>
            <a:spLocks noChangeShapeType="1"/>
          </p:cNvSpPr>
          <p:nvPr/>
        </p:nvSpPr>
        <p:spPr bwMode="auto">
          <a:xfrm>
            <a:off x="6408738" y="2506663"/>
            <a:ext cx="1143000" cy="846137"/>
          </a:xfrm>
          <a:prstGeom prst="line">
            <a:avLst/>
          </a:prstGeom>
          <a:noFill/>
          <a:ln w="9525">
            <a:solidFill>
              <a:srgbClr val="FF0000"/>
            </a:solidFill>
            <a:round/>
            <a:headEnd/>
            <a:tailEnd type="triangle" w="med" len="med"/>
          </a:ln>
        </p:spPr>
        <p:txBody>
          <a:bodyPr/>
          <a:lstStyle/>
          <a:p>
            <a:endParaRPr lang="en-US" dirty="0"/>
          </a:p>
        </p:txBody>
      </p:sp>
      <p:sp>
        <p:nvSpPr>
          <p:cNvPr id="97308" name="Oval 81"/>
          <p:cNvSpPr>
            <a:spLocks noChangeArrowheads="1"/>
          </p:cNvSpPr>
          <p:nvPr/>
        </p:nvSpPr>
        <p:spPr bwMode="auto">
          <a:xfrm>
            <a:off x="7429500" y="34290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7309" name="Oval 82"/>
          <p:cNvSpPr>
            <a:spLocks noChangeArrowheads="1"/>
          </p:cNvSpPr>
          <p:nvPr/>
        </p:nvSpPr>
        <p:spPr bwMode="auto">
          <a:xfrm>
            <a:off x="7343775" y="32004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7310" name="Oval 84"/>
          <p:cNvSpPr>
            <a:spLocks noChangeArrowheads="1"/>
          </p:cNvSpPr>
          <p:nvPr/>
        </p:nvSpPr>
        <p:spPr bwMode="auto">
          <a:xfrm>
            <a:off x="6915150" y="32004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7311" name="Oval 85"/>
          <p:cNvSpPr>
            <a:spLocks noChangeArrowheads="1"/>
          </p:cNvSpPr>
          <p:nvPr/>
        </p:nvSpPr>
        <p:spPr bwMode="auto">
          <a:xfrm>
            <a:off x="7943850" y="3352800"/>
            <a:ext cx="46038" cy="68263"/>
          </a:xfrm>
          <a:prstGeom prst="ellipse">
            <a:avLst/>
          </a:prstGeom>
          <a:solidFill>
            <a:srgbClr val="000000"/>
          </a:solidFill>
          <a:ln w="9525">
            <a:solidFill>
              <a:schemeClr val="bg1"/>
            </a:solidFill>
            <a:round/>
            <a:headEnd/>
            <a:tailEnd/>
          </a:ln>
        </p:spPr>
        <p:txBody>
          <a:bodyPr wrap="none" anchor="ctr"/>
          <a:lstStyle/>
          <a:p>
            <a:pPr algn="ctr" eaLnBrk="0" hangingPunct="0"/>
            <a:endParaRPr lang="en-US" dirty="0">
              <a:latin typeface="Arial" charset="0"/>
            </a:endParaRPr>
          </a:p>
        </p:txBody>
      </p:sp>
      <p:sp>
        <p:nvSpPr>
          <p:cNvPr id="97312" name="Oval 86"/>
          <p:cNvSpPr>
            <a:spLocks noChangeArrowheads="1"/>
          </p:cNvSpPr>
          <p:nvPr/>
        </p:nvSpPr>
        <p:spPr bwMode="auto">
          <a:xfrm>
            <a:off x="7734300" y="32004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7313" name="Oval 87"/>
          <p:cNvSpPr>
            <a:spLocks noChangeArrowheads="1"/>
          </p:cNvSpPr>
          <p:nvPr/>
        </p:nvSpPr>
        <p:spPr bwMode="auto">
          <a:xfrm>
            <a:off x="8183563" y="3505200"/>
            <a:ext cx="46037"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7314" name="Oval 88"/>
          <p:cNvSpPr>
            <a:spLocks noChangeArrowheads="1"/>
          </p:cNvSpPr>
          <p:nvPr/>
        </p:nvSpPr>
        <p:spPr bwMode="auto">
          <a:xfrm>
            <a:off x="6743700" y="32004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7315" name="Oval 89"/>
          <p:cNvSpPr>
            <a:spLocks noChangeArrowheads="1"/>
          </p:cNvSpPr>
          <p:nvPr/>
        </p:nvSpPr>
        <p:spPr bwMode="auto">
          <a:xfrm>
            <a:off x="5629275" y="33528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7316" name="Oval 90"/>
          <p:cNvSpPr>
            <a:spLocks noChangeArrowheads="1"/>
          </p:cNvSpPr>
          <p:nvPr/>
        </p:nvSpPr>
        <p:spPr bwMode="auto">
          <a:xfrm>
            <a:off x="6315075" y="32004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7317" name="Oval 91"/>
          <p:cNvSpPr>
            <a:spLocks noChangeArrowheads="1"/>
          </p:cNvSpPr>
          <p:nvPr/>
        </p:nvSpPr>
        <p:spPr bwMode="auto">
          <a:xfrm>
            <a:off x="6572250" y="31242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7318" name="Oval 92"/>
          <p:cNvSpPr>
            <a:spLocks noChangeArrowheads="1"/>
          </p:cNvSpPr>
          <p:nvPr/>
        </p:nvSpPr>
        <p:spPr bwMode="auto">
          <a:xfrm>
            <a:off x="5886450" y="32004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7319" name="Oval 93"/>
          <p:cNvSpPr>
            <a:spLocks noChangeArrowheads="1"/>
          </p:cNvSpPr>
          <p:nvPr/>
        </p:nvSpPr>
        <p:spPr bwMode="auto">
          <a:xfrm>
            <a:off x="6057900" y="32766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7320" name="Oval 94"/>
          <p:cNvSpPr>
            <a:spLocks noChangeArrowheads="1"/>
          </p:cNvSpPr>
          <p:nvPr/>
        </p:nvSpPr>
        <p:spPr bwMode="auto">
          <a:xfrm>
            <a:off x="5629275" y="32004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7321" name="Oval 95"/>
          <p:cNvSpPr>
            <a:spLocks noChangeArrowheads="1"/>
          </p:cNvSpPr>
          <p:nvPr/>
        </p:nvSpPr>
        <p:spPr bwMode="auto">
          <a:xfrm>
            <a:off x="6915150" y="33528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7322" name="Oval 96"/>
          <p:cNvSpPr>
            <a:spLocks noChangeArrowheads="1"/>
          </p:cNvSpPr>
          <p:nvPr/>
        </p:nvSpPr>
        <p:spPr bwMode="auto">
          <a:xfrm>
            <a:off x="7543800" y="32004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7323" name="Oval 97"/>
          <p:cNvSpPr>
            <a:spLocks noChangeArrowheads="1"/>
          </p:cNvSpPr>
          <p:nvPr/>
        </p:nvSpPr>
        <p:spPr bwMode="auto">
          <a:xfrm>
            <a:off x="6657975" y="33528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7324" name="Oval 98"/>
          <p:cNvSpPr>
            <a:spLocks noChangeArrowheads="1"/>
          </p:cNvSpPr>
          <p:nvPr/>
        </p:nvSpPr>
        <p:spPr bwMode="auto">
          <a:xfrm>
            <a:off x="5715000" y="34290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7325" name="Oval 100"/>
          <p:cNvSpPr>
            <a:spLocks noChangeArrowheads="1"/>
          </p:cNvSpPr>
          <p:nvPr/>
        </p:nvSpPr>
        <p:spPr bwMode="auto">
          <a:xfrm>
            <a:off x="6553200" y="32766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7326" name="Oval 101"/>
          <p:cNvSpPr>
            <a:spLocks noChangeArrowheads="1"/>
          </p:cNvSpPr>
          <p:nvPr/>
        </p:nvSpPr>
        <p:spPr bwMode="auto">
          <a:xfrm>
            <a:off x="7686675" y="32766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7327" name="Oval 104"/>
          <p:cNvSpPr>
            <a:spLocks noChangeArrowheads="1"/>
          </p:cNvSpPr>
          <p:nvPr/>
        </p:nvSpPr>
        <p:spPr bwMode="auto">
          <a:xfrm>
            <a:off x="5943600" y="34290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7328" name="Oval 106"/>
          <p:cNvSpPr>
            <a:spLocks noChangeArrowheads="1"/>
          </p:cNvSpPr>
          <p:nvPr/>
        </p:nvSpPr>
        <p:spPr bwMode="auto">
          <a:xfrm>
            <a:off x="5486400" y="34290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7329" name="Oval 108"/>
          <p:cNvSpPr>
            <a:spLocks noChangeArrowheads="1"/>
          </p:cNvSpPr>
          <p:nvPr/>
        </p:nvSpPr>
        <p:spPr bwMode="auto">
          <a:xfrm>
            <a:off x="7086600" y="3352800"/>
            <a:ext cx="46038" cy="68263"/>
          </a:xfrm>
          <a:prstGeom prst="ellipse">
            <a:avLst/>
          </a:prstGeom>
          <a:solidFill>
            <a:srgbClr val="000000"/>
          </a:solidFill>
          <a:ln w="9525">
            <a:solidFill>
              <a:schemeClr val="bg1"/>
            </a:solidFill>
            <a:round/>
            <a:headEnd/>
            <a:tailEnd/>
          </a:ln>
        </p:spPr>
        <p:txBody>
          <a:bodyPr wrap="none" anchor="ctr"/>
          <a:lstStyle/>
          <a:p>
            <a:pPr algn="ctr" eaLnBrk="0" hangingPunct="0"/>
            <a:endParaRPr lang="en-US" dirty="0">
              <a:latin typeface="Arial" charset="0"/>
            </a:endParaRPr>
          </a:p>
        </p:txBody>
      </p:sp>
      <p:sp>
        <p:nvSpPr>
          <p:cNvPr id="97330" name="Oval 109"/>
          <p:cNvSpPr>
            <a:spLocks noChangeArrowheads="1"/>
          </p:cNvSpPr>
          <p:nvPr/>
        </p:nvSpPr>
        <p:spPr bwMode="auto">
          <a:xfrm>
            <a:off x="7772400" y="3429000"/>
            <a:ext cx="46038" cy="68263"/>
          </a:xfrm>
          <a:prstGeom prst="ellipse">
            <a:avLst/>
          </a:prstGeom>
          <a:solidFill>
            <a:srgbClr val="000000"/>
          </a:solidFill>
          <a:ln w="9525">
            <a:solidFill>
              <a:schemeClr val="bg1"/>
            </a:solidFill>
            <a:round/>
            <a:headEnd/>
            <a:tailEnd/>
          </a:ln>
        </p:spPr>
        <p:txBody>
          <a:bodyPr wrap="none" anchor="ctr"/>
          <a:lstStyle/>
          <a:p>
            <a:pPr algn="ctr" eaLnBrk="0" hangingPunct="0"/>
            <a:endParaRPr lang="en-US" dirty="0">
              <a:latin typeface="Arial" charset="0"/>
            </a:endParaRPr>
          </a:p>
        </p:txBody>
      </p:sp>
      <p:sp>
        <p:nvSpPr>
          <p:cNvPr id="97331" name="Oval 110"/>
          <p:cNvSpPr>
            <a:spLocks noChangeArrowheads="1"/>
          </p:cNvSpPr>
          <p:nvPr/>
        </p:nvSpPr>
        <p:spPr bwMode="auto">
          <a:xfrm>
            <a:off x="6486525" y="3352800"/>
            <a:ext cx="46038" cy="68263"/>
          </a:xfrm>
          <a:prstGeom prst="ellipse">
            <a:avLst/>
          </a:prstGeom>
          <a:solidFill>
            <a:srgbClr val="000000"/>
          </a:solidFill>
          <a:ln w="9525">
            <a:solidFill>
              <a:schemeClr val="bg1"/>
            </a:solidFill>
            <a:round/>
            <a:headEnd/>
            <a:tailEnd/>
          </a:ln>
        </p:spPr>
        <p:txBody>
          <a:bodyPr wrap="none" anchor="ctr"/>
          <a:lstStyle/>
          <a:p>
            <a:pPr algn="ctr" eaLnBrk="0" hangingPunct="0"/>
            <a:endParaRPr lang="en-US" dirty="0">
              <a:latin typeface="Arial" charset="0"/>
            </a:endParaRPr>
          </a:p>
        </p:txBody>
      </p:sp>
      <p:sp>
        <p:nvSpPr>
          <p:cNvPr id="97332" name="Oval 105"/>
          <p:cNvSpPr>
            <a:spLocks noChangeArrowheads="1"/>
          </p:cNvSpPr>
          <p:nvPr/>
        </p:nvSpPr>
        <p:spPr bwMode="auto">
          <a:xfrm>
            <a:off x="8077200" y="3276600"/>
            <a:ext cx="46038"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7333" name="Oval 50"/>
          <p:cNvSpPr>
            <a:spLocks noChangeArrowheads="1"/>
          </p:cNvSpPr>
          <p:nvPr/>
        </p:nvSpPr>
        <p:spPr bwMode="auto">
          <a:xfrm flipV="1">
            <a:off x="5486400" y="3262313"/>
            <a:ext cx="46038" cy="90487"/>
          </a:xfrm>
          <a:prstGeom prst="ellipse">
            <a:avLst/>
          </a:prstGeom>
          <a:solidFill>
            <a:srgbClr val="000000"/>
          </a:solidFill>
          <a:ln w="9525">
            <a:solidFill>
              <a:schemeClr val="bg1"/>
            </a:solidFill>
            <a:round/>
            <a:headEnd/>
            <a:tailEnd/>
          </a:ln>
        </p:spPr>
        <p:txBody>
          <a:bodyPr rot="10800000" wrap="none" anchor="ctr"/>
          <a:lstStyle/>
          <a:p>
            <a:endParaRPr lang="en-US" dirty="0">
              <a:latin typeface="Arial" charset="0"/>
            </a:endParaRPr>
          </a:p>
        </p:txBody>
      </p:sp>
      <p:sp>
        <p:nvSpPr>
          <p:cNvPr id="97334" name="Rectangle 55"/>
          <p:cNvSpPr>
            <a:spLocks noChangeArrowheads="1"/>
          </p:cNvSpPr>
          <p:nvPr/>
        </p:nvSpPr>
        <p:spPr bwMode="auto">
          <a:xfrm>
            <a:off x="5486400" y="3505200"/>
            <a:ext cx="2895600" cy="152400"/>
          </a:xfrm>
          <a:prstGeom prst="rect">
            <a:avLst/>
          </a:prstGeom>
          <a:solidFill>
            <a:schemeClr val="bg1"/>
          </a:solidFill>
          <a:ln w="9525">
            <a:solidFill>
              <a:schemeClr val="tx1"/>
            </a:solidFill>
            <a:miter lim="800000"/>
            <a:headEnd/>
            <a:tailEnd/>
          </a:ln>
        </p:spPr>
        <p:txBody>
          <a:bodyPr wrap="none" anchor="ctr"/>
          <a:lstStyle/>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p:txBody>
          <a:bodyPr/>
          <a:lstStyle/>
          <a:p>
            <a:pPr eaLnBrk="1" hangingPunct="1"/>
            <a:r>
              <a:rPr lang="en-US" dirty="0" smtClean="0"/>
              <a:t>Word on reference sources</a:t>
            </a:r>
          </a:p>
        </p:txBody>
      </p:sp>
      <p:sp>
        <p:nvSpPr>
          <p:cNvPr id="5126" name="Rectangle 3"/>
          <p:cNvSpPr>
            <a:spLocks noGrp="1" noChangeArrowheads="1"/>
          </p:cNvSpPr>
          <p:nvPr>
            <p:ph idx="1"/>
          </p:nvPr>
        </p:nvSpPr>
        <p:spPr/>
        <p:txBody>
          <a:bodyPr/>
          <a:lstStyle/>
          <a:p>
            <a:pPr eaLnBrk="1" hangingPunct="1"/>
            <a:r>
              <a:rPr lang="en-US" i="1" dirty="0" smtClean="0"/>
              <a:t>Photographs: Archival Care and Management (PACM), </a:t>
            </a:r>
            <a:r>
              <a:rPr lang="en-US" dirty="0" smtClean="0"/>
              <a:t>2006</a:t>
            </a:r>
            <a:endParaRPr lang="en-US" i="1" dirty="0" smtClean="0"/>
          </a:p>
          <a:p>
            <a:pPr eaLnBrk="1" hangingPunct="1">
              <a:buFontTx/>
              <a:buNone/>
            </a:pPr>
            <a:endParaRPr lang="en-US" dirty="0" smtClean="0"/>
          </a:p>
          <a:p>
            <a:pPr eaLnBrk="1" hangingPunct="1"/>
            <a:r>
              <a:rPr lang="en-US" i="1" dirty="0" smtClean="0">
                <a:solidFill>
                  <a:srgbClr val="000000"/>
                </a:solidFill>
              </a:rPr>
              <a:t>A Glossary of Archival and Records Terminology</a:t>
            </a:r>
            <a:r>
              <a:rPr lang="en-US" dirty="0" smtClean="0">
                <a:solidFill>
                  <a:srgbClr val="000000"/>
                </a:solidFill>
              </a:rPr>
              <a:t>, 2005, </a:t>
            </a:r>
            <a:r>
              <a:rPr lang="en-US" dirty="0" smtClean="0">
                <a:solidFill>
                  <a:schemeClr val="accent2"/>
                </a:solidFill>
                <a:hlinkClick r:id="rId3"/>
              </a:rPr>
              <a:t>http://www.archivists.org/glossary/index.asp</a:t>
            </a:r>
            <a:endParaRPr lang="en-US" dirty="0" smtClean="0">
              <a:solidFill>
                <a:schemeClr val="accent2"/>
              </a:solidFill>
            </a:endParaRPr>
          </a:p>
          <a:p>
            <a:pPr eaLnBrk="1" hangingPunct="1"/>
            <a:endParaRPr lang="en-US" i="1" dirty="0" smtClean="0">
              <a:solidFill>
                <a:srgbClr val="000000"/>
              </a:solidFill>
            </a:endParaRPr>
          </a:p>
          <a:p>
            <a:pPr eaLnBrk="1" hangingPunct="1">
              <a:buFontTx/>
              <a:buNone/>
            </a:pPr>
            <a:endParaRPr lang="en-US" i="1" dirty="0" smtClean="0"/>
          </a:p>
        </p:txBody>
      </p:sp>
      <p:sp>
        <p:nvSpPr>
          <p:cNvPr id="4" name="Date Placeholder 3"/>
          <p:cNvSpPr>
            <a:spLocks noGrp="1"/>
          </p:cNvSpPr>
          <p:nvPr>
            <p:ph type="dt" sz="half" idx="10"/>
          </p:nvPr>
        </p:nvSpPr>
        <p:spPr/>
        <p:txBody>
          <a:bodyPr/>
          <a:lstStyle/>
          <a:p>
            <a:pPr>
              <a:defRPr/>
            </a:pPr>
            <a:r>
              <a:rPr lang="en-US" smtClean="0"/>
              <a:t>Fall 2010</a:t>
            </a:r>
            <a:endParaRPr lang="en-US" dirty="0"/>
          </a:p>
        </p:txBody>
      </p:sp>
      <p:sp>
        <p:nvSpPr>
          <p:cNvPr id="5" name="Footer Placeholder 4"/>
          <p:cNvSpPr>
            <a:spLocks noGrp="1"/>
          </p:cNvSpPr>
          <p:nvPr>
            <p:ph type="ftr" sz="quarter" idx="11"/>
          </p:nvPr>
        </p:nvSpPr>
        <p:spPr/>
        <p:txBody>
          <a:bodyPr/>
          <a:lstStyle/>
          <a:p>
            <a:pPr>
              <a:defRPr/>
            </a:pPr>
            <a:r>
              <a:rPr lang="en-US" dirty="0"/>
              <a:t>Society of American Archivists</a:t>
            </a:r>
          </a:p>
        </p:txBody>
      </p:sp>
      <p:sp>
        <p:nvSpPr>
          <p:cNvPr id="6" name="Slide Number Placeholder 5"/>
          <p:cNvSpPr>
            <a:spLocks noGrp="1"/>
          </p:cNvSpPr>
          <p:nvPr>
            <p:ph type="sldNum" sz="quarter" idx="12"/>
          </p:nvPr>
        </p:nvSpPr>
        <p:spPr/>
        <p:txBody>
          <a:bodyPr/>
          <a:lstStyle/>
          <a:p>
            <a:pPr>
              <a:defRPr/>
            </a:pPr>
            <a:fld id="{58783E2F-F875-4009-8FFD-2DD1CFBCB1D4}" type="slidenum">
              <a:rPr lang="en-US"/>
              <a:pPr>
                <a:defRPr/>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Date Placeholder 54"/>
          <p:cNvSpPr>
            <a:spLocks noGrp="1"/>
          </p:cNvSpPr>
          <p:nvPr>
            <p:ph type="dt" sz="half" idx="10"/>
          </p:nvPr>
        </p:nvSpPr>
        <p:spPr/>
        <p:txBody>
          <a:bodyPr/>
          <a:lstStyle/>
          <a:p>
            <a:pPr>
              <a:defRPr/>
            </a:pPr>
            <a:r>
              <a:rPr lang="en-US" smtClean="0"/>
              <a:t>Fall 2010</a:t>
            </a:r>
            <a:endParaRPr lang="en-US" dirty="0"/>
          </a:p>
        </p:txBody>
      </p:sp>
      <p:sp>
        <p:nvSpPr>
          <p:cNvPr id="57" name="Footer Placeholder 56"/>
          <p:cNvSpPr>
            <a:spLocks noGrp="1"/>
          </p:cNvSpPr>
          <p:nvPr>
            <p:ph type="ftr" sz="quarter" idx="11"/>
          </p:nvPr>
        </p:nvSpPr>
        <p:spPr/>
        <p:txBody>
          <a:bodyPr/>
          <a:lstStyle/>
          <a:p>
            <a:pPr>
              <a:defRPr/>
            </a:pPr>
            <a:r>
              <a:rPr lang="en-US" dirty="0" smtClean="0"/>
              <a:t>Society of American Archivists</a:t>
            </a:r>
            <a:endParaRPr lang="en-US" dirty="0"/>
          </a:p>
        </p:txBody>
      </p:sp>
      <p:sp>
        <p:nvSpPr>
          <p:cNvPr id="56" name="Slide Number Placeholder 55"/>
          <p:cNvSpPr>
            <a:spLocks noGrp="1"/>
          </p:cNvSpPr>
          <p:nvPr>
            <p:ph type="sldNum" sz="quarter" idx="12"/>
          </p:nvPr>
        </p:nvSpPr>
        <p:spPr/>
        <p:txBody>
          <a:bodyPr/>
          <a:lstStyle/>
          <a:p>
            <a:pPr>
              <a:defRPr/>
            </a:pPr>
            <a:fld id="{B21C9253-C67A-4118-A591-63D4DBE9DBDC}" type="slidenum">
              <a:rPr lang="en-US" smtClean="0"/>
              <a:pPr>
                <a:defRPr/>
              </a:pPr>
              <a:t>30</a:t>
            </a:fld>
            <a:endParaRPr lang="en-US" dirty="0"/>
          </a:p>
        </p:txBody>
      </p:sp>
      <p:sp>
        <p:nvSpPr>
          <p:cNvPr id="99330" name="Title 1"/>
          <p:cNvSpPr>
            <a:spLocks noGrp="1"/>
          </p:cNvSpPr>
          <p:nvPr>
            <p:ph type="title" idx="4294967295"/>
          </p:nvPr>
        </p:nvSpPr>
        <p:spPr>
          <a:xfrm>
            <a:off x="0" y="609600"/>
            <a:ext cx="9144000" cy="1143000"/>
          </a:xfrm>
        </p:spPr>
        <p:txBody>
          <a:bodyPr/>
          <a:lstStyle/>
          <a:p>
            <a:r>
              <a:rPr lang="en-US" dirty="0" smtClean="0">
                <a:ea typeface="ＭＳ Ｐゴシック" pitchFamily="34" charset="-128"/>
              </a:rPr>
              <a:t>Image material </a:t>
            </a:r>
          </a:p>
        </p:txBody>
      </p:sp>
      <p:sp>
        <p:nvSpPr>
          <p:cNvPr id="99331" name="Content Placeholder 2"/>
          <p:cNvSpPr>
            <a:spLocks noGrp="1"/>
          </p:cNvSpPr>
          <p:nvPr>
            <p:ph idx="4294967295"/>
          </p:nvPr>
        </p:nvSpPr>
        <p:spPr>
          <a:xfrm>
            <a:off x="533400" y="1981200"/>
            <a:ext cx="4114800" cy="4114800"/>
          </a:xfrm>
        </p:spPr>
        <p:txBody>
          <a:bodyPr/>
          <a:lstStyle/>
          <a:p>
            <a:r>
              <a:rPr lang="en-US" dirty="0" smtClean="0">
                <a:ea typeface="ＭＳ Ｐゴシック" pitchFamily="34" charset="-128"/>
              </a:rPr>
              <a:t>Silver</a:t>
            </a:r>
          </a:p>
          <a:p>
            <a:r>
              <a:rPr lang="en-US" dirty="0" smtClean="0">
                <a:ea typeface="ＭＳ Ｐゴシック" pitchFamily="34" charset="-128"/>
              </a:rPr>
              <a:t>Platinum</a:t>
            </a:r>
          </a:p>
          <a:p>
            <a:r>
              <a:rPr lang="en-US" dirty="0" smtClean="0">
                <a:ea typeface="ＭＳ Ｐゴシック" pitchFamily="34" charset="-128"/>
              </a:rPr>
              <a:t>Iron complexes</a:t>
            </a:r>
          </a:p>
          <a:p>
            <a:r>
              <a:rPr lang="en-US" dirty="0" smtClean="0">
                <a:ea typeface="ＭＳ Ｐゴシック" pitchFamily="34" charset="-128"/>
              </a:rPr>
              <a:t>Pigments</a:t>
            </a:r>
          </a:p>
          <a:p>
            <a:r>
              <a:rPr lang="en-US" dirty="0" smtClean="0">
                <a:ea typeface="ＭＳ Ｐゴシック" pitchFamily="34" charset="-128"/>
              </a:rPr>
              <a:t>Organic dyes</a:t>
            </a:r>
          </a:p>
        </p:txBody>
      </p:sp>
      <p:sp>
        <p:nvSpPr>
          <p:cNvPr id="99332" name="Footer Placeholder 4"/>
          <p:cNvSpPr txBox="1">
            <a:spLocks noGrp="1"/>
          </p:cNvSpPr>
          <p:nvPr/>
        </p:nvSpPr>
        <p:spPr bwMode="auto">
          <a:xfrm>
            <a:off x="3124200" y="6248400"/>
            <a:ext cx="2895600" cy="457200"/>
          </a:xfrm>
          <a:prstGeom prst="rect">
            <a:avLst/>
          </a:prstGeom>
          <a:noFill/>
          <a:ln w="9525">
            <a:noFill/>
            <a:miter lim="800000"/>
            <a:headEnd/>
            <a:tailEnd/>
          </a:ln>
        </p:spPr>
        <p:txBody>
          <a:bodyPr/>
          <a:lstStyle/>
          <a:p>
            <a:pPr algn="ctr"/>
            <a:r>
              <a:rPr lang="en-US" sz="1400" dirty="0">
                <a:latin typeface="Arial" charset="0"/>
              </a:rPr>
              <a:t>Society of American Archivists</a:t>
            </a:r>
          </a:p>
        </p:txBody>
      </p:sp>
      <p:sp>
        <p:nvSpPr>
          <p:cNvPr id="99333"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8A8584B8-442E-4817-997E-29DF34B44792}" type="slidenum">
              <a:rPr lang="en-US" sz="1400">
                <a:latin typeface="Arial" charset="0"/>
              </a:rPr>
              <a:pPr algn="r"/>
              <a:t>30</a:t>
            </a:fld>
            <a:endParaRPr lang="en-US" sz="1400" dirty="0">
              <a:latin typeface="Arial" charset="0"/>
            </a:endParaRPr>
          </a:p>
        </p:txBody>
      </p:sp>
      <p:sp>
        <p:nvSpPr>
          <p:cNvPr id="99334" name="Rectangle 19"/>
          <p:cNvSpPr>
            <a:spLocks noChangeArrowheads="1"/>
          </p:cNvSpPr>
          <p:nvPr/>
        </p:nvSpPr>
        <p:spPr bwMode="auto">
          <a:xfrm>
            <a:off x="5249863" y="3352800"/>
            <a:ext cx="2895600" cy="465138"/>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en-US" dirty="0">
              <a:latin typeface="Arial" charset="0"/>
            </a:endParaRPr>
          </a:p>
        </p:txBody>
      </p:sp>
      <p:sp>
        <p:nvSpPr>
          <p:cNvPr id="99335" name="Line 21"/>
          <p:cNvSpPr>
            <a:spLocks noChangeShapeType="1"/>
          </p:cNvSpPr>
          <p:nvPr/>
        </p:nvSpPr>
        <p:spPr bwMode="auto">
          <a:xfrm>
            <a:off x="5278438" y="3976688"/>
            <a:ext cx="2862262" cy="46037"/>
          </a:xfrm>
          <a:prstGeom prst="line">
            <a:avLst/>
          </a:prstGeom>
          <a:noFill/>
          <a:ln w="9525">
            <a:solidFill>
              <a:schemeClr val="tx1"/>
            </a:solidFill>
            <a:round/>
            <a:headEnd/>
            <a:tailEnd/>
          </a:ln>
        </p:spPr>
        <p:txBody>
          <a:bodyPr/>
          <a:lstStyle/>
          <a:p>
            <a:endParaRPr lang="en-US" dirty="0"/>
          </a:p>
        </p:txBody>
      </p:sp>
      <p:sp>
        <p:nvSpPr>
          <p:cNvPr id="99336" name="Oval 36"/>
          <p:cNvSpPr>
            <a:spLocks noChangeArrowheads="1"/>
          </p:cNvSpPr>
          <p:nvPr/>
        </p:nvSpPr>
        <p:spPr bwMode="auto">
          <a:xfrm>
            <a:off x="6088063" y="3519488"/>
            <a:ext cx="46037" cy="68262"/>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37" name="Oval 37"/>
          <p:cNvSpPr>
            <a:spLocks noChangeArrowheads="1"/>
          </p:cNvSpPr>
          <p:nvPr/>
        </p:nvSpPr>
        <p:spPr bwMode="auto">
          <a:xfrm>
            <a:off x="5935663" y="3589338"/>
            <a:ext cx="46037" cy="68262"/>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38" name="Oval 41"/>
          <p:cNvSpPr>
            <a:spLocks noChangeArrowheads="1"/>
          </p:cNvSpPr>
          <p:nvPr/>
        </p:nvSpPr>
        <p:spPr bwMode="auto">
          <a:xfrm>
            <a:off x="6926263" y="3367088"/>
            <a:ext cx="46037" cy="68262"/>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39" name="Oval 42"/>
          <p:cNvSpPr>
            <a:spLocks noChangeArrowheads="1"/>
          </p:cNvSpPr>
          <p:nvPr/>
        </p:nvSpPr>
        <p:spPr bwMode="auto">
          <a:xfrm>
            <a:off x="7688263" y="3436938"/>
            <a:ext cx="46037" cy="68262"/>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40" name="Oval 43"/>
          <p:cNvSpPr>
            <a:spLocks noChangeArrowheads="1"/>
          </p:cNvSpPr>
          <p:nvPr/>
        </p:nvSpPr>
        <p:spPr bwMode="auto">
          <a:xfrm>
            <a:off x="6621463" y="3665538"/>
            <a:ext cx="46037" cy="68262"/>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41" name="Oval 44"/>
          <p:cNvSpPr>
            <a:spLocks noChangeArrowheads="1"/>
          </p:cNvSpPr>
          <p:nvPr/>
        </p:nvSpPr>
        <p:spPr bwMode="auto">
          <a:xfrm>
            <a:off x="5935663" y="3360738"/>
            <a:ext cx="46037" cy="68262"/>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42" name="Oval 49"/>
          <p:cNvSpPr>
            <a:spLocks noChangeArrowheads="1"/>
          </p:cNvSpPr>
          <p:nvPr/>
        </p:nvSpPr>
        <p:spPr bwMode="auto">
          <a:xfrm>
            <a:off x="5630863" y="3589338"/>
            <a:ext cx="46037" cy="68262"/>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43" name="Oval 55"/>
          <p:cNvSpPr>
            <a:spLocks noChangeArrowheads="1"/>
          </p:cNvSpPr>
          <p:nvPr/>
        </p:nvSpPr>
        <p:spPr bwMode="auto">
          <a:xfrm>
            <a:off x="7078663" y="3589338"/>
            <a:ext cx="46037" cy="68262"/>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44" name="Oval 56"/>
          <p:cNvSpPr>
            <a:spLocks noChangeArrowheads="1"/>
          </p:cNvSpPr>
          <p:nvPr/>
        </p:nvSpPr>
        <p:spPr bwMode="auto">
          <a:xfrm>
            <a:off x="8040688" y="3505200"/>
            <a:ext cx="46037"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45" name="Oval 57"/>
          <p:cNvSpPr>
            <a:spLocks noChangeArrowheads="1"/>
          </p:cNvSpPr>
          <p:nvPr/>
        </p:nvSpPr>
        <p:spPr bwMode="auto">
          <a:xfrm>
            <a:off x="6240463" y="3352800"/>
            <a:ext cx="46037"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46" name="Oval 58"/>
          <p:cNvSpPr>
            <a:spLocks noChangeArrowheads="1"/>
          </p:cNvSpPr>
          <p:nvPr/>
        </p:nvSpPr>
        <p:spPr bwMode="auto">
          <a:xfrm>
            <a:off x="6240463" y="3665538"/>
            <a:ext cx="46037" cy="68262"/>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47" name="Oval 59"/>
          <p:cNvSpPr>
            <a:spLocks noChangeArrowheads="1"/>
          </p:cNvSpPr>
          <p:nvPr/>
        </p:nvSpPr>
        <p:spPr bwMode="auto">
          <a:xfrm>
            <a:off x="6042025" y="3436938"/>
            <a:ext cx="46038" cy="68262"/>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48" name="Oval 65"/>
          <p:cNvSpPr>
            <a:spLocks noChangeArrowheads="1"/>
          </p:cNvSpPr>
          <p:nvPr/>
        </p:nvSpPr>
        <p:spPr bwMode="auto">
          <a:xfrm>
            <a:off x="6392863" y="3665538"/>
            <a:ext cx="46037" cy="68262"/>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49" name="Oval 66"/>
          <p:cNvSpPr>
            <a:spLocks noChangeArrowheads="1"/>
          </p:cNvSpPr>
          <p:nvPr/>
        </p:nvSpPr>
        <p:spPr bwMode="auto">
          <a:xfrm>
            <a:off x="5783263" y="3505200"/>
            <a:ext cx="46037"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50" name="Oval 67"/>
          <p:cNvSpPr>
            <a:spLocks noChangeArrowheads="1"/>
          </p:cNvSpPr>
          <p:nvPr/>
        </p:nvSpPr>
        <p:spPr bwMode="auto">
          <a:xfrm>
            <a:off x="6069013" y="3733800"/>
            <a:ext cx="46037"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51" name="Oval 69"/>
          <p:cNvSpPr>
            <a:spLocks noChangeArrowheads="1"/>
          </p:cNvSpPr>
          <p:nvPr/>
        </p:nvSpPr>
        <p:spPr bwMode="auto">
          <a:xfrm>
            <a:off x="7078663" y="3741738"/>
            <a:ext cx="46037" cy="68262"/>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52" name="Oval 70"/>
          <p:cNvSpPr>
            <a:spLocks noChangeArrowheads="1"/>
          </p:cNvSpPr>
          <p:nvPr/>
        </p:nvSpPr>
        <p:spPr bwMode="auto">
          <a:xfrm>
            <a:off x="5630863" y="3505200"/>
            <a:ext cx="46037"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53" name="Oval 72"/>
          <p:cNvSpPr>
            <a:spLocks noChangeArrowheads="1"/>
          </p:cNvSpPr>
          <p:nvPr/>
        </p:nvSpPr>
        <p:spPr bwMode="auto">
          <a:xfrm>
            <a:off x="7954963" y="3429000"/>
            <a:ext cx="46037"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54" name="Rectangle 64" descr="Zig zag"/>
          <p:cNvSpPr>
            <a:spLocks noChangeArrowheads="1"/>
          </p:cNvSpPr>
          <p:nvPr/>
        </p:nvSpPr>
        <p:spPr bwMode="auto">
          <a:xfrm>
            <a:off x="5249863" y="3886200"/>
            <a:ext cx="2895600" cy="381000"/>
          </a:xfrm>
          <a:prstGeom prst="rect">
            <a:avLst/>
          </a:prstGeom>
          <a:pattFill prst="zigZag">
            <a:fgClr>
              <a:schemeClr val="accent2"/>
            </a:fgClr>
            <a:bgClr>
              <a:srgbClr val="FFFFFF"/>
            </a:bgClr>
          </a:pattFill>
          <a:ln w="9525">
            <a:solidFill>
              <a:schemeClr val="tx1"/>
            </a:solidFill>
            <a:miter lim="800000"/>
            <a:headEnd/>
            <a:tailEnd/>
          </a:ln>
        </p:spPr>
        <p:txBody>
          <a:bodyPr wrap="none" anchor="ctr"/>
          <a:lstStyle/>
          <a:p>
            <a:endParaRPr lang="en-US" dirty="0">
              <a:latin typeface="Arial" charset="0"/>
            </a:endParaRPr>
          </a:p>
        </p:txBody>
      </p:sp>
      <p:sp>
        <p:nvSpPr>
          <p:cNvPr id="99355" name="Line 74"/>
          <p:cNvSpPr>
            <a:spLocks noChangeShapeType="1"/>
          </p:cNvSpPr>
          <p:nvPr/>
        </p:nvSpPr>
        <p:spPr bwMode="auto">
          <a:xfrm>
            <a:off x="6019800" y="2362200"/>
            <a:ext cx="914400" cy="1150938"/>
          </a:xfrm>
          <a:prstGeom prst="line">
            <a:avLst/>
          </a:prstGeom>
          <a:noFill/>
          <a:ln w="9525">
            <a:solidFill>
              <a:srgbClr val="FF0000"/>
            </a:solidFill>
            <a:round/>
            <a:headEnd/>
            <a:tailEnd type="triangle" w="med" len="med"/>
          </a:ln>
        </p:spPr>
        <p:txBody>
          <a:bodyPr/>
          <a:lstStyle/>
          <a:p>
            <a:endParaRPr lang="en-US" dirty="0"/>
          </a:p>
        </p:txBody>
      </p:sp>
      <p:sp>
        <p:nvSpPr>
          <p:cNvPr id="99356" name="Oval 81"/>
          <p:cNvSpPr>
            <a:spLocks noChangeArrowheads="1"/>
          </p:cNvSpPr>
          <p:nvPr/>
        </p:nvSpPr>
        <p:spPr bwMode="auto">
          <a:xfrm>
            <a:off x="7269163" y="3657600"/>
            <a:ext cx="46037"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57" name="Oval 82"/>
          <p:cNvSpPr>
            <a:spLocks noChangeArrowheads="1"/>
          </p:cNvSpPr>
          <p:nvPr/>
        </p:nvSpPr>
        <p:spPr bwMode="auto">
          <a:xfrm>
            <a:off x="7183438" y="3429000"/>
            <a:ext cx="46037"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58" name="Oval 84"/>
          <p:cNvSpPr>
            <a:spLocks noChangeArrowheads="1"/>
          </p:cNvSpPr>
          <p:nvPr/>
        </p:nvSpPr>
        <p:spPr bwMode="auto">
          <a:xfrm>
            <a:off x="6754813" y="3429000"/>
            <a:ext cx="46037"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59" name="Oval 85"/>
          <p:cNvSpPr>
            <a:spLocks noChangeArrowheads="1"/>
          </p:cNvSpPr>
          <p:nvPr/>
        </p:nvSpPr>
        <p:spPr bwMode="auto">
          <a:xfrm>
            <a:off x="7783513" y="3581400"/>
            <a:ext cx="46037" cy="68263"/>
          </a:xfrm>
          <a:prstGeom prst="ellipse">
            <a:avLst/>
          </a:prstGeom>
          <a:solidFill>
            <a:srgbClr val="000000"/>
          </a:solidFill>
          <a:ln w="9525">
            <a:solidFill>
              <a:schemeClr val="bg1"/>
            </a:solidFill>
            <a:round/>
            <a:headEnd/>
            <a:tailEnd/>
          </a:ln>
        </p:spPr>
        <p:txBody>
          <a:bodyPr wrap="none" anchor="ctr"/>
          <a:lstStyle/>
          <a:p>
            <a:pPr algn="ctr" eaLnBrk="0" hangingPunct="0"/>
            <a:endParaRPr lang="en-US" dirty="0">
              <a:latin typeface="Arial" charset="0"/>
            </a:endParaRPr>
          </a:p>
        </p:txBody>
      </p:sp>
      <p:sp>
        <p:nvSpPr>
          <p:cNvPr id="99360" name="Oval 86"/>
          <p:cNvSpPr>
            <a:spLocks noChangeArrowheads="1"/>
          </p:cNvSpPr>
          <p:nvPr/>
        </p:nvSpPr>
        <p:spPr bwMode="auto">
          <a:xfrm>
            <a:off x="7440613" y="3581400"/>
            <a:ext cx="46037"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61" name="Oval 87"/>
          <p:cNvSpPr>
            <a:spLocks noChangeArrowheads="1"/>
          </p:cNvSpPr>
          <p:nvPr/>
        </p:nvSpPr>
        <p:spPr bwMode="auto">
          <a:xfrm>
            <a:off x="7954963" y="3733800"/>
            <a:ext cx="46037"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62" name="Oval 88"/>
          <p:cNvSpPr>
            <a:spLocks noChangeArrowheads="1"/>
          </p:cNvSpPr>
          <p:nvPr/>
        </p:nvSpPr>
        <p:spPr bwMode="auto">
          <a:xfrm>
            <a:off x="6583363" y="3429000"/>
            <a:ext cx="46037"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63" name="Oval 89"/>
          <p:cNvSpPr>
            <a:spLocks noChangeArrowheads="1"/>
          </p:cNvSpPr>
          <p:nvPr/>
        </p:nvSpPr>
        <p:spPr bwMode="auto">
          <a:xfrm>
            <a:off x="5468938" y="3581400"/>
            <a:ext cx="46037"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64" name="Oval 90"/>
          <p:cNvSpPr>
            <a:spLocks noChangeArrowheads="1"/>
          </p:cNvSpPr>
          <p:nvPr/>
        </p:nvSpPr>
        <p:spPr bwMode="auto">
          <a:xfrm>
            <a:off x="6154738" y="3429000"/>
            <a:ext cx="46037"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65" name="Oval 91"/>
          <p:cNvSpPr>
            <a:spLocks noChangeArrowheads="1"/>
          </p:cNvSpPr>
          <p:nvPr/>
        </p:nvSpPr>
        <p:spPr bwMode="auto">
          <a:xfrm>
            <a:off x="6411913" y="3352800"/>
            <a:ext cx="46037"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66" name="Oval 92"/>
          <p:cNvSpPr>
            <a:spLocks noChangeArrowheads="1"/>
          </p:cNvSpPr>
          <p:nvPr/>
        </p:nvSpPr>
        <p:spPr bwMode="auto">
          <a:xfrm>
            <a:off x="5726113" y="3429000"/>
            <a:ext cx="46037"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67" name="Oval 93"/>
          <p:cNvSpPr>
            <a:spLocks noChangeArrowheads="1"/>
          </p:cNvSpPr>
          <p:nvPr/>
        </p:nvSpPr>
        <p:spPr bwMode="auto">
          <a:xfrm>
            <a:off x="5897563" y="3505200"/>
            <a:ext cx="46037"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68" name="Oval 94"/>
          <p:cNvSpPr>
            <a:spLocks noChangeArrowheads="1"/>
          </p:cNvSpPr>
          <p:nvPr/>
        </p:nvSpPr>
        <p:spPr bwMode="auto">
          <a:xfrm>
            <a:off x="5468938" y="3429000"/>
            <a:ext cx="46037"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69" name="Oval 95"/>
          <p:cNvSpPr>
            <a:spLocks noChangeArrowheads="1"/>
          </p:cNvSpPr>
          <p:nvPr/>
        </p:nvSpPr>
        <p:spPr bwMode="auto">
          <a:xfrm>
            <a:off x="6754813" y="3581400"/>
            <a:ext cx="46037"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70" name="Oval 96"/>
          <p:cNvSpPr>
            <a:spLocks noChangeArrowheads="1"/>
          </p:cNvSpPr>
          <p:nvPr/>
        </p:nvSpPr>
        <p:spPr bwMode="auto">
          <a:xfrm>
            <a:off x="7383463" y="3429000"/>
            <a:ext cx="46037"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71" name="Oval 97"/>
          <p:cNvSpPr>
            <a:spLocks noChangeArrowheads="1"/>
          </p:cNvSpPr>
          <p:nvPr/>
        </p:nvSpPr>
        <p:spPr bwMode="auto">
          <a:xfrm>
            <a:off x="6497638" y="3581400"/>
            <a:ext cx="46037"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72" name="Oval 98"/>
          <p:cNvSpPr>
            <a:spLocks noChangeArrowheads="1"/>
          </p:cNvSpPr>
          <p:nvPr/>
        </p:nvSpPr>
        <p:spPr bwMode="auto">
          <a:xfrm>
            <a:off x="5554663" y="3657600"/>
            <a:ext cx="46037"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73" name="Oval 100"/>
          <p:cNvSpPr>
            <a:spLocks noChangeArrowheads="1"/>
          </p:cNvSpPr>
          <p:nvPr/>
        </p:nvSpPr>
        <p:spPr bwMode="auto">
          <a:xfrm>
            <a:off x="6392863" y="3505200"/>
            <a:ext cx="46037"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74" name="Oval 101"/>
          <p:cNvSpPr>
            <a:spLocks noChangeArrowheads="1"/>
          </p:cNvSpPr>
          <p:nvPr/>
        </p:nvSpPr>
        <p:spPr bwMode="auto">
          <a:xfrm>
            <a:off x="7526338" y="3505200"/>
            <a:ext cx="46037"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75" name="Oval 104"/>
          <p:cNvSpPr>
            <a:spLocks noChangeArrowheads="1"/>
          </p:cNvSpPr>
          <p:nvPr/>
        </p:nvSpPr>
        <p:spPr bwMode="auto">
          <a:xfrm>
            <a:off x="5783263" y="3657600"/>
            <a:ext cx="46037"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76" name="Oval 106"/>
          <p:cNvSpPr>
            <a:spLocks noChangeArrowheads="1"/>
          </p:cNvSpPr>
          <p:nvPr/>
        </p:nvSpPr>
        <p:spPr bwMode="auto">
          <a:xfrm>
            <a:off x="5326063" y="3657600"/>
            <a:ext cx="46037"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77" name="Oval 108"/>
          <p:cNvSpPr>
            <a:spLocks noChangeArrowheads="1"/>
          </p:cNvSpPr>
          <p:nvPr/>
        </p:nvSpPr>
        <p:spPr bwMode="auto">
          <a:xfrm>
            <a:off x="6926263" y="3581400"/>
            <a:ext cx="46037" cy="68263"/>
          </a:xfrm>
          <a:prstGeom prst="ellipse">
            <a:avLst/>
          </a:prstGeom>
          <a:solidFill>
            <a:srgbClr val="000000"/>
          </a:solidFill>
          <a:ln w="9525">
            <a:solidFill>
              <a:schemeClr val="bg1"/>
            </a:solidFill>
            <a:round/>
            <a:headEnd/>
            <a:tailEnd/>
          </a:ln>
        </p:spPr>
        <p:txBody>
          <a:bodyPr wrap="none" anchor="ctr"/>
          <a:lstStyle/>
          <a:p>
            <a:pPr algn="ctr" eaLnBrk="0" hangingPunct="0"/>
            <a:endParaRPr lang="en-US" dirty="0">
              <a:latin typeface="Arial" charset="0"/>
            </a:endParaRPr>
          </a:p>
        </p:txBody>
      </p:sp>
      <p:sp>
        <p:nvSpPr>
          <p:cNvPr id="99378" name="Oval 109"/>
          <p:cNvSpPr>
            <a:spLocks noChangeArrowheads="1"/>
          </p:cNvSpPr>
          <p:nvPr/>
        </p:nvSpPr>
        <p:spPr bwMode="auto">
          <a:xfrm>
            <a:off x="7612063" y="3657600"/>
            <a:ext cx="46037" cy="68263"/>
          </a:xfrm>
          <a:prstGeom prst="ellipse">
            <a:avLst/>
          </a:prstGeom>
          <a:solidFill>
            <a:srgbClr val="000000"/>
          </a:solidFill>
          <a:ln w="9525">
            <a:solidFill>
              <a:schemeClr val="bg1"/>
            </a:solidFill>
            <a:round/>
            <a:headEnd/>
            <a:tailEnd/>
          </a:ln>
        </p:spPr>
        <p:txBody>
          <a:bodyPr wrap="none" anchor="ctr"/>
          <a:lstStyle/>
          <a:p>
            <a:pPr algn="ctr" eaLnBrk="0" hangingPunct="0"/>
            <a:endParaRPr lang="en-US" dirty="0">
              <a:latin typeface="Arial" charset="0"/>
            </a:endParaRPr>
          </a:p>
        </p:txBody>
      </p:sp>
      <p:sp>
        <p:nvSpPr>
          <p:cNvPr id="99379" name="Oval 110"/>
          <p:cNvSpPr>
            <a:spLocks noChangeArrowheads="1"/>
          </p:cNvSpPr>
          <p:nvPr/>
        </p:nvSpPr>
        <p:spPr bwMode="auto">
          <a:xfrm>
            <a:off x="6326188" y="3581400"/>
            <a:ext cx="46037" cy="68263"/>
          </a:xfrm>
          <a:prstGeom prst="ellipse">
            <a:avLst/>
          </a:prstGeom>
          <a:solidFill>
            <a:srgbClr val="000000"/>
          </a:solidFill>
          <a:ln w="9525">
            <a:solidFill>
              <a:schemeClr val="bg1"/>
            </a:solidFill>
            <a:round/>
            <a:headEnd/>
            <a:tailEnd/>
          </a:ln>
        </p:spPr>
        <p:txBody>
          <a:bodyPr wrap="none" anchor="ctr"/>
          <a:lstStyle/>
          <a:p>
            <a:pPr algn="ctr" eaLnBrk="0" hangingPunct="0"/>
            <a:endParaRPr lang="en-US" dirty="0">
              <a:latin typeface="Arial" charset="0"/>
            </a:endParaRPr>
          </a:p>
        </p:txBody>
      </p:sp>
      <p:sp>
        <p:nvSpPr>
          <p:cNvPr id="99380" name="Oval 105"/>
          <p:cNvSpPr>
            <a:spLocks noChangeArrowheads="1"/>
          </p:cNvSpPr>
          <p:nvPr/>
        </p:nvSpPr>
        <p:spPr bwMode="auto">
          <a:xfrm>
            <a:off x="7916863" y="3505200"/>
            <a:ext cx="46037" cy="68263"/>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81" name="Oval 50"/>
          <p:cNvSpPr>
            <a:spLocks noChangeArrowheads="1"/>
          </p:cNvSpPr>
          <p:nvPr/>
        </p:nvSpPr>
        <p:spPr bwMode="auto">
          <a:xfrm flipV="1">
            <a:off x="5326063" y="3490913"/>
            <a:ext cx="46037" cy="90487"/>
          </a:xfrm>
          <a:prstGeom prst="ellipse">
            <a:avLst/>
          </a:prstGeom>
          <a:solidFill>
            <a:srgbClr val="000000"/>
          </a:solidFill>
          <a:ln w="9525">
            <a:solidFill>
              <a:schemeClr val="bg1"/>
            </a:solidFill>
            <a:round/>
            <a:headEnd/>
            <a:tailEnd/>
          </a:ln>
        </p:spPr>
        <p:txBody>
          <a:bodyPr wrap="none" anchor="ctr"/>
          <a:lstStyle/>
          <a:p>
            <a:endParaRPr lang="en-US" dirty="0">
              <a:latin typeface="Arial" charset="0"/>
            </a:endParaRPr>
          </a:p>
        </p:txBody>
      </p:sp>
      <p:sp>
        <p:nvSpPr>
          <p:cNvPr id="99382" name="Rectangle 55"/>
          <p:cNvSpPr>
            <a:spLocks noChangeArrowheads="1"/>
          </p:cNvSpPr>
          <p:nvPr/>
        </p:nvSpPr>
        <p:spPr bwMode="auto">
          <a:xfrm>
            <a:off x="5257800" y="3733800"/>
            <a:ext cx="2895600" cy="152400"/>
          </a:xfrm>
          <a:prstGeom prst="rect">
            <a:avLst/>
          </a:prstGeom>
          <a:solidFill>
            <a:schemeClr val="bg1"/>
          </a:solidFill>
          <a:ln w="9525">
            <a:solidFill>
              <a:schemeClr val="tx1"/>
            </a:solidFill>
            <a:miter lim="800000"/>
            <a:headEnd/>
            <a:tailEnd/>
          </a:ln>
        </p:spPr>
        <p:txBody>
          <a:bodyPr wrap="none" anchor="ctr"/>
          <a:lstStyle/>
          <a:p>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pPr>
              <a:defRPr/>
            </a:pPr>
            <a:r>
              <a:rPr lang="en-US" smtClean="0"/>
              <a:t>Fall 2010</a:t>
            </a:r>
            <a:endParaRPr lang="en-US" dirty="0"/>
          </a:p>
        </p:txBody>
      </p:sp>
      <p:sp>
        <p:nvSpPr>
          <p:cNvPr id="8" name="Footer Placeholder 7"/>
          <p:cNvSpPr>
            <a:spLocks noGrp="1"/>
          </p:cNvSpPr>
          <p:nvPr>
            <p:ph type="ftr" sz="quarter" idx="11"/>
          </p:nvPr>
        </p:nvSpPr>
        <p:spPr/>
        <p:txBody>
          <a:bodyPr/>
          <a:lstStyle/>
          <a:p>
            <a:pPr>
              <a:defRPr/>
            </a:pPr>
            <a:r>
              <a:rPr lang="en-US" dirty="0" smtClean="0"/>
              <a:t>Society of American Archivists</a:t>
            </a:r>
            <a:endParaRPr lang="en-US" dirty="0"/>
          </a:p>
        </p:txBody>
      </p:sp>
      <p:sp>
        <p:nvSpPr>
          <p:cNvPr id="7" name="Slide Number Placeholder 6"/>
          <p:cNvSpPr>
            <a:spLocks noGrp="1"/>
          </p:cNvSpPr>
          <p:nvPr>
            <p:ph type="sldNum" sz="quarter" idx="12"/>
          </p:nvPr>
        </p:nvSpPr>
        <p:spPr/>
        <p:txBody>
          <a:bodyPr/>
          <a:lstStyle/>
          <a:p>
            <a:pPr>
              <a:defRPr/>
            </a:pPr>
            <a:fld id="{B21C9253-C67A-4118-A591-63D4DBE9DBDC}" type="slidenum">
              <a:rPr lang="en-US" smtClean="0"/>
              <a:pPr>
                <a:defRPr/>
              </a:pPr>
              <a:t>31</a:t>
            </a:fld>
            <a:endParaRPr lang="en-US" dirty="0"/>
          </a:p>
        </p:txBody>
      </p:sp>
      <p:sp>
        <p:nvSpPr>
          <p:cNvPr id="101378" name="Title 1"/>
          <p:cNvSpPr>
            <a:spLocks noGrp="1"/>
          </p:cNvSpPr>
          <p:nvPr>
            <p:ph type="title" idx="4294967295"/>
          </p:nvPr>
        </p:nvSpPr>
        <p:spPr>
          <a:xfrm>
            <a:off x="0" y="609600"/>
            <a:ext cx="8991600" cy="1143000"/>
          </a:xfrm>
        </p:spPr>
        <p:txBody>
          <a:bodyPr/>
          <a:lstStyle/>
          <a:p>
            <a:r>
              <a:rPr lang="en-US" dirty="0" smtClean="0">
                <a:ea typeface="ＭＳ Ｐゴシック" pitchFamily="34" charset="-128"/>
              </a:rPr>
              <a:t>Types of photographs</a:t>
            </a:r>
          </a:p>
        </p:txBody>
      </p:sp>
      <p:sp>
        <p:nvSpPr>
          <p:cNvPr id="101379" name="Content Placeholder 2"/>
          <p:cNvSpPr>
            <a:spLocks noGrp="1"/>
          </p:cNvSpPr>
          <p:nvPr>
            <p:ph idx="4294967295"/>
          </p:nvPr>
        </p:nvSpPr>
        <p:spPr>
          <a:xfrm>
            <a:off x="685800" y="1981200"/>
            <a:ext cx="7696200" cy="4114800"/>
          </a:xfrm>
        </p:spPr>
        <p:txBody>
          <a:bodyPr/>
          <a:lstStyle/>
          <a:p>
            <a:endParaRPr lang="en-US" dirty="0" smtClean="0">
              <a:ea typeface="ＭＳ Ｐゴシック" pitchFamily="34" charset="-128"/>
            </a:endParaRPr>
          </a:p>
          <a:p>
            <a:r>
              <a:rPr lang="en-US" dirty="0" smtClean="0">
                <a:ea typeface="ＭＳ Ｐゴシック" pitchFamily="34" charset="-128"/>
              </a:rPr>
              <a:t>Direct positives </a:t>
            </a:r>
            <a:br>
              <a:rPr lang="en-US" dirty="0" smtClean="0">
                <a:ea typeface="ＭＳ Ｐゴシック" pitchFamily="34" charset="-128"/>
              </a:rPr>
            </a:br>
            <a:r>
              <a:rPr lang="en-US" dirty="0" smtClean="0">
                <a:ea typeface="ＭＳ Ｐゴシック" pitchFamily="34" charset="-128"/>
              </a:rPr>
              <a:t>(often associated with cases)</a:t>
            </a:r>
            <a:br>
              <a:rPr lang="en-US" dirty="0" smtClean="0">
                <a:ea typeface="ＭＳ Ｐゴシック" pitchFamily="34" charset="-128"/>
              </a:rPr>
            </a:br>
            <a:endParaRPr lang="en-US" dirty="0" smtClean="0">
              <a:ea typeface="ＭＳ Ｐゴシック" pitchFamily="34" charset="-128"/>
            </a:endParaRPr>
          </a:p>
          <a:p>
            <a:r>
              <a:rPr lang="en-US" dirty="0" smtClean="0">
                <a:ea typeface="ＭＳ Ｐゴシック" pitchFamily="34" charset="-128"/>
              </a:rPr>
              <a:t>Prints</a:t>
            </a:r>
            <a:br>
              <a:rPr lang="en-US" dirty="0" smtClean="0">
                <a:ea typeface="ＭＳ Ｐゴシック" pitchFamily="34" charset="-128"/>
              </a:rPr>
            </a:br>
            <a:endParaRPr lang="en-US" dirty="0" smtClean="0">
              <a:ea typeface="ＭＳ Ｐゴシック" pitchFamily="34" charset="-128"/>
            </a:endParaRPr>
          </a:p>
          <a:p>
            <a:r>
              <a:rPr lang="en-US" dirty="0" smtClean="0">
                <a:ea typeface="ＭＳ Ｐゴシック" pitchFamily="34" charset="-128"/>
              </a:rPr>
              <a:t>Negatives</a:t>
            </a:r>
          </a:p>
        </p:txBody>
      </p:sp>
      <p:sp>
        <p:nvSpPr>
          <p:cNvPr id="101380" name="Footer Placeholder 4"/>
          <p:cNvSpPr txBox="1">
            <a:spLocks noGrp="1"/>
          </p:cNvSpPr>
          <p:nvPr/>
        </p:nvSpPr>
        <p:spPr bwMode="auto">
          <a:xfrm>
            <a:off x="3124200" y="6248400"/>
            <a:ext cx="2895600" cy="457200"/>
          </a:xfrm>
          <a:prstGeom prst="rect">
            <a:avLst/>
          </a:prstGeom>
          <a:noFill/>
          <a:ln w="9525">
            <a:noFill/>
            <a:miter lim="800000"/>
            <a:headEnd/>
            <a:tailEnd/>
          </a:ln>
        </p:spPr>
        <p:txBody>
          <a:bodyPr/>
          <a:lstStyle/>
          <a:p>
            <a:pPr algn="ctr"/>
            <a:r>
              <a:rPr lang="en-US" sz="1400" dirty="0">
                <a:latin typeface="Arial" charset="0"/>
              </a:rPr>
              <a:t>Society of American Archivists</a:t>
            </a:r>
          </a:p>
        </p:txBody>
      </p:sp>
      <p:sp>
        <p:nvSpPr>
          <p:cNvPr id="101381"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74FDF498-AE0A-44FE-ADF7-9A6063766B18}" type="slidenum">
              <a:rPr lang="en-US" sz="1400">
                <a:latin typeface="Arial" charset="0"/>
              </a:rPr>
              <a:pPr algn="r"/>
              <a:t>31</a:t>
            </a:fld>
            <a:endParaRPr lang="en-US" sz="1400" dirty="0">
              <a:latin typeface="Arial"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pPr>
              <a:defRPr/>
            </a:pPr>
            <a:r>
              <a:rPr lang="en-US" smtClean="0"/>
              <a:t>Fall 2010</a:t>
            </a:r>
            <a:endParaRPr lang="en-US" dirty="0"/>
          </a:p>
        </p:txBody>
      </p:sp>
      <p:sp>
        <p:nvSpPr>
          <p:cNvPr id="9" name="Footer Placeholder 8"/>
          <p:cNvSpPr>
            <a:spLocks noGrp="1"/>
          </p:cNvSpPr>
          <p:nvPr>
            <p:ph type="ftr" sz="quarter" idx="11"/>
          </p:nvPr>
        </p:nvSpPr>
        <p:spPr/>
        <p:txBody>
          <a:bodyPr/>
          <a:lstStyle/>
          <a:p>
            <a:pPr>
              <a:defRPr/>
            </a:pPr>
            <a:r>
              <a:rPr lang="en-US" dirty="0" smtClean="0"/>
              <a:t>Society of American Archivists</a:t>
            </a:r>
            <a:endParaRPr lang="en-US" dirty="0"/>
          </a:p>
        </p:txBody>
      </p:sp>
      <p:sp>
        <p:nvSpPr>
          <p:cNvPr id="8" name="Slide Number Placeholder 7"/>
          <p:cNvSpPr>
            <a:spLocks noGrp="1"/>
          </p:cNvSpPr>
          <p:nvPr>
            <p:ph type="sldNum" sz="quarter" idx="12"/>
          </p:nvPr>
        </p:nvSpPr>
        <p:spPr/>
        <p:txBody>
          <a:bodyPr/>
          <a:lstStyle/>
          <a:p>
            <a:pPr>
              <a:defRPr/>
            </a:pPr>
            <a:fld id="{B21C9253-C67A-4118-A591-63D4DBE9DBDC}" type="slidenum">
              <a:rPr lang="en-US" smtClean="0"/>
              <a:pPr>
                <a:defRPr/>
              </a:pPr>
              <a:t>32</a:t>
            </a:fld>
            <a:endParaRPr lang="en-US" dirty="0"/>
          </a:p>
        </p:txBody>
      </p:sp>
      <p:sp>
        <p:nvSpPr>
          <p:cNvPr id="103426" name="Title 1"/>
          <p:cNvSpPr>
            <a:spLocks noGrp="1"/>
          </p:cNvSpPr>
          <p:nvPr>
            <p:ph type="title" idx="4294967295"/>
          </p:nvPr>
        </p:nvSpPr>
        <p:spPr>
          <a:xfrm>
            <a:off x="0" y="609600"/>
            <a:ext cx="9144000" cy="1143000"/>
          </a:xfrm>
        </p:spPr>
        <p:txBody>
          <a:bodyPr/>
          <a:lstStyle/>
          <a:p>
            <a:r>
              <a:rPr lang="en-US" dirty="0" smtClean="0">
                <a:ea typeface="ＭＳ Ｐゴシック" pitchFamily="34" charset="-128"/>
              </a:rPr>
              <a:t>Daguerreotype    </a:t>
            </a:r>
            <a:r>
              <a:rPr lang="en-GB" sz="3600" dirty="0" smtClean="0">
                <a:ea typeface="ＭＳ Ｐゴシック" pitchFamily="34" charset="-128"/>
              </a:rPr>
              <a:t>Direct Positive</a:t>
            </a:r>
            <a:endParaRPr lang="en-US" sz="3600" dirty="0" smtClean="0">
              <a:ea typeface="ＭＳ Ｐゴシック" pitchFamily="34" charset="-128"/>
            </a:endParaRPr>
          </a:p>
        </p:txBody>
      </p:sp>
      <p:sp>
        <p:nvSpPr>
          <p:cNvPr id="103427" name="Footer Placeholder 3"/>
          <p:cNvSpPr txBox="1">
            <a:spLocks noGrp="1"/>
          </p:cNvSpPr>
          <p:nvPr/>
        </p:nvSpPr>
        <p:spPr bwMode="auto">
          <a:xfrm>
            <a:off x="3124200" y="6248400"/>
            <a:ext cx="2895600" cy="457200"/>
          </a:xfrm>
          <a:prstGeom prst="rect">
            <a:avLst/>
          </a:prstGeom>
          <a:noFill/>
          <a:ln w="9525">
            <a:noFill/>
            <a:miter lim="800000"/>
            <a:headEnd/>
            <a:tailEnd/>
          </a:ln>
        </p:spPr>
        <p:txBody>
          <a:bodyPr/>
          <a:lstStyle/>
          <a:p>
            <a:pPr algn="ctr"/>
            <a:r>
              <a:rPr lang="en-US" sz="1400" dirty="0">
                <a:latin typeface="Arial" charset="0"/>
              </a:rPr>
              <a:t>Society of American Archivists</a:t>
            </a:r>
          </a:p>
        </p:txBody>
      </p:sp>
      <p:sp>
        <p:nvSpPr>
          <p:cNvPr id="103428"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A5B1436B-C4A1-4E77-A8DE-3070FBAD7820}" type="slidenum">
              <a:rPr lang="en-US" sz="1400">
                <a:latin typeface="Arial" charset="0"/>
              </a:rPr>
              <a:pPr algn="r"/>
              <a:t>32</a:t>
            </a:fld>
            <a:endParaRPr lang="en-US" sz="1400" dirty="0">
              <a:latin typeface="Arial" charset="0"/>
            </a:endParaRPr>
          </a:p>
        </p:txBody>
      </p:sp>
      <p:pic>
        <p:nvPicPr>
          <p:cNvPr id="103429" name="Picture 6" descr="C:\Documents and Settings\dhem\My Documents\Catholic University Course\Images\Derivatives-2\RathbunPair.jpg"/>
          <p:cNvPicPr>
            <a:picLocks noChangeAspect="1" noChangeArrowheads="1"/>
          </p:cNvPicPr>
          <p:nvPr/>
        </p:nvPicPr>
        <p:blipFill>
          <a:blip r:embed="rId3" cstate="print"/>
          <a:srcRect/>
          <a:stretch>
            <a:fillRect/>
          </a:stretch>
        </p:blipFill>
        <p:spPr bwMode="auto">
          <a:xfrm>
            <a:off x="5345113" y="2057400"/>
            <a:ext cx="2960687" cy="3657600"/>
          </a:xfrm>
          <a:prstGeom prst="rect">
            <a:avLst/>
          </a:prstGeom>
          <a:noFill/>
          <a:ln w="9525">
            <a:noFill/>
            <a:miter lim="800000"/>
            <a:headEnd/>
            <a:tailEnd/>
          </a:ln>
        </p:spPr>
      </p:pic>
      <p:sp>
        <p:nvSpPr>
          <p:cNvPr id="103430" name="Rectangle 8"/>
          <p:cNvSpPr>
            <a:spLocks noChangeArrowheads="1"/>
          </p:cNvSpPr>
          <p:nvPr/>
        </p:nvSpPr>
        <p:spPr bwMode="auto">
          <a:xfrm>
            <a:off x="914400" y="1981200"/>
            <a:ext cx="4038600" cy="4093428"/>
          </a:xfrm>
          <a:prstGeom prst="rect">
            <a:avLst/>
          </a:prstGeom>
          <a:noFill/>
          <a:ln w="9525">
            <a:noFill/>
            <a:miter lim="800000"/>
            <a:headEnd/>
            <a:tailEnd/>
          </a:ln>
        </p:spPr>
        <p:txBody>
          <a:bodyPr>
            <a:spAutoFit/>
          </a:bodyPr>
          <a:lstStyle/>
          <a:p>
            <a:pPr>
              <a:buFont typeface="Helvetica" pitchFamily="-111" charset="0"/>
              <a:buChar char="•"/>
            </a:pPr>
            <a:r>
              <a:rPr lang="en-US" sz="2000" dirty="0">
                <a:latin typeface="+mn-lt"/>
              </a:rPr>
              <a:t>Dates of popularity - 1839 – 1860</a:t>
            </a:r>
            <a:br>
              <a:rPr lang="en-US" sz="2000" dirty="0">
                <a:latin typeface="+mn-lt"/>
              </a:rPr>
            </a:br>
            <a:endParaRPr lang="en-US" sz="2000" dirty="0">
              <a:latin typeface="+mn-lt"/>
            </a:endParaRPr>
          </a:p>
          <a:p>
            <a:pPr>
              <a:buFont typeface="Helvetica" pitchFamily="-111" charset="0"/>
              <a:buChar char="•"/>
            </a:pPr>
            <a:r>
              <a:rPr lang="en-GB" sz="2000" dirty="0">
                <a:latin typeface="+mn-lt"/>
              </a:rPr>
              <a:t>Silver/gold/mercury image material on silver-plated copper support</a:t>
            </a:r>
          </a:p>
          <a:p>
            <a:pPr>
              <a:buFont typeface="Helvetica" pitchFamily="-111" charset="0"/>
              <a:buChar char="•"/>
            </a:pPr>
            <a:endParaRPr lang="en-GB" sz="2000" dirty="0">
              <a:latin typeface="+mn-lt"/>
            </a:endParaRPr>
          </a:p>
          <a:p>
            <a:pPr>
              <a:buFont typeface="Helvetica" pitchFamily="-111" charset="0"/>
              <a:buChar char="•"/>
            </a:pPr>
            <a:r>
              <a:rPr lang="en-GB" sz="2000" dirty="0">
                <a:latin typeface="+mn-lt"/>
              </a:rPr>
              <a:t>Mirror-like surface</a:t>
            </a:r>
            <a:br>
              <a:rPr lang="en-GB" sz="2000" dirty="0">
                <a:latin typeface="+mn-lt"/>
              </a:rPr>
            </a:br>
            <a:endParaRPr lang="en-GB" sz="2000" dirty="0">
              <a:latin typeface="+mn-lt"/>
            </a:endParaRPr>
          </a:p>
          <a:p>
            <a:pPr>
              <a:buFont typeface="Helvetica" pitchFamily="-111" charset="0"/>
              <a:buChar char="•"/>
            </a:pPr>
            <a:r>
              <a:rPr lang="en-GB" sz="2000" dirty="0">
                <a:latin typeface="+mn-lt"/>
              </a:rPr>
              <a:t>Positive image viewed at specific angles</a:t>
            </a:r>
          </a:p>
          <a:p>
            <a:pPr>
              <a:buFont typeface="Helvetica" pitchFamily="-111" charset="0"/>
              <a:buChar char="•"/>
            </a:pPr>
            <a:endParaRPr lang="en-GB" sz="2000" dirty="0">
              <a:latin typeface="+mn-lt"/>
            </a:endParaRPr>
          </a:p>
          <a:p>
            <a:pPr>
              <a:buFontTx/>
              <a:buChar char="•"/>
            </a:pPr>
            <a:r>
              <a:rPr lang="en-GB" sz="2000" dirty="0">
                <a:latin typeface="+mn-lt"/>
              </a:rPr>
              <a:t>Often in cases</a:t>
            </a:r>
          </a:p>
          <a:p>
            <a:pPr>
              <a:buFont typeface="Helvetica" pitchFamily="-111" charset="0"/>
              <a:buChar char="•"/>
            </a:pPr>
            <a:endParaRPr lang="en-US" sz="20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Date Placeholder 2"/>
          <p:cNvSpPr txBox="1">
            <a:spLocks noGrp="1"/>
          </p:cNvSpPr>
          <p:nvPr/>
        </p:nvSpPr>
        <p:spPr bwMode="auto">
          <a:xfrm>
            <a:off x="685800" y="6248400"/>
            <a:ext cx="1905000" cy="457200"/>
          </a:xfrm>
          <a:prstGeom prst="rect">
            <a:avLst/>
          </a:prstGeom>
          <a:noFill/>
          <a:ln w="9525">
            <a:noFill/>
            <a:miter lim="800000"/>
            <a:headEnd/>
            <a:tailEnd/>
          </a:ln>
        </p:spPr>
        <p:txBody>
          <a:bodyPr/>
          <a:lstStyle/>
          <a:p>
            <a:endParaRPr lang="en-US" sz="1400" dirty="0">
              <a:latin typeface="Arial" charset="0"/>
            </a:endParaRPr>
          </a:p>
        </p:txBody>
      </p:sp>
      <p:sp>
        <p:nvSpPr>
          <p:cNvPr id="105475" name="Footer Placeholder 3"/>
          <p:cNvSpPr txBox="1">
            <a:spLocks noGrp="1"/>
          </p:cNvSpPr>
          <p:nvPr/>
        </p:nvSpPr>
        <p:spPr bwMode="auto">
          <a:xfrm>
            <a:off x="3124200" y="6248400"/>
            <a:ext cx="2895600" cy="457200"/>
          </a:xfrm>
          <a:prstGeom prst="rect">
            <a:avLst/>
          </a:prstGeom>
          <a:noFill/>
          <a:ln w="9525">
            <a:noFill/>
            <a:miter lim="800000"/>
            <a:headEnd/>
            <a:tailEnd/>
          </a:ln>
        </p:spPr>
        <p:txBody>
          <a:bodyPr/>
          <a:lstStyle/>
          <a:p>
            <a:pPr algn="ctr"/>
            <a:r>
              <a:rPr lang="en-US" sz="1400" dirty="0">
                <a:latin typeface="Arial" charset="0"/>
              </a:rPr>
              <a:t>Society of American Archivists</a:t>
            </a:r>
          </a:p>
        </p:txBody>
      </p:sp>
      <p:sp>
        <p:nvSpPr>
          <p:cNvPr id="105476"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A4A08A95-DCF9-4FE8-B6CA-602B81AE1297}" type="slidenum">
              <a:rPr lang="en-US" sz="1400">
                <a:latin typeface="Arial" charset="0"/>
              </a:rPr>
              <a:pPr algn="r"/>
              <a:t>33</a:t>
            </a:fld>
            <a:endParaRPr lang="en-US" sz="1400" dirty="0">
              <a:latin typeface="Arial" charset="0"/>
            </a:endParaRPr>
          </a:p>
        </p:txBody>
      </p:sp>
      <p:sp>
        <p:nvSpPr>
          <p:cNvPr id="8" name="Date Placeholder 7"/>
          <p:cNvSpPr>
            <a:spLocks noGrp="1"/>
          </p:cNvSpPr>
          <p:nvPr>
            <p:ph type="dt" sz="half" idx="10"/>
          </p:nvPr>
        </p:nvSpPr>
        <p:spPr/>
        <p:txBody>
          <a:bodyPr/>
          <a:lstStyle/>
          <a:p>
            <a:pPr>
              <a:defRPr/>
            </a:pPr>
            <a:r>
              <a:rPr lang="en-US" smtClean="0"/>
              <a:t>Fall 2010</a:t>
            </a:r>
            <a:endParaRPr lang="en-US" dirty="0"/>
          </a:p>
        </p:txBody>
      </p:sp>
      <p:sp>
        <p:nvSpPr>
          <p:cNvPr id="10" name="Footer Placeholder 9"/>
          <p:cNvSpPr>
            <a:spLocks noGrp="1"/>
          </p:cNvSpPr>
          <p:nvPr>
            <p:ph type="ftr" sz="quarter" idx="11"/>
          </p:nvPr>
        </p:nvSpPr>
        <p:spPr/>
        <p:txBody>
          <a:bodyPr/>
          <a:lstStyle/>
          <a:p>
            <a:pPr>
              <a:defRPr/>
            </a:pPr>
            <a:r>
              <a:rPr lang="en-US" dirty="0" smtClean="0"/>
              <a:t>Society of American Archivists</a:t>
            </a:r>
            <a:endParaRPr lang="en-US" dirty="0"/>
          </a:p>
        </p:txBody>
      </p:sp>
      <p:sp>
        <p:nvSpPr>
          <p:cNvPr id="9" name="Slide Number Placeholder 8"/>
          <p:cNvSpPr>
            <a:spLocks noGrp="1"/>
          </p:cNvSpPr>
          <p:nvPr>
            <p:ph type="sldNum" sz="quarter" idx="12"/>
          </p:nvPr>
        </p:nvSpPr>
        <p:spPr/>
        <p:txBody>
          <a:bodyPr/>
          <a:lstStyle/>
          <a:p>
            <a:pPr>
              <a:defRPr/>
            </a:pPr>
            <a:fld id="{B21C9253-C67A-4118-A591-63D4DBE9DBDC}" type="slidenum">
              <a:rPr lang="en-US" smtClean="0"/>
              <a:pPr>
                <a:defRPr/>
              </a:pPr>
              <a:t>33</a:t>
            </a:fld>
            <a:endParaRPr lang="en-US" dirty="0"/>
          </a:p>
        </p:txBody>
      </p:sp>
      <p:sp>
        <p:nvSpPr>
          <p:cNvPr id="105477" name="Rectangle 2050"/>
          <p:cNvSpPr>
            <a:spLocks noGrp="1" noChangeArrowheads="1"/>
          </p:cNvSpPr>
          <p:nvPr>
            <p:ph type="title" idx="4294967295"/>
          </p:nvPr>
        </p:nvSpPr>
        <p:spPr>
          <a:xfrm>
            <a:off x="0" y="609600"/>
            <a:ext cx="9144000" cy="1143000"/>
          </a:xfrm>
        </p:spPr>
        <p:txBody>
          <a:bodyPr lIns="90000" tIns="46800" rIns="90000" bIns="4680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ea typeface="ＭＳ Ｐゴシック" pitchFamily="34" charset="-128"/>
              </a:rPr>
              <a:t>Ambrotype      </a:t>
            </a:r>
            <a:r>
              <a:rPr lang="en-GB" sz="3600" dirty="0" smtClean="0">
                <a:ea typeface="ＭＳ Ｐゴシック" pitchFamily="34" charset="-128"/>
              </a:rPr>
              <a:t>Direct Positive</a:t>
            </a:r>
          </a:p>
        </p:txBody>
      </p:sp>
      <p:pic>
        <p:nvPicPr>
          <p:cNvPr id="105478" name="Picture 2052"/>
          <p:cNvPicPr>
            <a:picLocks noChangeAspect="1" noChangeArrowheads="1"/>
          </p:cNvPicPr>
          <p:nvPr/>
        </p:nvPicPr>
        <p:blipFill>
          <a:blip r:embed="rId3" cstate="print"/>
          <a:srcRect/>
          <a:stretch>
            <a:fillRect/>
          </a:stretch>
        </p:blipFill>
        <p:spPr bwMode="auto">
          <a:xfrm>
            <a:off x="5003800" y="2257425"/>
            <a:ext cx="2768600" cy="3686175"/>
          </a:xfrm>
          <a:prstGeom prst="rect">
            <a:avLst/>
          </a:prstGeom>
          <a:noFill/>
          <a:ln w="9525">
            <a:noFill/>
            <a:round/>
            <a:headEnd/>
            <a:tailEnd/>
          </a:ln>
        </p:spPr>
      </p:pic>
      <p:sp>
        <p:nvSpPr>
          <p:cNvPr id="105479" name="Rectangle 7"/>
          <p:cNvSpPr>
            <a:spLocks noChangeArrowheads="1"/>
          </p:cNvSpPr>
          <p:nvPr/>
        </p:nvSpPr>
        <p:spPr bwMode="auto">
          <a:xfrm>
            <a:off x="762000" y="2438400"/>
            <a:ext cx="3733800" cy="3444875"/>
          </a:xfrm>
          <a:prstGeom prst="rect">
            <a:avLst/>
          </a:prstGeom>
          <a:noFill/>
          <a:ln w="9525">
            <a:noFill/>
            <a:miter lim="800000"/>
            <a:headEnd/>
            <a:tailEnd/>
          </a:ln>
        </p:spPr>
        <p:txBody>
          <a:bodyPr>
            <a:spAutoFit/>
          </a:bodyPr>
          <a:lstStyle/>
          <a:p>
            <a:pPr>
              <a:buFontTx/>
              <a:buChar char="•"/>
            </a:pPr>
            <a:r>
              <a:rPr lang="en-GB" sz="2000" dirty="0">
                <a:latin typeface="Arial" charset="0"/>
              </a:rPr>
              <a:t>Dates of popularity 1851-1870</a:t>
            </a:r>
          </a:p>
          <a:p>
            <a:pPr>
              <a:buFontTx/>
              <a:buChar char="•"/>
            </a:pPr>
            <a:endParaRPr lang="en-US" sz="2000" dirty="0">
              <a:latin typeface="Arial" charset="0"/>
            </a:endParaRPr>
          </a:p>
          <a:p>
            <a:pPr>
              <a:buFontTx/>
              <a:buChar char="•"/>
            </a:pPr>
            <a:r>
              <a:rPr lang="en-GB" sz="2000" dirty="0">
                <a:latin typeface="Arial" charset="0"/>
              </a:rPr>
              <a:t>Silver suspended in collodion on glass with black backing to create positive image</a:t>
            </a:r>
            <a:br>
              <a:rPr lang="en-GB" sz="2000" dirty="0">
                <a:latin typeface="Arial" charset="0"/>
              </a:rPr>
            </a:br>
            <a:endParaRPr lang="en-GB" sz="2000" dirty="0">
              <a:latin typeface="Arial" charset="0"/>
            </a:endParaRPr>
          </a:p>
          <a:p>
            <a:pPr>
              <a:buFontTx/>
              <a:buChar char="•"/>
            </a:pPr>
            <a:r>
              <a:rPr lang="en-GB" sz="2000" dirty="0">
                <a:latin typeface="Arial" charset="0"/>
              </a:rPr>
              <a:t>Often in cases</a:t>
            </a:r>
          </a:p>
          <a:p>
            <a:pPr>
              <a:buFontTx/>
              <a:buChar char="•"/>
            </a:pPr>
            <a:endParaRPr lang="en-GB" sz="2000" dirty="0">
              <a:latin typeface="Arial" charset="0"/>
            </a:endParaRPr>
          </a:p>
          <a:p>
            <a:pPr>
              <a:buFontTx/>
              <a:buChar char="•"/>
            </a:pPr>
            <a:endParaRPr lang="en-GB" sz="2000" dirty="0">
              <a:latin typeface="Arial" charset="0"/>
            </a:endParaRPr>
          </a:p>
          <a:p>
            <a:pPr>
              <a:buFontTx/>
              <a:buChar char="•"/>
            </a:pPr>
            <a:endParaRPr lang="en-GB" sz="2000" dirty="0">
              <a:latin typeface="Arial" charset="0"/>
            </a:endParaRPr>
          </a:p>
          <a:p>
            <a:endParaRPr lang="en-GB" sz="2000" dirty="0">
              <a:latin typeface="Arial"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pPr>
              <a:defRPr/>
            </a:pPr>
            <a:r>
              <a:rPr lang="en-US" smtClean="0"/>
              <a:t>Fall 2010</a:t>
            </a:r>
            <a:endParaRPr lang="en-US" dirty="0"/>
          </a:p>
        </p:txBody>
      </p:sp>
      <p:sp>
        <p:nvSpPr>
          <p:cNvPr id="10" name="Footer Placeholder 9"/>
          <p:cNvSpPr>
            <a:spLocks noGrp="1"/>
          </p:cNvSpPr>
          <p:nvPr>
            <p:ph type="ftr" sz="quarter" idx="11"/>
          </p:nvPr>
        </p:nvSpPr>
        <p:spPr/>
        <p:txBody>
          <a:bodyPr/>
          <a:lstStyle/>
          <a:p>
            <a:pPr>
              <a:defRPr/>
            </a:pPr>
            <a:r>
              <a:rPr lang="en-US" dirty="0" smtClean="0"/>
              <a:t>Society of American Archivists</a:t>
            </a:r>
            <a:endParaRPr lang="en-US" dirty="0"/>
          </a:p>
        </p:txBody>
      </p:sp>
      <p:sp>
        <p:nvSpPr>
          <p:cNvPr id="9" name="Slide Number Placeholder 8"/>
          <p:cNvSpPr>
            <a:spLocks noGrp="1"/>
          </p:cNvSpPr>
          <p:nvPr>
            <p:ph type="sldNum" sz="quarter" idx="12"/>
          </p:nvPr>
        </p:nvSpPr>
        <p:spPr/>
        <p:txBody>
          <a:bodyPr/>
          <a:lstStyle/>
          <a:p>
            <a:pPr>
              <a:defRPr/>
            </a:pPr>
            <a:fld id="{B21C9253-C67A-4118-A591-63D4DBE9DBDC}" type="slidenum">
              <a:rPr lang="en-US" smtClean="0"/>
              <a:pPr>
                <a:defRPr/>
              </a:pPr>
              <a:t>34</a:t>
            </a:fld>
            <a:endParaRPr lang="en-US" dirty="0"/>
          </a:p>
        </p:txBody>
      </p:sp>
      <p:sp>
        <p:nvSpPr>
          <p:cNvPr id="107522" name="Title 1"/>
          <p:cNvSpPr>
            <a:spLocks noGrp="1"/>
          </p:cNvSpPr>
          <p:nvPr>
            <p:ph type="title" idx="4294967295"/>
          </p:nvPr>
        </p:nvSpPr>
        <p:spPr>
          <a:xfrm>
            <a:off x="0" y="609600"/>
            <a:ext cx="8991600" cy="1143000"/>
          </a:xfrm>
        </p:spPr>
        <p:txBody>
          <a:bodyPr/>
          <a:lstStyle/>
          <a:p>
            <a:r>
              <a:rPr lang="en-GB" dirty="0" smtClean="0">
                <a:latin typeface="+mn-lt"/>
                <a:ea typeface="ＭＳ Ｐゴシック" pitchFamily="34" charset="-128"/>
              </a:rPr>
              <a:t>Tintype            </a:t>
            </a:r>
            <a:r>
              <a:rPr lang="en-GB" sz="3600" dirty="0" smtClean="0">
                <a:latin typeface="+mn-lt"/>
                <a:ea typeface="ＭＳ Ｐゴシック" pitchFamily="34" charset="-128"/>
              </a:rPr>
              <a:t>Direct Positive</a:t>
            </a:r>
            <a:endParaRPr lang="en-US" sz="3600" dirty="0" smtClean="0">
              <a:latin typeface="+mn-lt"/>
              <a:ea typeface="ＭＳ Ｐゴシック" pitchFamily="34" charset="-128"/>
            </a:endParaRPr>
          </a:p>
        </p:txBody>
      </p:sp>
      <p:sp>
        <p:nvSpPr>
          <p:cNvPr id="107523" name="Date Placeholder 2"/>
          <p:cNvSpPr txBox="1">
            <a:spLocks noGrp="1"/>
          </p:cNvSpPr>
          <p:nvPr/>
        </p:nvSpPr>
        <p:spPr bwMode="auto">
          <a:xfrm>
            <a:off x="685800" y="6248400"/>
            <a:ext cx="1905000" cy="457200"/>
          </a:xfrm>
          <a:prstGeom prst="rect">
            <a:avLst/>
          </a:prstGeom>
          <a:noFill/>
          <a:ln w="9525">
            <a:noFill/>
            <a:miter lim="800000"/>
            <a:headEnd/>
            <a:tailEnd/>
          </a:ln>
        </p:spPr>
        <p:txBody>
          <a:bodyPr/>
          <a:lstStyle/>
          <a:p>
            <a:endParaRPr lang="en-US" sz="1400" dirty="0">
              <a:latin typeface="+mn-lt"/>
            </a:endParaRPr>
          </a:p>
        </p:txBody>
      </p:sp>
      <p:sp>
        <p:nvSpPr>
          <p:cNvPr id="107524" name="Footer Placeholder 3"/>
          <p:cNvSpPr txBox="1">
            <a:spLocks noGrp="1"/>
          </p:cNvSpPr>
          <p:nvPr/>
        </p:nvSpPr>
        <p:spPr bwMode="auto">
          <a:xfrm>
            <a:off x="3124200" y="6248400"/>
            <a:ext cx="2895600" cy="457200"/>
          </a:xfrm>
          <a:prstGeom prst="rect">
            <a:avLst/>
          </a:prstGeom>
          <a:noFill/>
          <a:ln w="9525">
            <a:noFill/>
            <a:miter lim="800000"/>
            <a:headEnd/>
            <a:tailEnd/>
          </a:ln>
        </p:spPr>
        <p:txBody>
          <a:bodyPr/>
          <a:lstStyle/>
          <a:p>
            <a:pPr algn="ctr"/>
            <a:r>
              <a:rPr lang="en-US" sz="1400" dirty="0">
                <a:latin typeface="+mn-lt"/>
              </a:rPr>
              <a:t>Society of American Archivists</a:t>
            </a:r>
          </a:p>
        </p:txBody>
      </p:sp>
      <p:sp>
        <p:nvSpPr>
          <p:cNvPr id="107525"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A756306C-BE07-4EDC-B9C5-1FA8C5A6F498}" type="slidenum">
              <a:rPr lang="en-US" sz="1400">
                <a:latin typeface="+mn-lt"/>
              </a:rPr>
              <a:pPr algn="r"/>
              <a:t>34</a:t>
            </a:fld>
            <a:endParaRPr lang="en-US" sz="1400" dirty="0">
              <a:latin typeface="+mn-lt"/>
            </a:endParaRPr>
          </a:p>
        </p:txBody>
      </p:sp>
      <p:pic>
        <p:nvPicPr>
          <p:cNvPr id="107526" name="Picture 2051"/>
          <p:cNvPicPr>
            <a:picLocks noChangeAspect="1" noChangeArrowheads="1"/>
          </p:cNvPicPr>
          <p:nvPr/>
        </p:nvPicPr>
        <p:blipFill>
          <a:blip r:embed="rId3" cstate="print"/>
          <a:srcRect/>
          <a:stretch>
            <a:fillRect/>
          </a:stretch>
        </p:blipFill>
        <p:spPr bwMode="auto">
          <a:xfrm>
            <a:off x="5105400" y="2057400"/>
            <a:ext cx="2743200" cy="3886200"/>
          </a:xfrm>
          <a:prstGeom prst="rect">
            <a:avLst/>
          </a:prstGeom>
          <a:noFill/>
          <a:ln w="9525">
            <a:noFill/>
            <a:round/>
            <a:headEnd/>
            <a:tailEnd/>
          </a:ln>
        </p:spPr>
      </p:pic>
      <p:sp>
        <p:nvSpPr>
          <p:cNvPr id="107527" name="Rectangle 6"/>
          <p:cNvSpPr>
            <a:spLocks noChangeArrowheads="1"/>
          </p:cNvSpPr>
          <p:nvPr/>
        </p:nvSpPr>
        <p:spPr bwMode="auto">
          <a:xfrm>
            <a:off x="838200" y="2362200"/>
            <a:ext cx="3886200" cy="3140075"/>
          </a:xfrm>
          <a:prstGeom prst="rect">
            <a:avLst/>
          </a:prstGeom>
          <a:noFill/>
          <a:ln w="9525">
            <a:noFill/>
            <a:miter lim="800000"/>
            <a:headEnd/>
            <a:tailEnd/>
          </a:ln>
        </p:spPr>
        <p:txBody>
          <a:bodyPr>
            <a:spAutoFit/>
          </a:bodyPr>
          <a:lstStyle/>
          <a:p>
            <a:pPr>
              <a:buFontTx/>
              <a:buChar char="•"/>
            </a:pPr>
            <a:r>
              <a:rPr lang="en-GB" sz="2000" dirty="0">
                <a:latin typeface="+mn-lt"/>
              </a:rPr>
              <a:t>Dates of popularity 1856-1880</a:t>
            </a:r>
            <a:br>
              <a:rPr lang="en-GB" sz="2000" dirty="0">
                <a:latin typeface="+mn-lt"/>
              </a:rPr>
            </a:br>
            <a:endParaRPr lang="en-US" sz="2000" dirty="0">
              <a:latin typeface="+mn-lt"/>
            </a:endParaRPr>
          </a:p>
          <a:p>
            <a:pPr>
              <a:buFontTx/>
              <a:buChar char="•"/>
            </a:pPr>
            <a:r>
              <a:rPr lang="en-GB" sz="2000" dirty="0">
                <a:latin typeface="+mn-lt"/>
              </a:rPr>
              <a:t>Silver suspended in collodion on a sheet of iron with backing black lacquer interlayer</a:t>
            </a:r>
            <a:br>
              <a:rPr lang="en-GB" sz="2000" dirty="0">
                <a:latin typeface="+mn-lt"/>
              </a:rPr>
            </a:br>
            <a:endParaRPr lang="en-GB" sz="2000" dirty="0">
              <a:latin typeface="+mn-lt"/>
            </a:endParaRPr>
          </a:p>
          <a:p>
            <a:pPr>
              <a:buFontTx/>
              <a:buChar char="•"/>
            </a:pPr>
            <a:r>
              <a:rPr lang="en-GB" sz="2000" dirty="0">
                <a:latin typeface="+mn-lt"/>
              </a:rPr>
              <a:t>Magnetic</a:t>
            </a:r>
          </a:p>
          <a:p>
            <a:pPr>
              <a:buFontTx/>
              <a:buChar char="•"/>
            </a:pPr>
            <a:endParaRPr lang="en-GB" sz="2000" dirty="0">
              <a:latin typeface="+mn-lt"/>
            </a:endParaRPr>
          </a:p>
          <a:p>
            <a:pPr>
              <a:buFontTx/>
              <a:buChar char="•"/>
            </a:pPr>
            <a:r>
              <a:rPr lang="en-GB" sz="2000" dirty="0">
                <a:latin typeface="+mn-lt"/>
              </a:rPr>
              <a:t>Sometimes in paper mats</a:t>
            </a:r>
          </a:p>
          <a:p>
            <a:endParaRPr lang="en-GB" sz="2000" dirty="0">
              <a:latin typeface="+mn-l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ate Placeholder 3"/>
          <p:cNvSpPr txBox="1">
            <a:spLocks noGrp="1"/>
          </p:cNvSpPr>
          <p:nvPr/>
        </p:nvSpPr>
        <p:spPr bwMode="auto">
          <a:xfrm>
            <a:off x="685800" y="6248400"/>
            <a:ext cx="1905000" cy="457200"/>
          </a:xfrm>
          <a:prstGeom prst="rect">
            <a:avLst/>
          </a:prstGeom>
          <a:noFill/>
          <a:ln w="9525">
            <a:noFill/>
            <a:miter lim="800000"/>
            <a:headEnd/>
            <a:tailEnd/>
          </a:ln>
        </p:spPr>
        <p:txBody>
          <a:bodyPr/>
          <a:lstStyle/>
          <a:p>
            <a:endParaRPr lang="en-US" sz="1400" dirty="0">
              <a:latin typeface="Arial" charset="0"/>
            </a:endParaRPr>
          </a:p>
        </p:txBody>
      </p:sp>
      <p:sp>
        <p:nvSpPr>
          <p:cNvPr id="109571" name="Footer Placeholder 4"/>
          <p:cNvSpPr txBox="1">
            <a:spLocks noGrp="1"/>
          </p:cNvSpPr>
          <p:nvPr/>
        </p:nvSpPr>
        <p:spPr bwMode="auto">
          <a:xfrm>
            <a:off x="3124200" y="6248400"/>
            <a:ext cx="2895600" cy="457200"/>
          </a:xfrm>
          <a:prstGeom prst="rect">
            <a:avLst/>
          </a:prstGeom>
          <a:noFill/>
          <a:ln w="9525">
            <a:noFill/>
            <a:miter lim="800000"/>
            <a:headEnd/>
            <a:tailEnd/>
          </a:ln>
        </p:spPr>
        <p:txBody>
          <a:bodyPr/>
          <a:lstStyle/>
          <a:p>
            <a:pPr algn="ctr"/>
            <a:r>
              <a:rPr lang="en-US" sz="1400" dirty="0">
                <a:latin typeface="Arial" charset="0"/>
              </a:rPr>
              <a:t>Society of American Archivists</a:t>
            </a:r>
          </a:p>
        </p:txBody>
      </p:sp>
      <p:sp>
        <p:nvSpPr>
          <p:cNvPr id="109572"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2CF0595D-4D95-4CFF-BDE9-75021F039432}" type="slidenum">
              <a:rPr lang="en-US" sz="1400">
                <a:latin typeface="Arial" charset="0"/>
              </a:rPr>
              <a:pPr algn="r"/>
              <a:t>35</a:t>
            </a:fld>
            <a:endParaRPr lang="en-US" sz="1400" dirty="0">
              <a:latin typeface="Arial" charset="0"/>
            </a:endParaRPr>
          </a:p>
        </p:txBody>
      </p:sp>
      <p:sp>
        <p:nvSpPr>
          <p:cNvPr id="8" name="Date Placeholder 7"/>
          <p:cNvSpPr>
            <a:spLocks noGrp="1"/>
          </p:cNvSpPr>
          <p:nvPr>
            <p:ph type="dt" sz="half" idx="10"/>
          </p:nvPr>
        </p:nvSpPr>
        <p:spPr/>
        <p:txBody>
          <a:bodyPr/>
          <a:lstStyle/>
          <a:p>
            <a:pPr>
              <a:defRPr/>
            </a:pPr>
            <a:r>
              <a:rPr lang="en-US" smtClean="0"/>
              <a:t>Fall 2010</a:t>
            </a:r>
            <a:endParaRPr lang="en-US" dirty="0"/>
          </a:p>
        </p:txBody>
      </p:sp>
      <p:sp>
        <p:nvSpPr>
          <p:cNvPr id="10" name="Footer Placeholder 9"/>
          <p:cNvSpPr>
            <a:spLocks noGrp="1"/>
          </p:cNvSpPr>
          <p:nvPr>
            <p:ph type="ftr" sz="quarter" idx="11"/>
          </p:nvPr>
        </p:nvSpPr>
        <p:spPr/>
        <p:txBody>
          <a:bodyPr/>
          <a:lstStyle/>
          <a:p>
            <a:pPr>
              <a:defRPr/>
            </a:pPr>
            <a:r>
              <a:rPr lang="en-US" dirty="0" smtClean="0"/>
              <a:t>Society of American Archivists</a:t>
            </a:r>
            <a:endParaRPr lang="en-US" dirty="0"/>
          </a:p>
        </p:txBody>
      </p:sp>
      <p:sp>
        <p:nvSpPr>
          <p:cNvPr id="9" name="Slide Number Placeholder 8"/>
          <p:cNvSpPr>
            <a:spLocks noGrp="1"/>
          </p:cNvSpPr>
          <p:nvPr>
            <p:ph type="sldNum" sz="quarter" idx="12"/>
          </p:nvPr>
        </p:nvSpPr>
        <p:spPr/>
        <p:txBody>
          <a:bodyPr/>
          <a:lstStyle/>
          <a:p>
            <a:pPr>
              <a:defRPr/>
            </a:pPr>
            <a:fld id="{B21C9253-C67A-4118-A591-63D4DBE9DBDC}" type="slidenum">
              <a:rPr lang="en-US" smtClean="0"/>
              <a:pPr>
                <a:defRPr/>
              </a:pPr>
              <a:t>35</a:t>
            </a:fld>
            <a:endParaRPr lang="en-US" dirty="0"/>
          </a:p>
        </p:txBody>
      </p:sp>
      <p:sp>
        <p:nvSpPr>
          <p:cNvPr id="109573" name="Rectangle 2"/>
          <p:cNvSpPr>
            <a:spLocks noGrp="1" noChangeArrowheads="1"/>
          </p:cNvSpPr>
          <p:nvPr>
            <p:ph type="title" idx="4294967295"/>
          </p:nvPr>
        </p:nvSpPr>
        <p:spPr>
          <a:xfrm>
            <a:off x="152401" y="609600"/>
            <a:ext cx="8991600" cy="1144588"/>
          </a:xfrm>
        </p:spPr>
        <p:txBody>
          <a:bodyPr lIns="0" tIns="0" rIns="0" bIns="0"/>
          <a:lstStyle/>
          <a:p>
            <a:pPr defTabSz="457200" eaLnBrk="1" hangingPunct="1">
              <a:lnSpc>
                <a:spcPct val="58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ea typeface="ＭＳ Ｐゴシック" pitchFamily="34" charset="-128"/>
              </a:rPr>
              <a:t>Case Components</a:t>
            </a:r>
          </a:p>
        </p:txBody>
      </p:sp>
      <p:pic>
        <p:nvPicPr>
          <p:cNvPr id="109575" name="Picture 4"/>
          <p:cNvPicPr>
            <a:picLocks noChangeAspect="1" noChangeArrowheads="1"/>
          </p:cNvPicPr>
          <p:nvPr/>
        </p:nvPicPr>
        <p:blipFill>
          <a:blip r:embed="rId3" cstate="print"/>
          <a:srcRect/>
          <a:stretch>
            <a:fillRect/>
          </a:stretch>
        </p:blipFill>
        <p:spPr bwMode="auto">
          <a:xfrm>
            <a:off x="685800" y="1946275"/>
            <a:ext cx="7775575" cy="3997325"/>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Date Placeholder 3"/>
          <p:cNvSpPr txBox="1">
            <a:spLocks noGrp="1"/>
          </p:cNvSpPr>
          <p:nvPr/>
        </p:nvSpPr>
        <p:spPr bwMode="auto">
          <a:xfrm>
            <a:off x="685800" y="6248400"/>
            <a:ext cx="1905000" cy="457200"/>
          </a:xfrm>
          <a:prstGeom prst="rect">
            <a:avLst/>
          </a:prstGeom>
          <a:noFill/>
          <a:ln w="9525">
            <a:noFill/>
            <a:miter lim="800000"/>
            <a:headEnd/>
            <a:tailEnd/>
          </a:ln>
        </p:spPr>
        <p:txBody>
          <a:bodyPr/>
          <a:lstStyle/>
          <a:p>
            <a:endParaRPr lang="en-US" sz="1400" dirty="0">
              <a:latin typeface="Arial" charset="0"/>
            </a:endParaRPr>
          </a:p>
        </p:txBody>
      </p:sp>
      <p:sp>
        <p:nvSpPr>
          <p:cNvPr id="111619" name="Footer Placeholder 4"/>
          <p:cNvSpPr txBox="1">
            <a:spLocks noGrp="1"/>
          </p:cNvSpPr>
          <p:nvPr/>
        </p:nvSpPr>
        <p:spPr bwMode="auto">
          <a:xfrm>
            <a:off x="3124200" y="6248400"/>
            <a:ext cx="2895600" cy="457200"/>
          </a:xfrm>
          <a:prstGeom prst="rect">
            <a:avLst/>
          </a:prstGeom>
          <a:noFill/>
          <a:ln w="9525">
            <a:noFill/>
            <a:miter lim="800000"/>
            <a:headEnd/>
            <a:tailEnd/>
          </a:ln>
        </p:spPr>
        <p:txBody>
          <a:bodyPr/>
          <a:lstStyle/>
          <a:p>
            <a:pPr algn="ctr"/>
            <a:r>
              <a:rPr lang="en-US" sz="1400" dirty="0">
                <a:latin typeface="Arial" charset="0"/>
              </a:rPr>
              <a:t>Society of American Archivists</a:t>
            </a:r>
          </a:p>
        </p:txBody>
      </p:sp>
      <p:sp>
        <p:nvSpPr>
          <p:cNvPr id="111620"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565581AF-D17E-4E76-8D39-A767C2241FA4}" type="slidenum">
              <a:rPr lang="en-US" sz="1400">
                <a:latin typeface="Arial" charset="0"/>
              </a:rPr>
              <a:pPr algn="r"/>
              <a:t>36</a:t>
            </a:fld>
            <a:endParaRPr lang="en-US" sz="1400" dirty="0">
              <a:latin typeface="Arial" charset="0"/>
            </a:endParaRPr>
          </a:p>
        </p:txBody>
      </p:sp>
      <p:sp>
        <p:nvSpPr>
          <p:cNvPr id="7" name="Date Placeholder 6"/>
          <p:cNvSpPr>
            <a:spLocks noGrp="1"/>
          </p:cNvSpPr>
          <p:nvPr>
            <p:ph type="dt" sz="half" idx="10"/>
          </p:nvPr>
        </p:nvSpPr>
        <p:spPr/>
        <p:txBody>
          <a:bodyPr/>
          <a:lstStyle/>
          <a:p>
            <a:pPr>
              <a:defRPr/>
            </a:pPr>
            <a:r>
              <a:rPr lang="en-US" smtClean="0"/>
              <a:t>Fall 2010</a:t>
            </a:r>
            <a:endParaRPr lang="en-US" dirty="0"/>
          </a:p>
        </p:txBody>
      </p:sp>
      <p:sp>
        <p:nvSpPr>
          <p:cNvPr id="9" name="Footer Placeholder 8"/>
          <p:cNvSpPr>
            <a:spLocks noGrp="1"/>
          </p:cNvSpPr>
          <p:nvPr>
            <p:ph type="ftr" sz="quarter" idx="11"/>
          </p:nvPr>
        </p:nvSpPr>
        <p:spPr/>
        <p:txBody>
          <a:bodyPr/>
          <a:lstStyle/>
          <a:p>
            <a:pPr>
              <a:defRPr/>
            </a:pPr>
            <a:r>
              <a:rPr lang="en-US" dirty="0" smtClean="0"/>
              <a:t>Society of American Archivists</a:t>
            </a:r>
            <a:endParaRPr lang="en-US" dirty="0"/>
          </a:p>
        </p:txBody>
      </p:sp>
      <p:sp>
        <p:nvSpPr>
          <p:cNvPr id="8" name="Slide Number Placeholder 7"/>
          <p:cNvSpPr>
            <a:spLocks noGrp="1"/>
          </p:cNvSpPr>
          <p:nvPr>
            <p:ph type="sldNum" sz="quarter" idx="12"/>
          </p:nvPr>
        </p:nvSpPr>
        <p:spPr/>
        <p:txBody>
          <a:bodyPr/>
          <a:lstStyle/>
          <a:p>
            <a:pPr>
              <a:defRPr/>
            </a:pPr>
            <a:fld id="{B21C9253-C67A-4118-A591-63D4DBE9DBDC}" type="slidenum">
              <a:rPr lang="en-US" smtClean="0"/>
              <a:pPr>
                <a:defRPr/>
              </a:pPr>
              <a:t>36</a:t>
            </a:fld>
            <a:endParaRPr lang="en-US" dirty="0"/>
          </a:p>
        </p:txBody>
      </p:sp>
      <p:sp>
        <p:nvSpPr>
          <p:cNvPr id="111621" name="Rectangle 2"/>
          <p:cNvSpPr>
            <a:spLocks noGrp="1" noChangeArrowheads="1"/>
          </p:cNvSpPr>
          <p:nvPr>
            <p:ph type="title" idx="4294967295"/>
          </p:nvPr>
        </p:nvSpPr>
        <p:spPr>
          <a:xfrm>
            <a:off x="0" y="523875"/>
            <a:ext cx="8991600" cy="1312863"/>
          </a:xfrm>
        </p:spPr>
        <p:txBody>
          <a:bodyPr lIns="90000" tIns="46800" rIns="90000" bIns="4680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600" dirty="0" smtClean="0">
                <a:ea typeface="ＭＳ Ｐゴシック" pitchFamily="34" charset="-128"/>
              </a:rPr>
              <a:t>Deterioration of Direct Positives</a:t>
            </a:r>
            <a:br>
              <a:rPr lang="en-GB" sz="3600" dirty="0" smtClean="0">
                <a:ea typeface="ＭＳ Ｐゴシック" pitchFamily="34" charset="-128"/>
              </a:rPr>
            </a:br>
            <a:r>
              <a:rPr lang="en-GB" sz="3600" dirty="0" smtClean="0">
                <a:ea typeface="ＭＳ Ｐゴシック" pitchFamily="34" charset="-128"/>
              </a:rPr>
              <a:t>(Cased Photographs)</a:t>
            </a:r>
          </a:p>
        </p:txBody>
      </p:sp>
      <p:sp>
        <p:nvSpPr>
          <p:cNvPr id="111622" name="Rectangle 3"/>
          <p:cNvSpPr>
            <a:spLocks noGrp="1" noChangeArrowheads="1"/>
          </p:cNvSpPr>
          <p:nvPr>
            <p:ph type="body" idx="4294967295"/>
          </p:nvPr>
        </p:nvSpPr>
        <p:spPr>
          <a:xfrm>
            <a:off x="0" y="1981200"/>
            <a:ext cx="8153400" cy="3886200"/>
          </a:xfrm>
        </p:spPr>
        <p:txBody>
          <a:bodyPr lIns="90000" tIns="46800" rIns="90000" bIns="46800"/>
          <a:lstStyle/>
          <a:p>
            <a:pPr marL="990600" lvl="1" indent="-533400" defTabSz="457200" eaLnBrk="1" hangingPunct="1">
              <a:lnSpc>
                <a:spcPct val="86000"/>
              </a:lnSpc>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400" dirty="0" smtClean="0">
              <a:ea typeface="ＭＳ Ｐゴシック" pitchFamily="34" charset="-128"/>
            </a:endParaRPr>
          </a:p>
          <a:p>
            <a:pPr marL="990600" lvl="1" indent="-533400" defTabSz="457200" eaLnBrk="1" hangingPunct="1">
              <a:lnSpc>
                <a:spcPct val="86000"/>
              </a:lnSpc>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ea typeface="ＭＳ Ｐゴシック" pitchFamily="34" charset="-128"/>
              </a:rPr>
              <a:t>Corrosion of silver (dag, ambrotype)</a:t>
            </a:r>
          </a:p>
          <a:p>
            <a:pPr marL="990600" lvl="1" indent="-533400" defTabSz="457200" eaLnBrk="1" hangingPunct="1">
              <a:lnSpc>
                <a:spcPct val="86000"/>
              </a:lnSpc>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ea typeface="ＭＳ Ｐゴシック" pitchFamily="34" charset="-128"/>
              </a:rPr>
              <a:t>Corrosion of iron (tintype)</a:t>
            </a:r>
          </a:p>
          <a:p>
            <a:pPr marL="990600" lvl="1" indent="-533400" defTabSz="457200" eaLnBrk="1" hangingPunct="1">
              <a:lnSpc>
                <a:spcPct val="86000"/>
              </a:lnSpc>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ea typeface="ＭＳ Ｐゴシック" pitchFamily="34" charset="-128"/>
              </a:rPr>
              <a:t>Delamination of layers (mostly ambrotype and tintypes)</a:t>
            </a:r>
          </a:p>
          <a:p>
            <a:pPr marL="990600" lvl="1" indent="-533400" defTabSz="457200" eaLnBrk="1" hangingPunct="1">
              <a:lnSpc>
                <a:spcPct val="86000"/>
              </a:lnSpc>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ea typeface="ＭＳ Ｐゴシック" pitchFamily="34" charset="-128"/>
              </a:rPr>
              <a:t>Glass breakage (ambrotype, cover glass)</a:t>
            </a:r>
          </a:p>
          <a:p>
            <a:pPr marL="990600" lvl="1" indent="-533400" defTabSz="457200" eaLnBrk="1" hangingPunct="1">
              <a:lnSpc>
                <a:spcPct val="86000"/>
              </a:lnSpc>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ea typeface="ＭＳ Ｐゴシック" pitchFamily="34" charset="-128"/>
              </a:rPr>
              <a:t>Bent metal (tintype, sometimes dag)</a:t>
            </a:r>
          </a:p>
          <a:p>
            <a:pPr marL="990600" lvl="1" indent="-533400" defTabSz="457200" eaLnBrk="1" hangingPunct="1">
              <a:lnSpc>
                <a:spcPct val="86000"/>
              </a:lnSpc>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ea typeface="ＭＳ Ｐゴシック" pitchFamily="34" charset="-128"/>
              </a:rPr>
              <a:t>Wear and tear on cases: broken hinge, missing components, fading of fabric</a:t>
            </a:r>
          </a:p>
          <a:p>
            <a:pPr marL="990600" lvl="1" indent="-533400" defTabSz="457200" eaLnBrk="1" hangingPunct="1">
              <a:lnSpc>
                <a:spcPct val="86000"/>
              </a:lnSpc>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dirty="0" smtClean="0">
              <a:ea typeface="ＭＳ Ｐゴシック" pitchFamily="34" charset="-128"/>
            </a:endParaRPr>
          </a:p>
          <a:p>
            <a:pPr marL="990600" lvl="1" indent="-533400" defTabSz="457200" eaLnBrk="1" hangingPunct="1">
              <a:lnSpc>
                <a:spcPct val="86000"/>
              </a:lnSpc>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dirty="0" smtClean="0">
              <a:ea typeface="ＭＳ Ｐゴシック" pitchFamily="34" charset="-128"/>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6"/>
          <p:cNvSpPr>
            <a:spLocks noGrp="1"/>
          </p:cNvSpPr>
          <p:nvPr>
            <p:ph type="title"/>
          </p:nvPr>
        </p:nvSpPr>
        <p:spPr/>
        <p:txBody>
          <a:bodyPr/>
          <a:lstStyle/>
          <a:p>
            <a:r>
              <a:rPr lang="en-US" dirty="0" smtClean="0">
                <a:ea typeface="ＭＳ Ｐゴシック" pitchFamily="34" charset="-128"/>
              </a:rPr>
              <a:t>Photographic Prints</a:t>
            </a:r>
          </a:p>
        </p:txBody>
      </p:sp>
      <p:sp>
        <p:nvSpPr>
          <p:cNvPr id="113667" name="Rectangle 3"/>
          <p:cNvSpPr>
            <a:spLocks noGrp="1" noChangeArrowheads="1"/>
          </p:cNvSpPr>
          <p:nvPr>
            <p:ph type="body" sz="half" idx="1"/>
          </p:nvPr>
        </p:nvSpPr>
        <p:spPr/>
        <p:txBody>
          <a:bodyPr/>
          <a:lstStyle/>
          <a:p>
            <a:endParaRPr lang="en-US" sz="2800" dirty="0" smtClean="0">
              <a:ea typeface="ＭＳ Ｐゴシック" pitchFamily="34" charset="-128"/>
            </a:endParaRPr>
          </a:p>
          <a:p>
            <a:r>
              <a:rPr lang="en-US" sz="2800" dirty="0" smtClean="0">
                <a:ea typeface="ＭＳ Ｐゴシック" pitchFamily="34" charset="-128"/>
              </a:rPr>
              <a:t>Silver-based prints</a:t>
            </a:r>
          </a:p>
          <a:p>
            <a:pPr>
              <a:buFontTx/>
              <a:buNone/>
            </a:pPr>
            <a:endParaRPr lang="en-US" sz="2800" dirty="0" smtClean="0">
              <a:ea typeface="ＭＳ Ｐゴシック" pitchFamily="34" charset="-128"/>
            </a:endParaRPr>
          </a:p>
          <a:p>
            <a:r>
              <a:rPr lang="en-US" sz="2800" dirty="0" smtClean="0">
                <a:ea typeface="ＭＳ Ｐゴシック" pitchFamily="34" charset="-128"/>
              </a:rPr>
              <a:t>Other print types</a:t>
            </a:r>
            <a:br>
              <a:rPr lang="en-US" sz="2800" dirty="0" smtClean="0">
                <a:ea typeface="ＭＳ Ｐゴシック" pitchFamily="34" charset="-128"/>
              </a:rPr>
            </a:br>
            <a:endParaRPr lang="en-US" sz="2800" dirty="0" smtClean="0">
              <a:ea typeface="ＭＳ Ｐゴシック" pitchFamily="34" charset="-128"/>
            </a:endParaRPr>
          </a:p>
          <a:p>
            <a:r>
              <a:rPr lang="en-US" sz="2800" dirty="0" smtClean="0">
                <a:ea typeface="ＭＳ Ｐゴシック" pitchFamily="34" charset="-128"/>
              </a:rPr>
              <a:t>Common formats</a:t>
            </a:r>
          </a:p>
          <a:p>
            <a:endParaRPr lang="en-US" sz="2800" dirty="0" smtClean="0">
              <a:ea typeface="ＭＳ Ｐゴシック" pitchFamily="34" charset="-128"/>
            </a:endParaRPr>
          </a:p>
        </p:txBody>
      </p:sp>
      <p:pic>
        <p:nvPicPr>
          <p:cNvPr id="113671" name="Picture 7" descr="EvansGirl"/>
          <p:cNvPicPr>
            <a:picLocks noGrp="1" noChangeAspect="1" noChangeArrowheads="1"/>
          </p:cNvPicPr>
          <p:nvPr>
            <p:ph type="clipArt" sz="half" idx="2"/>
          </p:nvPr>
        </p:nvPicPr>
        <p:blipFill>
          <a:blip r:embed="rId3" cstate="print"/>
          <a:stretch>
            <a:fillRect/>
          </a:stretch>
        </p:blipFill>
        <p:spPr>
          <a:xfrm>
            <a:off x="4648200" y="2511425"/>
            <a:ext cx="3810000" cy="3054350"/>
          </a:xfrm>
        </p:spPr>
      </p:pic>
      <p:sp>
        <p:nvSpPr>
          <p:cNvPr id="8" name="Date Placeholder 7"/>
          <p:cNvSpPr>
            <a:spLocks noGrp="1"/>
          </p:cNvSpPr>
          <p:nvPr>
            <p:ph type="dt" sz="half" idx="10"/>
          </p:nvPr>
        </p:nvSpPr>
        <p:spPr/>
        <p:txBody>
          <a:bodyPr/>
          <a:lstStyle/>
          <a:p>
            <a:pPr>
              <a:defRPr/>
            </a:pPr>
            <a:r>
              <a:rPr lang="en-US" smtClean="0"/>
              <a:t>Fall 2010</a:t>
            </a:r>
            <a:endParaRPr lang="en-US" dirty="0"/>
          </a:p>
        </p:txBody>
      </p:sp>
      <p:sp>
        <p:nvSpPr>
          <p:cNvPr id="10" name="Footer Placeholder 9"/>
          <p:cNvSpPr>
            <a:spLocks noGrp="1"/>
          </p:cNvSpPr>
          <p:nvPr>
            <p:ph type="ftr" sz="quarter" idx="11"/>
          </p:nvPr>
        </p:nvSpPr>
        <p:spPr/>
        <p:txBody>
          <a:bodyPr/>
          <a:lstStyle/>
          <a:p>
            <a:pPr>
              <a:defRPr/>
            </a:pPr>
            <a:r>
              <a:rPr lang="en-US" dirty="0" smtClean="0"/>
              <a:t>Society of American Archivists</a:t>
            </a:r>
            <a:endParaRPr lang="en-US" dirty="0"/>
          </a:p>
        </p:txBody>
      </p:sp>
      <p:sp>
        <p:nvSpPr>
          <p:cNvPr id="9" name="Slide Number Placeholder 8"/>
          <p:cNvSpPr>
            <a:spLocks noGrp="1"/>
          </p:cNvSpPr>
          <p:nvPr>
            <p:ph type="sldNum" sz="quarter" idx="12"/>
          </p:nvPr>
        </p:nvSpPr>
        <p:spPr/>
        <p:txBody>
          <a:bodyPr/>
          <a:lstStyle/>
          <a:p>
            <a:pPr>
              <a:defRPr/>
            </a:pPr>
            <a:fld id="{1512E77A-5CB3-4EF7-9D53-6CF9CBFE45B8}" type="slidenum">
              <a:rPr lang="en-US" smtClean="0"/>
              <a:pPr>
                <a:defRPr/>
              </a:pPr>
              <a:t>37</a:t>
            </a:fld>
            <a:endParaRPr lang="en-US" dirty="0"/>
          </a:p>
        </p:txBody>
      </p:sp>
      <p:sp>
        <p:nvSpPr>
          <p:cNvPr id="113668" name="Date Placeholder 3"/>
          <p:cNvSpPr txBox="1">
            <a:spLocks noGrp="1"/>
          </p:cNvSpPr>
          <p:nvPr/>
        </p:nvSpPr>
        <p:spPr bwMode="auto">
          <a:xfrm>
            <a:off x="685800" y="6248400"/>
            <a:ext cx="1905000" cy="457200"/>
          </a:xfrm>
          <a:prstGeom prst="rect">
            <a:avLst/>
          </a:prstGeom>
          <a:noFill/>
          <a:ln w="9525">
            <a:noFill/>
            <a:miter lim="800000"/>
            <a:headEnd/>
            <a:tailEnd/>
          </a:ln>
        </p:spPr>
        <p:txBody>
          <a:bodyPr/>
          <a:lstStyle/>
          <a:p>
            <a:endParaRPr lang="en-US" sz="1400" dirty="0">
              <a:latin typeface="Arial" charset="0"/>
            </a:endParaRPr>
          </a:p>
        </p:txBody>
      </p:sp>
      <p:sp>
        <p:nvSpPr>
          <p:cNvPr id="113669" name="Footer Placeholder 4"/>
          <p:cNvSpPr txBox="1">
            <a:spLocks noGrp="1"/>
          </p:cNvSpPr>
          <p:nvPr/>
        </p:nvSpPr>
        <p:spPr bwMode="auto">
          <a:xfrm>
            <a:off x="3124200" y="6248400"/>
            <a:ext cx="2895600" cy="457200"/>
          </a:xfrm>
          <a:prstGeom prst="rect">
            <a:avLst/>
          </a:prstGeom>
          <a:noFill/>
          <a:ln w="9525">
            <a:noFill/>
            <a:miter lim="800000"/>
            <a:headEnd/>
            <a:tailEnd/>
          </a:ln>
        </p:spPr>
        <p:txBody>
          <a:bodyPr/>
          <a:lstStyle/>
          <a:p>
            <a:pPr algn="ctr"/>
            <a:r>
              <a:rPr lang="en-US" sz="1400" dirty="0">
                <a:latin typeface="Arial" charset="0"/>
              </a:rPr>
              <a:t>Society of American Archivists</a:t>
            </a:r>
          </a:p>
        </p:txBody>
      </p:sp>
      <p:sp>
        <p:nvSpPr>
          <p:cNvPr id="113670"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F337A634-F866-4E9F-B389-45B1AE48FD87}" type="slidenum">
              <a:rPr lang="en-US" sz="1400">
                <a:latin typeface="Arial" charset="0"/>
              </a:rPr>
              <a:pPr algn="r"/>
              <a:t>37</a:t>
            </a:fld>
            <a:endParaRPr lang="en-US" sz="1400" dirty="0">
              <a:latin typeface="Arial"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r>
              <a:rPr lang="en-US" sz="4000" dirty="0" smtClean="0">
                <a:solidFill>
                  <a:schemeClr val="tx1"/>
                </a:solidFill>
                <a:ea typeface="ＭＳ Ｐゴシック" pitchFamily="34" charset="-128"/>
              </a:rPr>
              <a:t>Print Processing Terminology</a:t>
            </a:r>
            <a:endParaRPr lang="en-US" sz="4000" dirty="0" smtClean="0">
              <a:ea typeface="ＭＳ Ｐゴシック" pitchFamily="34" charset="-128"/>
            </a:endParaRPr>
          </a:p>
        </p:txBody>
      </p:sp>
      <p:sp>
        <p:nvSpPr>
          <p:cNvPr id="115715" name="Content Placeholder 10"/>
          <p:cNvSpPr>
            <a:spLocks noGrp="1"/>
          </p:cNvSpPr>
          <p:nvPr>
            <p:ph idx="1"/>
          </p:nvPr>
        </p:nvSpPr>
        <p:spPr/>
        <p:txBody>
          <a:bodyPr/>
          <a:lstStyle/>
          <a:p>
            <a:pPr>
              <a:buFontTx/>
              <a:buNone/>
            </a:pPr>
            <a:r>
              <a:rPr lang="en-US" sz="2800" dirty="0" smtClean="0">
                <a:ea typeface="ＭＳ Ｐゴシック" pitchFamily="34" charset="-128"/>
              </a:rPr>
              <a:t>Printing-out Process (POP)</a:t>
            </a:r>
          </a:p>
          <a:p>
            <a:pPr>
              <a:buFontTx/>
              <a:buNone/>
            </a:pPr>
            <a:r>
              <a:rPr lang="en-US" sz="2800" dirty="0" smtClean="0">
                <a:ea typeface="ＭＳ Ｐゴシック" pitchFamily="34" charset="-128"/>
              </a:rPr>
              <a:t>Processed with the energy of the sun </a:t>
            </a:r>
          </a:p>
          <a:p>
            <a:pPr>
              <a:buFontTx/>
              <a:buNone/>
            </a:pPr>
            <a:r>
              <a:rPr lang="en-US" sz="2800" dirty="0" smtClean="0">
                <a:ea typeface="ＭＳ Ｐゴシック" pitchFamily="34" charset="-128"/>
              </a:rPr>
              <a:t>Warm tones</a:t>
            </a:r>
          </a:p>
          <a:p>
            <a:pPr>
              <a:buFontTx/>
              <a:buNone/>
            </a:pPr>
            <a:r>
              <a:rPr lang="en-US" sz="2800" dirty="0" smtClean="0">
                <a:ea typeface="ＭＳ Ｐゴシック" pitchFamily="34" charset="-128"/>
              </a:rPr>
              <a:t>_____________________</a:t>
            </a:r>
          </a:p>
          <a:p>
            <a:pPr>
              <a:buFontTx/>
              <a:buNone/>
            </a:pPr>
            <a:r>
              <a:rPr lang="en-US" sz="2800" dirty="0" smtClean="0">
                <a:ea typeface="ＭＳ Ｐゴシック" pitchFamily="34" charset="-128"/>
              </a:rPr>
              <a:t>Developing-out Process (DOP) </a:t>
            </a:r>
          </a:p>
          <a:p>
            <a:pPr>
              <a:buFontTx/>
              <a:buNone/>
            </a:pPr>
            <a:r>
              <a:rPr lang="en-US" sz="2800" dirty="0" smtClean="0">
                <a:ea typeface="ＭＳ Ｐゴシック" pitchFamily="34" charset="-128"/>
              </a:rPr>
              <a:t>Processed in a chemical bath </a:t>
            </a:r>
          </a:p>
          <a:p>
            <a:pPr>
              <a:buFontTx/>
              <a:buNone/>
            </a:pPr>
            <a:r>
              <a:rPr lang="en-US" sz="2800" dirty="0" smtClean="0">
                <a:ea typeface="ＭＳ Ｐゴシック" pitchFamily="34" charset="-128"/>
              </a:rPr>
              <a:t>Neutral tones</a:t>
            </a:r>
          </a:p>
          <a:p>
            <a:pPr>
              <a:buFontTx/>
              <a:buNone/>
            </a:pPr>
            <a:endParaRPr lang="en-US" sz="2800" dirty="0" smtClean="0">
              <a:ea typeface="ＭＳ Ｐゴシック" pitchFamily="34" charset="-128"/>
            </a:endParaRPr>
          </a:p>
        </p:txBody>
      </p:sp>
      <p:sp>
        <p:nvSpPr>
          <p:cNvPr id="8" name="Date Placeholder 7"/>
          <p:cNvSpPr>
            <a:spLocks noGrp="1"/>
          </p:cNvSpPr>
          <p:nvPr>
            <p:ph type="dt" sz="half" idx="10"/>
          </p:nvPr>
        </p:nvSpPr>
        <p:spPr/>
        <p:txBody>
          <a:bodyPr/>
          <a:lstStyle/>
          <a:p>
            <a:pPr>
              <a:defRPr/>
            </a:pPr>
            <a:r>
              <a:rPr lang="en-US" smtClean="0"/>
              <a:t>Fall 2010</a:t>
            </a:r>
            <a:endParaRPr lang="en-US" dirty="0"/>
          </a:p>
        </p:txBody>
      </p:sp>
      <p:sp>
        <p:nvSpPr>
          <p:cNvPr id="10" name="Footer Placeholder 9"/>
          <p:cNvSpPr>
            <a:spLocks noGrp="1"/>
          </p:cNvSpPr>
          <p:nvPr>
            <p:ph type="ftr" sz="quarter" idx="11"/>
          </p:nvPr>
        </p:nvSpPr>
        <p:spPr/>
        <p:txBody>
          <a:bodyPr/>
          <a:lstStyle/>
          <a:p>
            <a:pPr>
              <a:defRPr/>
            </a:pPr>
            <a:r>
              <a:rPr lang="en-US" dirty="0" smtClean="0"/>
              <a:t>Society of American Archivists</a:t>
            </a:r>
            <a:endParaRPr lang="en-US" dirty="0"/>
          </a:p>
        </p:txBody>
      </p:sp>
      <p:sp>
        <p:nvSpPr>
          <p:cNvPr id="9" name="Slide Number Placeholder 8"/>
          <p:cNvSpPr>
            <a:spLocks noGrp="1"/>
          </p:cNvSpPr>
          <p:nvPr>
            <p:ph type="sldNum" sz="quarter" idx="12"/>
          </p:nvPr>
        </p:nvSpPr>
        <p:spPr/>
        <p:txBody>
          <a:bodyPr/>
          <a:lstStyle/>
          <a:p>
            <a:pPr>
              <a:defRPr/>
            </a:pPr>
            <a:fld id="{C8E67EED-FDD0-491B-9642-9081DF898AF6}" type="slidenum">
              <a:rPr lang="en-US" smtClean="0"/>
              <a:pPr>
                <a:defRPr/>
              </a:pPr>
              <a:t>38</a:t>
            </a:fld>
            <a:endParaRPr lang="en-US" dirty="0"/>
          </a:p>
        </p:txBody>
      </p:sp>
      <p:sp>
        <p:nvSpPr>
          <p:cNvPr id="115716" name="Date Placeholder 2"/>
          <p:cNvSpPr txBox="1">
            <a:spLocks noGrp="1"/>
          </p:cNvSpPr>
          <p:nvPr/>
        </p:nvSpPr>
        <p:spPr bwMode="auto">
          <a:xfrm>
            <a:off x="685800" y="6248400"/>
            <a:ext cx="1905000" cy="457200"/>
          </a:xfrm>
          <a:prstGeom prst="rect">
            <a:avLst/>
          </a:prstGeom>
          <a:noFill/>
          <a:ln w="9525">
            <a:noFill/>
            <a:miter lim="800000"/>
            <a:headEnd/>
            <a:tailEnd/>
          </a:ln>
        </p:spPr>
        <p:txBody>
          <a:bodyPr/>
          <a:lstStyle/>
          <a:p>
            <a:endParaRPr lang="en-US" sz="1400" dirty="0">
              <a:latin typeface="Arial" charset="0"/>
            </a:endParaRPr>
          </a:p>
        </p:txBody>
      </p:sp>
      <p:sp>
        <p:nvSpPr>
          <p:cNvPr id="115717" name="Footer Placeholder 3"/>
          <p:cNvSpPr txBox="1">
            <a:spLocks noGrp="1"/>
          </p:cNvSpPr>
          <p:nvPr/>
        </p:nvSpPr>
        <p:spPr bwMode="auto">
          <a:xfrm>
            <a:off x="3124200" y="6248400"/>
            <a:ext cx="2895600" cy="457200"/>
          </a:xfrm>
          <a:prstGeom prst="rect">
            <a:avLst/>
          </a:prstGeom>
          <a:noFill/>
          <a:ln w="9525">
            <a:noFill/>
            <a:miter lim="800000"/>
            <a:headEnd/>
            <a:tailEnd/>
          </a:ln>
        </p:spPr>
        <p:txBody>
          <a:bodyPr/>
          <a:lstStyle/>
          <a:p>
            <a:pPr algn="ctr"/>
            <a:r>
              <a:rPr lang="en-US" sz="1400" dirty="0">
                <a:latin typeface="Arial" charset="0"/>
              </a:rPr>
              <a:t>Society of American Archivists</a:t>
            </a:r>
          </a:p>
        </p:txBody>
      </p:sp>
      <p:sp>
        <p:nvSpPr>
          <p:cNvPr id="115718"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FBA279E4-FAD7-41CF-9E5F-A61235358CF2}" type="slidenum">
              <a:rPr lang="en-US" sz="1400">
                <a:latin typeface="Arial" charset="0"/>
              </a:rPr>
              <a:pPr algn="r"/>
              <a:t>38</a:t>
            </a:fld>
            <a:endParaRPr lang="en-US" sz="1400" dirty="0">
              <a:latin typeface="Arial" charset="0"/>
            </a:endParaRPr>
          </a:p>
        </p:txBody>
      </p:sp>
      <p:sp>
        <p:nvSpPr>
          <p:cNvPr id="115719" name="Rectangle 5"/>
          <p:cNvSpPr>
            <a:spLocks noChangeArrowheads="1"/>
          </p:cNvSpPr>
          <p:nvPr/>
        </p:nvSpPr>
        <p:spPr bwMode="auto">
          <a:xfrm>
            <a:off x="2286000" y="1844675"/>
            <a:ext cx="4572000" cy="460375"/>
          </a:xfrm>
          <a:prstGeom prst="rect">
            <a:avLst/>
          </a:prstGeom>
          <a:noFill/>
          <a:ln w="9525">
            <a:noFill/>
            <a:miter lim="800000"/>
            <a:headEnd/>
            <a:tailEnd/>
          </a:ln>
        </p:spPr>
        <p:txBody>
          <a:bodyPr>
            <a:spAutoFit/>
          </a:bodyPr>
          <a:lstStyle/>
          <a:p>
            <a:pPr>
              <a:buFont typeface="Helvetica" pitchFamily="-111" charset="0"/>
              <a:buNone/>
            </a:pP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r>
              <a:rPr lang="en-US" dirty="0" smtClean="0">
                <a:ea typeface="ＭＳ Ｐゴシック" pitchFamily="34" charset="-128"/>
              </a:rPr>
              <a:t>Salted Paper Prints   POP</a:t>
            </a:r>
          </a:p>
        </p:txBody>
      </p:sp>
      <p:sp>
        <p:nvSpPr>
          <p:cNvPr id="117763" name="Rectangle 3"/>
          <p:cNvSpPr>
            <a:spLocks noGrp="1" noChangeArrowheads="1"/>
          </p:cNvSpPr>
          <p:nvPr>
            <p:ph type="body" sz="half" idx="1"/>
          </p:nvPr>
        </p:nvSpPr>
        <p:spPr/>
        <p:txBody>
          <a:bodyPr/>
          <a:lstStyle/>
          <a:p>
            <a:endParaRPr lang="en-US" sz="2800" dirty="0" smtClean="0">
              <a:ea typeface="ＭＳ Ｐゴシック" pitchFamily="34" charset="-128"/>
            </a:endParaRPr>
          </a:p>
          <a:p>
            <a:r>
              <a:rPr lang="en-US" sz="2800" dirty="0" smtClean="0">
                <a:ea typeface="ＭＳ Ｐゴシック" pitchFamily="34" charset="-128"/>
              </a:rPr>
              <a:t>Dates of popularity 1840 – 1855</a:t>
            </a:r>
          </a:p>
          <a:p>
            <a:r>
              <a:rPr lang="en-US" sz="2800" dirty="0" smtClean="0">
                <a:ea typeface="ＭＳ Ｐゴシック" pitchFamily="34" charset="-128"/>
              </a:rPr>
              <a:t>Silver particles on paper (no binder)</a:t>
            </a:r>
          </a:p>
          <a:p>
            <a:r>
              <a:rPr lang="en-US" sz="2800" dirty="0" smtClean="0">
                <a:ea typeface="ＭＳ Ｐゴシック" pitchFamily="34" charset="-128"/>
              </a:rPr>
              <a:t>Paper fibers visible</a:t>
            </a:r>
          </a:p>
          <a:p>
            <a:r>
              <a:rPr lang="en-US" sz="2800" dirty="0" smtClean="0">
                <a:ea typeface="ＭＳ Ｐゴシック" pitchFamily="34" charset="-128"/>
              </a:rPr>
              <a:t>Warm tone</a:t>
            </a:r>
          </a:p>
        </p:txBody>
      </p:sp>
      <p:pic>
        <p:nvPicPr>
          <p:cNvPr id="117767" name="Picture 7" descr="Hill and adamson"/>
          <p:cNvPicPr>
            <a:picLocks noGrp="1" noChangeAspect="1" noChangeArrowheads="1"/>
          </p:cNvPicPr>
          <p:nvPr>
            <p:ph sz="half" idx="2"/>
          </p:nvPr>
        </p:nvPicPr>
        <p:blipFill>
          <a:blip r:embed="rId3" cstate="print"/>
          <a:srcRect/>
          <a:stretch>
            <a:fillRect/>
          </a:stretch>
        </p:blipFill>
        <p:spPr>
          <a:xfrm>
            <a:off x="5105400" y="1905000"/>
            <a:ext cx="2887663" cy="4114800"/>
          </a:xfrm>
        </p:spPr>
      </p:pic>
      <p:sp>
        <p:nvSpPr>
          <p:cNvPr id="8" name="Date Placeholder 7"/>
          <p:cNvSpPr>
            <a:spLocks noGrp="1"/>
          </p:cNvSpPr>
          <p:nvPr>
            <p:ph type="dt" sz="half" idx="10"/>
          </p:nvPr>
        </p:nvSpPr>
        <p:spPr/>
        <p:txBody>
          <a:bodyPr/>
          <a:lstStyle/>
          <a:p>
            <a:r>
              <a:rPr lang="en-US" smtClean="0"/>
              <a:t>Fall 2010</a:t>
            </a:r>
            <a:endParaRPr lang="en-US" dirty="0"/>
          </a:p>
        </p:txBody>
      </p:sp>
      <p:sp>
        <p:nvSpPr>
          <p:cNvPr id="10" name="Footer Placeholder 9"/>
          <p:cNvSpPr>
            <a:spLocks noGrp="1"/>
          </p:cNvSpPr>
          <p:nvPr>
            <p:ph type="ftr" sz="quarter" idx="11"/>
          </p:nvPr>
        </p:nvSpPr>
        <p:spPr/>
        <p:txBody>
          <a:bodyPr/>
          <a:lstStyle/>
          <a:p>
            <a:r>
              <a:rPr lang="en-US" dirty="0" smtClean="0"/>
              <a:t>Society of American Archivists</a:t>
            </a:r>
            <a:endParaRPr lang="en-US" dirty="0"/>
          </a:p>
        </p:txBody>
      </p:sp>
      <p:sp>
        <p:nvSpPr>
          <p:cNvPr id="9" name="Slide Number Placeholder 8"/>
          <p:cNvSpPr>
            <a:spLocks noGrp="1"/>
          </p:cNvSpPr>
          <p:nvPr>
            <p:ph type="sldNum" sz="quarter" idx="12"/>
          </p:nvPr>
        </p:nvSpPr>
        <p:spPr/>
        <p:txBody>
          <a:bodyPr/>
          <a:lstStyle/>
          <a:p>
            <a:fld id="{084DBE84-A8E1-4E22-8BCF-99491CF4AA8C}" type="slidenum">
              <a:rPr lang="en-US" smtClean="0"/>
              <a:pPr/>
              <a:t>39</a:t>
            </a:fld>
            <a:endParaRPr lang="en-US" dirty="0"/>
          </a:p>
        </p:txBody>
      </p:sp>
      <p:sp>
        <p:nvSpPr>
          <p:cNvPr id="117764" name="Date Placeholder 2"/>
          <p:cNvSpPr txBox="1">
            <a:spLocks noGrp="1"/>
          </p:cNvSpPr>
          <p:nvPr/>
        </p:nvSpPr>
        <p:spPr bwMode="auto">
          <a:xfrm>
            <a:off x="685800" y="6248400"/>
            <a:ext cx="1905000" cy="457200"/>
          </a:xfrm>
          <a:prstGeom prst="rect">
            <a:avLst/>
          </a:prstGeom>
          <a:noFill/>
          <a:ln w="9525">
            <a:noFill/>
            <a:miter lim="800000"/>
            <a:headEnd/>
            <a:tailEnd/>
          </a:ln>
        </p:spPr>
        <p:txBody>
          <a:bodyPr/>
          <a:lstStyle/>
          <a:p>
            <a:endParaRPr lang="en-US" sz="1400" dirty="0">
              <a:latin typeface="Arial" charset="0"/>
            </a:endParaRPr>
          </a:p>
        </p:txBody>
      </p:sp>
      <p:sp>
        <p:nvSpPr>
          <p:cNvPr id="117765" name="Footer Placeholder 3"/>
          <p:cNvSpPr txBox="1">
            <a:spLocks noGrp="1"/>
          </p:cNvSpPr>
          <p:nvPr/>
        </p:nvSpPr>
        <p:spPr bwMode="auto">
          <a:xfrm>
            <a:off x="3124200" y="6248400"/>
            <a:ext cx="2895600" cy="457200"/>
          </a:xfrm>
          <a:prstGeom prst="rect">
            <a:avLst/>
          </a:prstGeom>
          <a:noFill/>
          <a:ln w="9525">
            <a:noFill/>
            <a:miter lim="800000"/>
            <a:headEnd/>
            <a:tailEnd/>
          </a:ln>
        </p:spPr>
        <p:txBody>
          <a:bodyPr/>
          <a:lstStyle/>
          <a:p>
            <a:pPr algn="ctr"/>
            <a:r>
              <a:rPr lang="en-US" sz="1400" dirty="0">
                <a:latin typeface="Arial" charset="0"/>
              </a:rPr>
              <a:t>Society of American Archivists</a:t>
            </a:r>
          </a:p>
        </p:txBody>
      </p:sp>
      <p:sp>
        <p:nvSpPr>
          <p:cNvPr id="117766"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8EBE74B3-CAE0-4029-897A-00E8D5D76D50}" type="slidenum">
              <a:rPr lang="en-US" sz="1400">
                <a:latin typeface="Arial" charset="0"/>
              </a:rPr>
              <a:pPr algn="r"/>
              <a:t>39</a:t>
            </a:fld>
            <a:endParaRPr lang="en-US" sz="1400" dirty="0">
              <a:latin typeface="Arial"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2"/>
          <p:cNvSpPr>
            <a:spLocks noGrp="1" noChangeArrowheads="1"/>
          </p:cNvSpPr>
          <p:nvPr>
            <p:ph type="title"/>
          </p:nvPr>
        </p:nvSpPr>
        <p:spPr/>
        <p:txBody>
          <a:bodyPr/>
          <a:lstStyle/>
          <a:p>
            <a:pPr eaLnBrk="1" hangingPunct="1"/>
            <a:r>
              <a:rPr lang="en-US" dirty="0" smtClean="0"/>
              <a:t>Workshop modules</a:t>
            </a:r>
          </a:p>
        </p:txBody>
      </p:sp>
      <p:graphicFrame>
        <p:nvGraphicFramePr>
          <p:cNvPr id="378030" name="Group 174"/>
          <p:cNvGraphicFramePr>
            <a:graphicFrameLocks noGrp="1"/>
          </p:cNvGraphicFramePr>
          <p:nvPr>
            <p:ph type="tbl" idx="1"/>
          </p:nvPr>
        </p:nvGraphicFramePr>
        <p:xfrm>
          <a:off x="685800" y="1981200"/>
          <a:ext cx="7772400" cy="3840480"/>
        </p:xfrm>
        <a:graphic>
          <a:graphicData uri="http://schemas.openxmlformats.org/drawingml/2006/table">
            <a:tbl>
              <a:tblPr/>
              <a:tblGrid>
                <a:gridCol w="3886200"/>
                <a:gridCol w="3886200"/>
              </a:tblGrid>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sng" strike="noStrike" cap="none" normalizeH="0" baseline="0" dirty="0" smtClean="0">
                          <a:ln>
                            <a:noFill/>
                          </a:ln>
                          <a:solidFill>
                            <a:schemeClr val="tx1"/>
                          </a:solidFill>
                          <a:effectLst/>
                          <a:latin typeface="Arial" charset="0"/>
                        </a:rPr>
                        <a:t>Day 1</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sng" strike="noStrike" cap="none" normalizeH="0" baseline="0" dirty="0" smtClean="0">
                          <a:ln>
                            <a:noFill/>
                          </a:ln>
                          <a:solidFill>
                            <a:schemeClr val="tx1"/>
                          </a:solidFill>
                          <a:effectLst/>
                          <a:latin typeface="Arial" charset="0"/>
                        </a:rPr>
                        <a:t>Day 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a:noFill/>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1. Reading  &amp; researching</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5. Accessioning &amp; arrangement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a:noFill/>
                    </a:lnT>
                    <a:lnB>
                      <a:noFill/>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2. Handling &amp; identification </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6. Description &amp; cataloging</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a:noFill/>
                    </a:lnT>
                    <a:lnB>
                      <a:noFill/>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3. Preservation, storage &amp; housing</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7. Copying &amp; digitization</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a:noFill/>
                    </a:lnT>
                    <a:lnB>
                      <a:noFill/>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4. Appraisal &amp; acquisition </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a:noFill/>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8. Public service &amp; outreach</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a:noFill/>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
        <p:nvSpPr>
          <p:cNvPr id="19" name="Date Placeholder 3"/>
          <p:cNvSpPr>
            <a:spLocks noGrp="1"/>
          </p:cNvSpPr>
          <p:nvPr>
            <p:ph type="dt" sz="half" idx="10"/>
          </p:nvPr>
        </p:nvSpPr>
        <p:spPr/>
        <p:txBody>
          <a:bodyPr/>
          <a:lstStyle/>
          <a:p>
            <a:pPr>
              <a:defRPr/>
            </a:pPr>
            <a:r>
              <a:rPr lang="en-US" smtClean="0"/>
              <a:t>Fall 2010</a:t>
            </a:r>
            <a:endParaRPr lang="en-US" dirty="0"/>
          </a:p>
        </p:txBody>
      </p:sp>
      <p:sp>
        <p:nvSpPr>
          <p:cNvPr id="20" name="Footer Placeholder 4"/>
          <p:cNvSpPr>
            <a:spLocks noGrp="1"/>
          </p:cNvSpPr>
          <p:nvPr>
            <p:ph type="ftr" sz="quarter" idx="11"/>
          </p:nvPr>
        </p:nvSpPr>
        <p:spPr/>
        <p:txBody>
          <a:bodyPr/>
          <a:lstStyle/>
          <a:p>
            <a:pPr>
              <a:defRPr/>
            </a:pPr>
            <a:r>
              <a:rPr lang="en-US" dirty="0"/>
              <a:t>Society of American Archivists</a:t>
            </a:r>
          </a:p>
        </p:txBody>
      </p:sp>
      <p:sp>
        <p:nvSpPr>
          <p:cNvPr id="21" name="Slide Number Placeholder 5"/>
          <p:cNvSpPr>
            <a:spLocks noGrp="1"/>
          </p:cNvSpPr>
          <p:nvPr>
            <p:ph type="sldNum" sz="quarter" idx="12"/>
          </p:nvPr>
        </p:nvSpPr>
        <p:spPr/>
        <p:txBody>
          <a:bodyPr/>
          <a:lstStyle/>
          <a:p>
            <a:pPr>
              <a:defRPr/>
            </a:pPr>
            <a:fld id="{B72FA09C-2355-48A5-9193-C3629270CDC2}" type="slidenum">
              <a:rPr lang="en-US"/>
              <a:pPr>
                <a:defRPr/>
              </a:pPr>
              <a:t>4</a:t>
            </a:fld>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lIns="90000" tIns="46800" rIns="90000" bIns="4680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ea typeface="ＭＳ Ｐゴシック" pitchFamily="34" charset="-128"/>
              </a:rPr>
              <a:t>Albumen Prints    POP</a:t>
            </a:r>
          </a:p>
        </p:txBody>
      </p:sp>
      <p:sp>
        <p:nvSpPr>
          <p:cNvPr id="5" name="Date Placeholder 4"/>
          <p:cNvSpPr>
            <a:spLocks noGrp="1"/>
          </p:cNvSpPr>
          <p:nvPr>
            <p:ph type="dt" sz="half" idx="10"/>
          </p:nvPr>
        </p:nvSpPr>
        <p:spPr/>
        <p:txBody>
          <a:bodyPr/>
          <a:lstStyle/>
          <a:p>
            <a:pPr>
              <a:defRPr/>
            </a:pPr>
            <a:r>
              <a:rPr lang="en-US" smtClean="0"/>
              <a:t>Fall 2010</a:t>
            </a:r>
            <a:endParaRPr lang="en-US" dirty="0"/>
          </a:p>
        </p:txBody>
      </p:sp>
      <p:sp>
        <p:nvSpPr>
          <p:cNvPr id="7" name="Footer Placeholder 6"/>
          <p:cNvSpPr>
            <a:spLocks noGrp="1"/>
          </p:cNvSpPr>
          <p:nvPr>
            <p:ph type="ftr" sz="quarter" idx="11"/>
          </p:nvPr>
        </p:nvSpPr>
        <p:spPr/>
        <p:txBody>
          <a:bodyPr/>
          <a:lstStyle/>
          <a:p>
            <a:pPr>
              <a:defRPr/>
            </a:pPr>
            <a:r>
              <a:rPr lang="en-US" dirty="0" smtClean="0"/>
              <a:t>Society of American Archivists</a:t>
            </a:r>
            <a:endParaRPr lang="en-US" dirty="0"/>
          </a:p>
        </p:txBody>
      </p:sp>
      <p:sp>
        <p:nvSpPr>
          <p:cNvPr id="6" name="Slide Number Placeholder 5"/>
          <p:cNvSpPr>
            <a:spLocks noGrp="1"/>
          </p:cNvSpPr>
          <p:nvPr>
            <p:ph type="sldNum" sz="quarter" idx="12"/>
          </p:nvPr>
        </p:nvSpPr>
        <p:spPr/>
        <p:txBody>
          <a:bodyPr/>
          <a:lstStyle/>
          <a:p>
            <a:pPr>
              <a:defRPr/>
            </a:pPr>
            <a:fld id="{D5594D99-223E-4541-82E0-6E8016A338B5}" type="slidenum">
              <a:rPr lang="en-US" smtClean="0"/>
              <a:pPr>
                <a:defRPr/>
              </a:pPr>
              <a:t>40</a:t>
            </a:fld>
            <a:endParaRPr lang="en-US" dirty="0"/>
          </a:p>
        </p:txBody>
      </p:sp>
      <p:sp>
        <p:nvSpPr>
          <p:cNvPr id="119811" name="Rectangle 8"/>
          <p:cNvSpPr>
            <a:spLocks noGrp="1" noChangeArrowheads="1"/>
          </p:cNvSpPr>
          <p:nvPr>
            <p:ph type="body" sz="half" idx="4294967295"/>
          </p:nvPr>
        </p:nvSpPr>
        <p:spPr>
          <a:xfrm>
            <a:off x="685800" y="1981200"/>
            <a:ext cx="4419600" cy="4114800"/>
          </a:xfrm>
        </p:spPr>
        <p:txBody>
          <a:bodyPr/>
          <a:lstStyle/>
          <a:p>
            <a:pPr>
              <a:lnSpc>
                <a:spcPct val="80000"/>
              </a:lnSpc>
            </a:pPr>
            <a:endParaRPr lang="en-US" sz="2000" dirty="0" smtClean="0">
              <a:ea typeface="ＭＳ Ｐゴシック" pitchFamily="34" charset="-128"/>
            </a:endParaRPr>
          </a:p>
          <a:p>
            <a:pPr>
              <a:lnSpc>
                <a:spcPct val="80000"/>
              </a:lnSpc>
            </a:pPr>
            <a:r>
              <a:rPr lang="en-US" sz="2000" dirty="0" smtClean="0">
                <a:ea typeface="ＭＳ Ｐゴシック" pitchFamily="34" charset="-128"/>
              </a:rPr>
              <a:t>Dates of popularity 1850-1895</a:t>
            </a:r>
            <a:br>
              <a:rPr lang="en-US" sz="2000" dirty="0" smtClean="0">
                <a:ea typeface="ＭＳ Ｐゴシック" pitchFamily="34" charset="-128"/>
              </a:rPr>
            </a:br>
            <a:endParaRPr lang="en-US" sz="2000" dirty="0" smtClean="0">
              <a:ea typeface="ＭＳ Ｐゴシック" pitchFamily="34" charset="-128"/>
            </a:endParaRPr>
          </a:p>
          <a:p>
            <a:pPr>
              <a:lnSpc>
                <a:spcPct val="80000"/>
              </a:lnSpc>
            </a:pPr>
            <a:r>
              <a:rPr lang="en-US" sz="2000" dirty="0" smtClean="0">
                <a:ea typeface="ＭＳ Ｐゴシック" pitchFamily="34" charset="-128"/>
              </a:rPr>
              <a:t>Silver in albumen binder on paper </a:t>
            </a:r>
            <a:br>
              <a:rPr lang="en-US" sz="2000" dirty="0" smtClean="0">
                <a:ea typeface="ＭＳ Ｐゴシック" pitchFamily="34" charset="-128"/>
              </a:rPr>
            </a:br>
            <a:endParaRPr lang="en-US" sz="2000" dirty="0" smtClean="0">
              <a:ea typeface="ＭＳ Ｐゴシック" pitchFamily="34" charset="-128"/>
            </a:endParaRPr>
          </a:p>
          <a:p>
            <a:pPr>
              <a:lnSpc>
                <a:spcPct val="80000"/>
              </a:lnSpc>
            </a:pPr>
            <a:r>
              <a:rPr lang="en-US" sz="2000" dirty="0" smtClean="0">
                <a:ea typeface="ＭＳ Ｐゴシック" pitchFamily="34" charset="-128"/>
              </a:rPr>
              <a:t>Paper fibers visible </a:t>
            </a:r>
            <a:br>
              <a:rPr lang="en-US" sz="2000" dirty="0" smtClean="0">
                <a:ea typeface="ＭＳ Ｐゴシック" pitchFamily="34" charset="-128"/>
              </a:rPr>
            </a:br>
            <a:endParaRPr lang="en-US" sz="2000" dirty="0" smtClean="0">
              <a:ea typeface="ＭＳ Ｐゴシック" pitchFamily="34" charset="-128"/>
            </a:endParaRPr>
          </a:p>
          <a:p>
            <a:pPr>
              <a:lnSpc>
                <a:spcPct val="80000"/>
              </a:lnSpc>
            </a:pPr>
            <a:r>
              <a:rPr lang="en-US" sz="2000" dirty="0" smtClean="0">
                <a:ea typeface="ＭＳ Ｐゴシック" pitchFamily="34" charset="-128"/>
              </a:rPr>
              <a:t>Thin paper support (usually  mounted)</a:t>
            </a:r>
            <a:br>
              <a:rPr lang="en-US" sz="2000" dirty="0" smtClean="0">
                <a:ea typeface="ＭＳ Ｐゴシック" pitchFamily="34" charset="-128"/>
              </a:rPr>
            </a:br>
            <a:endParaRPr lang="en-US" sz="2000" dirty="0" smtClean="0">
              <a:ea typeface="ＭＳ Ｐゴシック" pitchFamily="34" charset="-128"/>
            </a:endParaRPr>
          </a:p>
          <a:p>
            <a:pPr>
              <a:lnSpc>
                <a:spcPct val="80000"/>
              </a:lnSpc>
            </a:pPr>
            <a:r>
              <a:rPr lang="en-US" sz="2000" dirty="0" smtClean="0">
                <a:ea typeface="ＭＳ Ｐゴシック" pitchFamily="34" charset="-128"/>
              </a:rPr>
              <a:t>Binder usually glossy</a:t>
            </a:r>
          </a:p>
          <a:p>
            <a:pPr>
              <a:lnSpc>
                <a:spcPct val="80000"/>
              </a:lnSpc>
            </a:pPr>
            <a:endParaRPr lang="en-US" sz="2000" dirty="0" smtClean="0">
              <a:ea typeface="ＭＳ Ｐゴシック" pitchFamily="34" charset="-128"/>
            </a:endParaRPr>
          </a:p>
          <a:p>
            <a:pPr>
              <a:lnSpc>
                <a:spcPct val="80000"/>
              </a:lnSpc>
            </a:pPr>
            <a:r>
              <a:rPr lang="en-US" sz="2000" dirty="0" smtClean="0">
                <a:ea typeface="ＭＳ Ｐゴシック" pitchFamily="34" charset="-128"/>
              </a:rPr>
              <a:t>Warm tone</a:t>
            </a:r>
          </a:p>
          <a:p>
            <a:pPr>
              <a:lnSpc>
                <a:spcPct val="80000"/>
              </a:lnSpc>
            </a:pPr>
            <a:endParaRPr lang="en-US" sz="2000" dirty="0" smtClean="0">
              <a:ea typeface="ＭＳ Ｐゴシック" pitchFamily="34" charset="-128"/>
            </a:endParaRPr>
          </a:p>
        </p:txBody>
      </p:sp>
      <p:pic>
        <p:nvPicPr>
          <p:cNvPr id="119812" name="Picture 10" descr="AlbgreatColor"/>
          <p:cNvPicPr>
            <a:picLocks noGrp="1" noChangeAspect="1" noChangeArrowheads="1"/>
          </p:cNvPicPr>
          <p:nvPr>
            <p:ph type="clipArt" sz="half" idx="4294967295"/>
          </p:nvPr>
        </p:nvPicPr>
        <p:blipFill>
          <a:blip r:embed="rId3" cstate="print"/>
          <a:srcRect/>
          <a:stretch>
            <a:fillRect/>
          </a:stretch>
        </p:blipFill>
        <p:spPr>
          <a:xfrm>
            <a:off x="5410200" y="1905000"/>
            <a:ext cx="3079750" cy="4114800"/>
          </a:xfr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4"/>
          <p:cNvSpPr>
            <a:spLocks noGrp="1" noChangeArrowheads="1"/>
          </p:cNvSpPr>
          <p:nvPr>
            <p:ph type="title"/>
          </p:nvPr>
        </p:nvSpPr>
        <p:spPr/>
        <p:txBody>
          <a:bodyPr/>
          <a:lstStyle/>
          <a:p>
            <a:r>
              <a:rPr lang="en-US" dirty="0" smtClean="0">
                <a:ea typeface="ＭＳ Ｐゴシック" pitchFamily="34" charset="-128"/>
              </a:rPr>
              <a:t>Collodion and Gelatin   POPs</a:t>
            </a:r>
          </a:p>
        </p:txBody>
      </p:sp>
      <p:sp>
        <p:nvSpPr>
          <p:cNvPr id="121859" name="Rectangle 5"/>
          <p:cNvSpPr>
            <a:spLocks noGrp="1" noChangeArrowheads="1"/>
          </p:cNvSpPr>
          <p:nvPr>
            <p:ph type="body" sz="half" idx="1"/>
          </p:nvPr>
        </p:nvSpPr>
        <p:spPr/>
        <p:txBody>
          <a:bodyPr/>
          <a:lstStyle/>
          <a:p>
            <a:r>
              <a:rPr lang="en-US" sz="2400" dirty="0" smtClean="0">
                <a:ea typeface="ＭＳ Ｐゴシック" pitchFamily="34" charset="-128"/>
              </a:rPr>
              <a:t>Dates of popularity 1885-1920 </a:t>
            </a:r>
          </a:p>
          <a:p>
            <a:r>
              <a:rPr lang="en-US" sz="2400" dirty="0" smtClean="0">
                <a:ea typeface="ＭＳ Ｐゴシック" pitchFamily="34" charset="-128"/>
              </a:rPr>
              <a:t>Silver in collodion/or gelatin on paper with baryta layer</a:t>
            </a:r>
          </a:p>
          <a:p>
            <a:r>
              <a:rPr lang="en-US" sz="2400" dirty="0" smtClean="0">
                <a:ea typeface="ＭＳ Ｐゴシック" pitchFamily="34" charset="-128"/>
              </a:rPr>
              <a:t>Paper fibers not visible </a:t>
            </a:r>
          </a:p>
          <a:p>
            <a:r>
              <a:rPr lang="en-US" sz="2400" dirty="0" smtClean="0">
                <a:ea typeface="ＭＳ Ｐゴシック" pitchFamily="34" charset="-128"/>
              </a:rPr>
              <a:t>Typically mounted on card </a:t>
            </a:r>
          </a:p>
          <a:p>
            <a:r>
              <a:rPr lang="en-US" sz="2400" dirty="0" smtClean="0">
                <a:ea typeface="ＭＳ Ｐゴシック" pitchFamily="34" charset="-128"/>
              </a:rPr>
              <a:t>Warm tone (usually)</a:t>
            </a:r>
          </a:p>
          <a:p>
            <a:endParaRPr lang="en-US" sz="2400" dirty="0" smtClean="0">
              <a:ea typeface="ＭＳ Ｐゴシック" pitchFamily="34" charset="-128"/>
            </a:endParaRPr>
          </a:p>
          <a:p>
            <a:endParaRPr lang="en-US" sz="2400" dirty="0" smtClean="0">
              <a:ea typeface="ＭＳ Ｐゴシック" pitchFamily="34" charset="-128"/>
            </a:endParaRPr>
          </a:p>
        </p:txBody>
      </p:sp>
      <p:pic>
        <p:nvPicPr>
          <p:cNvPr id="121860" name="Picture 7" descr="GelPOP"/>
          <p:cNvPicPr>
            <a:picLocks noGrp="1" noChangeAspect="1" noChangeArrowheads="1"/>
          </p:cNvPicPr>
          <p:nvPr>
            <p:ph type="clipArt" sz="half" idx="2"/>
          </p:nvPr>
        </p:nvPicPr>
        <p:blipFill>
          <a:blip r:embed="rId3" cstate="print"/>
          <a:srcRect/>
          <a:stretch>
            <a:fillRect/>
          </a:stretch>
        </p:blipFill>
        <p:spPr>
          <a:xfrm>
            <a:off x="5410200" y="2209800"/>
            <a:ext cx="2525713" cy="3429000"/>
          </a:xfrm>
        </p:spPr>
      </p:pic>
      <p:sp>
        <p:nvSpPr>
          <p:cNvPr id="5" name="Date Placeholder 4"/>
          <p:cNvSpPr>
            <a:spLocks noGrp="1"/>
          </p:cNvSpPr>
          <p:nvPr>
            <p:ph type="dt" sz="half" idx="10"/>
          </p:nvPr>
        </p:nvSpPr>
        <p:spPr/>
        <p:txBody>
          <a:bodyPr/>
          <a:lstStyle/>
          <a:p>
            <a:pPr>
              <a:defRPr/>
            </a:pPr>
            <a:r>
              <a:rPr lang="en-US" smtClean="0"/>
              <a:t>Fall 2010</a:t>
            </a:r>
            <a:endParaRPr lang="en-US" dirty="0"/>
          </a:p>
        </p:txBody>
      </p:sp>
      <p:sp>
        <p:nvSpPr>
          <p:cNvPr id="7" name="Footer Placeholder 6"/>
          <p:cNvSpPr>
            <a:spLocks noGrp="1"/>
          </p:cNvSpPr>
          <p:nvPr>
            <p:ph type="ftr" sz="quarter" idx="11"/>
          </p:nvPr>
        </p:nvSpPr>
        <p:spPr/>
        <p:txBody>
          <a:bodyPr/>
          <a:lstStyle/>
          <a:p>
            <a:pPr>
              <a:defRPr/>
            </a:pPr>
            <a:r>
              <a:rPr lang="en-US" dirty="0" smtClean="0"/>
              <a:t>Society of American Archivists</a:t>
            </a:r>
            <a:endParaRPr lang="en-US" dirty="0"/>
          </a:p>
        </p:txBody>
      </p:sp>
      <p:sp>
        <p:nvSpPr>
          <p:cNvPr id="6" name="Slide Number Placeholder 5"/>
          <p:cNvSpPr>
            <a:spLocks noGrp="1"/>
          </p:cNvSpPr>
          <p:nvPr>
            <p:ph type="sldNum" sz="quarter" idx="12"/>
          </p:nvPr>
        </p:nvSpPr>
        <p:spPr/>
        <p:txBody>
          <a:bodyPr/>
          <a:lstStyle/>
          <a:p>
            <a:pPr>
              <a:defRPr/>
            </a:pPr>
            <a:fld id="{1512E77A-5CB3-4EF7-9D53-6CF9CBFE45B8}" type="slidenum">
              <a:rPr lang="en-US" smtClean="0"/>
              <a:pPr>
                <a:defRPr/>
              </a:pPr>
              <a:t>41</a:t>
            </a:fld>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dirty="0" smtClean="0">
                <a:ea typeface="ＭＳ Ｐゴシック" pitchFamily="34" charset="-128"/>
              </a:rPr>
              <a:t>Deterioration of Silver POPs</a:t>
            </a:r>
          </a:p>
        </p:txBody>
      </p:sp>
      <p:sp>
        <p:nvSpPr>
          <p:cNvPr id="123907" name="Rectangle 3"/>
          <p:cNvSpPr>
            <a:spLocks noGrp="1" noChangeArrowheads="1"/>
          </p:cNvSpPr>
          <p:nvPr>
            <p:ph idx="1"/>
          </p:nvPr>
        </p:nvSpPr>
        <p:spPr>
          <a:xfrm>
            <a:off x="685800" y="1981200"/>
            <a:ext cx="3733800" cy="4114800"/>
          </a:xfrm>
        </p:spPr>
        <p:txBody>
          <a:bodyPr/>
          <a:lstStyle/>
          <a:p>
            <a:pPr>
              <a:lnSpc>
                <a:spcPct val="90000"/>
              </a:lnSpc>
            </a:pPr>
            <a:r>
              <a:rPr lang="en-US" sz="2400" dirty="0" smtClean="0">
                <a:ea typeface="ＭＳ Ｐゴシック" pitchFamily="34" charset="-128"/>
              </a:rPr>
              <a:t>Image fading especially in highlights</a:t>
            </a:r>
          </a:p>
          <a:p>
            <a:pPr>
              <a:lnSpc>
                <a:spcPct val="90000"/>
              </a:lnSpc>
            </a:pPr>
            <a:r>
              <a:rPr lang="en-US" sz="2400" dirty="0" smtClean="0">
                <a:ea typeface="ＭＳ Ｐゴシック" pitchFamily="34" charset="-128"/>
              </a:rPr>
              <a:t>Image discoloration – yellow/brown</a:t>
            </a:r>
          </a:p>
          <a:p>
            <a:pPr>
              <a:lnSpc>
                <a:spcPct val="90000"/>
              </a:lnSpc>
            </a:pPr>
            <a:r>
              <a:rPr lang="en-US" sz="2400" dirty="0" smtClean="0">
                <a:ea typeface="ＭＳ Ｐゴシック" pitchFamily="34" charset="-128"/>
              </a:rPr>
              <a:t>Yellowing &amp; cracking of albumen binders</a:t>
            </a:r>
          </a:p>
          <a:p>
            <a:pPr>
              <a:lnSpc>
                <a:spcPct val="90000"/>
              </a:lnSpc>
            </a:pPr>
            <a:r>
              <a:rPr lang="en-US" sz="2400" dirty="0" smtClean="0">
                <a:ea typeface="ＭＳ Ｐゴシック" pitchFamily="34" charset="-128"/>
              </a:rPr>
              <a:t>Sometimes see mirroring in albumen prints</a:t>
            </a:r>
          </a:p>
          <a:p>
            <a:pPr>
              <a:lnSpc>
                <a:spcPct val="90000"/>
              </a:lnSpc>
            </a:pPr>
            <a:endParaRPr lang="en-US" sz="2400" dirty="0" smtClean="0">
              <a:ea typeface="ＭＳ Ｐゴシック" pitchFamily="34" charset="-128"/>
            </a:endParaRPr>
          </a:p>
          <a:p>
            <a:pPr>
              <a:lnSpc>
                <a:spcPct val="90000"/>
              </a:lnSpc>
            </a:pPr>
            <a:endParaRPr lang="en-US" sz="2400" dirty="0" smtClean="0">
              <a:ea typeface="ＭＳ Ｐゴシック" pitchFamily="34" charset="-128"/>
            </a:endParaRPr>
          </a:p>
          <a:p>
            <a:pPr>
              <a:lnSpc>
                <a:spcPct val="90000"/>
              </a:lnSpc>
            </a:pPr>
            <a:endParaRPr lang="en-US" sz="2400" dirty="0" smtClean="0">
              <a:ea typeface="ＭＳ Ｐゴシック" pitchFamily="34" charset="-128"/>
            </a:endParaRPr>
          </a:p>
          <a:p>
            <a:pPr>
              <a:lnSpc>
                <a:spcPct val="90000"/>
              </a:lnSpc>
              <a:buFontTx/>
              <a:buNone/>
            </a:pPr>
            <a:endParaRPr lang="en-US" sz="2400" dirty="0" smtClean="0">
              <a:ea typeface="ＭＳ Ｐゴシック" pitchFamily="34" charset="-128"/>
            </a:endParaRPr>
          </a:p>
        </p:txBody>
      </p:sp>
      <p:sp>
        <p:nvSpPr>
          <p:cNvPr id="6" name="Date Placeholder 5"/>
          <p:cNvSpPr>
            <a:spLocks noGrp="1"/>
          </p:cNvSpPr>
          <p:nvPr>
            <p:ph type="dt" sz="half" idx="10"/>
          </p:nvPr>
        </p:nvSpPr>
        <p:spPr/>
        <p:txBody>
          <a:bodyPr/>
          <a:lstStyle/>
          <a:p>
            <a:pPr>
              <a:defRPr/>
            </a:pPr>
            <a:r>
              <a:rPr lang="en-US" smtClean="0"/>
              <a:t>Fall 2010</a:t>
            </a:r>
            <a:endParaRPr lang="en-US" dirty="0"/>
          </a:p>
        </p:txBody>
      </p:sp>
      <p:sp>
        <p:nvSpPr>
          <p:cNvPr id="8" name="Footer Placeholder 7"/>
          <p:cNvSpPr>
            <a:spLocks noGrp="1"/>
          </p:cNvSpPr>
          <p:nvPr>
            <p:ph type="ftr" sz="quarter" idx="11"/>
          </p:nvPr>
        </p:nvSpPr>
        <p:spPr/>
        <p:txBody>
          <a:bodyPr/>
          <a:lstStyle/>
          <a:p>
            <a:pPr>
              <a:defRPr/>
            </a:pPr>
            <a:r>
              <a:rPr lang="en-US" dirty="0" smtClean="0"/>
              <a:t>Society of American Archivists</a:t>
            </a:r>
            <a:endParaRPr lang="en-US" dirty="0"/>
          </a:p>
        </p:txBody>
      </p:sp>
      <p:sp>
        <p:nvSpPr>
          <p:cNvPr id="7" name="Slide Number Placeholder 6"/>
          <p:cNvSpPr>
            <a:spLocks noGrp="1"/>
          </p:cNvSpPr>
          <p:nvPr>
            <p:ph type="sldNum" sz="quarter" idx="12"/>
          </p:nvPr>
        </p:nvSpPr>
        <p:spPr/>
        <p:txBody>
          <a:bodyPr/>
          <a:lstStyle/>
          <a:p>
            <a:pPr>
              <a:defRPr/>
            </a:pPr>
            <a:fld id="{C8E67EED-FDD0-491B-9642-9081DF898AF6}" type="slidenum">
              <a:rPr lang="en-US" smtClean="0"/>
              <a:pPr>
                <a:defRPr/>
              </a:pPr>
              <a:t>42</a:t>
            </a:fld>
            <a:endParaRPr lang="en-US" dirty="0"/>
          </a:p>
        </p:txBody>
      </p:sp>
      <p:pic>
        <p:nvPicPr>
          <p:cNvPr id="123908" name="Picture 3"/>
          <p:cNvPicPr>
            <a:picLocks noChangeAspect="1" noChangeArrowheads="1"/>
          </p:cNvPicPr>
          <p:nvPr/>
        </p:nvPicPr>
        <p:blipFill>
          <a:blip r:embed="rId3" cstate="print"/>
          <a:srcRect/>
          <a:stretch>
            <a:fillRect/>
          </a:stretch>
        </p:blipFill>
        <p:spPr bwMode="auto">
          <a:xfrm>
            <a:off x="5638800" y="3810000"/>
            <a:ext cx="2743200" cy="2154238"/>
          </a:xfrm>
          <a:prstGeom prst="rect">
            <a:avLst/>
          </a:prstGeom>
          <a:noFill/>
          <a:ln w="9525">
            <a:noFill/>
            <a:round/>
            <a:headEnd/>
            <a:tailEnd/>
          </a:ln>
        </p:spPr>
      </p:pic>
      <p:pic>
        <p:nvPicPr>
          <p:cNvPr id="123909" name="Picture 5" descr="fadedcart"/>
          <p:cNvPicPr>
            <a:picLocks noChangeAspect="1" noChangeArrowheads="1"/>
          </p:cNvPicPr>
          <p:nvPr/>
        </p:nvPicPr>
        <p:blipFill>
          <a:blip r:embed="rId4" cstate="print"/>
          <a:srcRect/>
          <a:stretch>
            <a:fillRect/>
          </a:stretch>
        </p:blipFill>
        <p:spPr bwMode="auto">
          <a:xfrm>
            <a:off x="6553200" y="1981200"/>
            <a:ext cx="1017588"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4"/>
          <p:cNvSpPr>
            <a:spLocks noGrp="1" noChangeArrowheads="1"/>
          </p:cNvSpPr>
          <p:nvPr>
            <p:ph type="title"/>
          </p:nvPr>
        </p:nvSpPr>
        <p:spPr/>
        <p:txBody>
          <a:bodyPr/>
          <a:lstStyle/>
          <a:p>
            <a:r>
              <a:rPr lang="en-GB" sz="4000" dirty="0" smtClean="0">
                <a:ea typeface="ＭＳ Ｐゴシック" pitchFamily="34" charset="-128"/>
              </a:rPr>
              <a:t>19th-Century Print Presentation Formats</a:t>
            </a:r>
            <a:endParaRPr lang="en-US" sz="4000" dirty="0" smtClean="0">
              <a:ea typeface="ＭＳ Ｐゴシック" pitchFamily="34" charset="-128"/>
            </a:endParaRPr>
          </a:p>
        </p:txBody>
      </p:sp>
      <p:sp>
        <p:nvSpPr>
          <p:cNvPr id="125955" name="Rectangle 5"/>
          <p:cNvSpPr>
            <a:spLocks noGrp="1" noChangeArrowheads="1"/>
          </p:cNvSpPr>
          <p:nvPr>
            <p:ph sz="half" idx="1"/>
          </p:nvPr>
        </p:nvSpPr>
        <p:spPr/>
        <p:txBody>
          <a:bodyPr/>
          <a:lstStyle/>
          <a:p>
            <a:r>
              <a:rPr lang="en-US" dirty="0" smtClean="0">
                <a:ea typeface="ＭＳ Ｐゴシック" pitchFamily="34" charset="-128"/>
              </a:rPr>
              <a:t>Carte des visite</a:t>
            </a:r>
          </a:p>
        </p:txBody>
      </p:sp>
      <p:sp>
        <p:nvSpPr>
          <p:cNvPr id="125956" name="Rectangle 6"/>
          <p:cNvSpPr>
            <a:spLocks noGrp="1" noChangeArrowheads="1"/>
          </p:cNvSpPr>
          <p:nvPr>
            <p:ph sz="half" idx="2"/>
          </p:nvPr>
        </p:nvSpPr>
        <p:spPr/>
        <p:txBody>
          <a:bodyPr/>
          <a:lstStyle/>
          <a:p>
            <a:r>
              <a:rPr lang="en-US" dirty="0" smtClean="0">
                <a:ea typeface="ＭＳ Ｐゴシック" pitchFamily="34" charset="-128"/>
              </a:rPr>
              <a:t>Cabinet cards</a:t>
            </a:r>
            <a:br>
              <a:rPr lang="en-US" dirty="0" smtClean="0">
                <a:ea typeface="ＭＳ Ｐゴシック" pitchFamily="34" charset="-128"/>
              </a:rPr>
            </a:br>
            <a:endParaRPr lang="en-US" dirty="0" smtClean="0">
              <a:ea typeface="ＭＳ Ｐゴシック" pitchFamily="34" charset="-128"/>
            </a:endParaRPr>
          </a:p>
        </p:txBody>
      </p:sp>
      <p:sp>
        <p:nvSpPr>
          <p:cNvPr id="8" name="Date Placeholder 7"/>
          <p:cNvSpPr>
            <a:spLocks noGrp="1"/>
          </p:cNvSpPr>
          <p:nvPr>
            <p:ph type="dt" sz="half" idx="10"/>
          </p:nvPr>
        </p:nvSpPr>
        <p:spPr/>
        <p:txBody>
          <a:bodyPr/>
          <a:lstStyle/>
          <a:p>
            <a:pPr>
              <a:defRPr/>
            </a:pPr>
            <a:r>
              <a:rPr lang="en-US" smtClean="0"/>
              <a:t>Fall 2010</a:t>
            </a:r>
            <a:endParaRPr lang="en-US" dirty="0"/>
          </a:p>
        </p:txBody>
      </p:sp>
      <p:sp>
        <p:nvSpPr>
          <p:cNvPr id="10" name="Footer Placeholder 9"/>
          <p:cNvSpPr>
            <a:spLocks noGrp="1"/>
          </p:cNvSpPr>
          <p:nvPr>
            <p:ph type="ftr" sz="quarter" idx="11"/>
          </p:nvPr>
        </p:nvSpPr>
        <p:spPr/>
        <p:txBody>
          <a:bodyPr/>
          <a:lstStyle/>
          <a:p>
            <a:pPr>
              <a:defRPr/>
            </a:pPr>
            <a:r>
              <a:rPr lang="en-US" dirty="0" smtClean="0"/>
              <a:t>Society of American Archivists</a:t>
            </a:r>
            <a:endParaRPr lang="en-US" dirty="0"/>
          </a:p>
        </p:txBody>
      </p:sp>
      <p:sp>
        <p:nvSpPr>
          <p:cNvPr id="9" name="Slide Number Placeholder 8"/>
          <p:cNvSpPr>
            <a:spLocks noGrp="1"/>
          </p:cNvSpPr>
          <p:nvPr>
            <p:ph type="sldNum" sz="quarter" idx="12"/>
          </p:nvPr>
        </p:nvSpPr>
        <p:spPr/>
        <p:txBody>
          <a:bodyPr/>
          <a:lstStyle/>
          <a:p>
            <a:pPr>
              <a:defRPr/>
            </a:pPr>
            <a:fld id="{9425DB96-162E-4354-B174-F963322B7E52}" type="slidenum">
              <a:rPr lang="en-US" smtClean="0"/>
              <a:pPr>
                <a:defRPr/>
              </a:pPr>
              <a:t>43</a:t>
            </a:fld>
            <a:endParaRPr lang="en-US" dirty="0"/>
          </a:p>
        </p:txBody>
      </p:sp>
      <p:pic>
        <p:nvPicPr>
          <p:cNvPr id="125957" name="Picture 3"/>
          <p:cNvPicPr>
            <a:picLocks noChangeAspect="1" noChangeArrowheads="1"/>
          </p:cNvPicPr>
          <p:nvPr/>
        </p:nvPicPr>
        <p:blipFill>
          <a:blip r:embed="rId3" cstate="print"/>
          <a:srcRect l="10329" r="10329" b="3873"/>
          <a:stretch>
            <a:fillRect/>
          </a:stretch>
        </p:blipFill>
        <p:spPr bwMode="auto">
          <a:xfrm>
            <a:off x="5257800" y="2667000"/>
            <a:ext cx="1860550" cy="3003550"/>
          </a:xfrm>
          <a:prstGeom prst="rect">
            <a:avLst/>
          </a:prstGeom>
          <a:noFill/>
          <a:ln w="9525">
            <a:noFill/>
            <a:round/>
            <a:headEnd/>
            <a:tailEnd/>
          </a:ln>
        </p:spPr>
      </p:pic>
      <p:pic>
        <p:nvPicPr>
          <p:cNvPr id="125958" name="Picture 8" descr="carte"/>
          <p:cNvPicPr>
            <a:picLocks noChangeAspect="1" noChangeArrowheads="1"/>
          </p:cNvPicPr>
          <p:nvPr/>
        </p:nvPicPr>
        <p:blipFill>
          <a:blip r:embed="rId4" cstate="print"/>
          <a:srcRect/>
          <a:stretch>
            <a:fillRect/>
          </a:stretch>
        </p:blipFill>
        <p:spPr bwMode="auto">
          <a:xfrm>
            <a:off x="914400" y="2819400"/>
            <a:ext cx="1195388" cy="1981200"/>
          </a:xfrm>
          <a:prstGeom prst="rect">
            <a:avLst/>
          </a:prstGeom>
          <a:noFill/>
          <a:ln w="9525">
            <a:noFill/>
            <a:miter lim="800000"/>
            <a:headEnd/>
            <a:tailEnd/>
          </a:ln>
        </p:spPr>
      </p:pic>
      <p:pic>
        <p:nvPicPr>
          <p:cNvPr id="125959" name="Picture 9" descr="carte2"/>
          <p:cNvPicPr>
            <a:picLocks noChangeAspect="1" noChangeArrowheads="1"/>
          </p:cNvPicPr>
          <p:nvPr/>
        </p:nvPicPr>
        <p:blipFill>
          <a:blip r:embed="rId5" cstate="print"/>
          <a:srcRect/>
          <a:stretch>
            <a:fillRect/>
          </a:stretch>
        </p:blipFill>
        <p:spPr bwMode="auto">
          <a:xfrm>
            <a:off x="2514600" y="2819400"/>
            <a:ext cx="1254125"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GB" sz="4000" dirty="0" smtClean="0">
                <a:ea typeface="ＭＳ Ｐゴシック" pitchFamily="34" charset="-128"/>
              </a:rPr>
              <a:t>19th-Century Print Presentation Formats</a:t>
            </a:r>
            <a:endParaRPr lang="en-US" sz="4000" dirty="0" smtClean="0">
              <a:ea typeface="ＭＳ Ｐゴシック" pitchFamily="34" charset="-128"/>
            </a:endParaRPr>
          </a:p>
        </p:txBody>
      </p:sp>
      <p:sp>
        <p:nvSpPr>
          <p:cNvPr id="128003" name="Rectangle 4"/>
          <p:cNvSpPr>
            <a:spLocks noGrp="1" noChangeArrowheads="1"/>
          </p:cNvSpPr>
          <p:nvPr>
            <p:ph sz="half" idx="1"/>
          </p:nvPr>
        </p:nvSpPr>
        <p:spPr/>
        <p:txBody>
          <a:bodyPr/>
          <a:lstStyle/>
          <a:p>
            <a:r>
              <a:rPr lang="en-US" dirty="0" smtClean="0">
                <a:ea typeface="ＭＳ Ｐゴシック" pitchFamily="34" charset="-128"/>
              </a:rPr>
              <a:t>Stereo cards</a:t>
            </a:r>
          </a:p>
        </p:txBody>
      </p:sp>
      <p:sp>
        <p:nvSpPr>
          <p:cNvPr id="128004" name="Rectangle 5"/>
          <p:cNvSpPr>
            <a:spLocks noGrp="1" noChangeArrowheads="1"/>
          </p:cNvSpPr>
          <p:nvPr>
            <p:ph sz="half" idx="2"/>
          </p:nvPr>
        </p:nvSpPr>
        <p:spPr/>
        <p:txBody>
          <a:bodyPr/>
          <a:lstStyle/>
          <a:p>
            <a:endParaRPr lang="en-US" dirty="0" smtClean="0">
              <a:ea typeface="ＭＳ Ｐゴシック" pitchFamily="34" charset="-128"/>
            </a:endParaRPr>
          </a:p>
          <a:p>
            <a:r>
              <a:rPr lang="en-US" dirty="0" smtClean="0">
                <a:ea typeface="ＭＳ Ｐゴシック" pitchFamily="34" charset="-128"/>
              </a:rPr>
              <a:t>Albums</a:t>
            </a:r>
          </a:p>
        </p:txBody>
      </p:sp>
      <p:sp>
        <p:nvSpPr>
          <p:cNvPr id="7" name="Date Placeholder 6"/>
          <p:cNvSpPr>
            <a:spLocks noGrp="1"/>
          </p:cNvSpPr>
          <p:nvPr>
            <p:ph type="dt" sz="half" idx="10"/>
          </p:nvPr>
        </p:nvSpPr>
        <p:spPr/>
        <p:txBody>
          <a:bodyPr/>
          <a:lstStyle/>
          <a:p>
            <a:pPr>
              <a:defRPr/>
            </a:pPr>
            <a:r>
              <a:rPr lang="en-US" smtClean="0"/>
              <a:t>Fall 2010</a:t>
            </a:r>
            <a:endParaRPr lang="en-US" dirty="0"/>
          </a:p>
        </p:txBody>
      </p:sp>
      <p:sp>
        <p:nvSpPr>
          <p:cNvPr id="9" name="Footer Placeholder 8"/>
          <p:cNvSpPr>
            <a:spLocks noGrp="1"/>
          </p:cNvSpPr>
          <p:nvPr>
            <p:ph type="ftr" sz="quarter" idx="11"/>
          </p:nvPr>
        </p:nvSpPr>
        <p:spPr/>
        <p:txBody>
          <a:bodyPr/>
          <a:lstStyle/>
          <a:p>
            <a:pPr>
              <a:defRPr/>
            </a:pPr>
            <a:r>
              <a:rPr lang="en-US" dirty="0" smtClean="0"/>
              <a:t>Society of American Archivists</a:t>
            </a:r>
            <a:endParaRPr lang="en-US" dirty="0"/>
          </a:p>
        </p:txBody>
      </p:sp>
      <p:sp>
        <p:nvSpPr>
          <p:cNvPr id="8" name="Slide Number Placeholder 7"/>
          <p:cNvSpPr>
            <a:spLocks noGrp="1"/>
          </p:cNvSpPr>
          <p:nvPr>
            <p:ph type="sldNum" sz="quarter" idx="12"/>
          </p:nvPr>
        </p:nvSpPr>
        <p:spPr/>
        <p:txBody>
          <a:bodyPr/>
          <a:lstStyle/>
          <a:p>
            <a:pPr>
              <a:defRPr/>
            </a:pPr>
            <a:fld id="{9425DB96-162E-4354-B174-F963322B7E52}" type="slidenum">
              <a:rPr lang="en-US" smtClean="0"/>
              <a:pPr>
                <a:defRPr/>
              </a:pPr>
              <a:t>44</a:t>
            </a:fld>
            <a:endParaRPr lang="en-US" dirty="0"/>
          </a:p>
        </p:txBody>
      </p:sp>
      <p:pic>
        <p:nvPicPr>
          <p:cNvPr id="128005" name="Picture 7" descr="album"/>
          <p:cNvPicPr>
            <a:picLocks noChangeAspect="1" noChangeArrowheads="1"/>
          </p:cNvPicPr>
          <p:nvPr/>
        </p:nvPicPr>
        <p:blipFill>
          <a:blip r:embed="rId3" cstate="print"/>
          <a:srcRect/>
          <a:stretch>
            <a:fillRect/>
          </a:stretch>
        </p:blipFill>
        <p:spPr bwMode="auto">
          <a:xfrm>
            <a:off x="3810000" y="3733800"/>
            <a:ext cx="4805363" cy="1966913"/>
          </a:xfrm>
          <a:prstGeom prst="rect">
            <a:avLst/>
          </a:prstGeom>
          <a:noFill/>
          <a:ln w="9525">
            <a:noFill/>
            <a:miter lim="800000"/>
            <a:headEnd/>
            <a:tailEnd/>
          </a:ln>
        </p:spPr>
      </p:pic>
      <p:pic>
        <p:nvPicPr>
          <p:cNvPr id="128006" name="Picture 4"/>
          <p:cNvPicPr>
            <a:picLocks noChangeAspect="1" noChangeArrowheads="1"/>
          </p:cNvPicPr>
          <p:nvPr/>
        </p:nvPicPr>
        <p:blipFill>
          <a:blip r:embed="rId4" cstate="print"/>
          <a:srcRect/>
          <a:stretch>
            <a:fillRect/>
          </a:stretch>
        </p:blipFill>
        <p:spPr bwMode="auto">
          <a:xfrm>
            <a:off x="838200" y="2743200"/>
            <a:ext cx="2819400" cy="1611313"/>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1026"/>
          <p:cNvSpPr>
            <a:spLocks noGrp="1" noChangeArrowheads="1"/>
          </p:cNvSpPr>
          <p:nvPr>
            <p:ph type="title"/>
          </p:nvPr>
        </p:nvSpPr>
        <p:spPr/>
        <p:txBody>
          <a:bodyPr lIns="90000" tIns="46800" rIns="90000" bIns="4680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ea typeface="ＭＳ Ｐゴシック" pitchFamily="34" charset="-128"/>
              </a:rPr>
              <a:t>Developing-out Gelatin Silver Prints</a:t>
            </a:r>
          </a:p>
        </p:txBody>
      </p:sp>
      <p:sp>
        <p:nvSpPr>
          <p:cNvPr id="130051" name="Rectangle 1027"/>
          <p:cNvSpPr>
            <a:spLocks noGrp="1" noChangeArrowheads="1"/>
          </p:cNvSpPr>
          <p:nvPr>
            <p:ph idx="1"/>
          </p:nvPr>
        </p:nvSpPr>
        <p:spPr>
          <a:xfrm>
            <a:off x="685800" y="1981200"/>
            <a:ext cx="3810000" cy="4114800"/>
          </a:xfrm>
        </p:spPr>
        <p:txBody>
          <a:bodyPr lIns="90000" tIns="46800" rIns="90000" bIns="46800"/>
          <a:lstStyle/>
          <a:p>
            <a:pPr marL="330200" indent="-330200" defTabSz="457200" eaLnBrk="1" hangingPunct="1">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smtClean="0">
                <a:ea typeface="ＭＳ Ｐゴシック" pitchFamily="34" charset="-128"/>
              </a:rPr>
              <a:t>Dates of popularity 1885-present***</a:t>
            </a:r>
          </a:p>
          <a:p>
            <a:pPr marL="330200" indent="-330200" defTabSz="457200" eaLnBrk="1" hangingPunct="1">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smtClean="0">
                <a:ea typeface="ＭＳ Ｐゴシック" pitchFamily="34" charset="-128"/>
              </a:rPr>
              <a:t>Silver suspended in gelatin on baryta paper </a:t>
            </a:r>
          </a:p>
          <a:p>
            <a:pPr marL="330200" indent="-330200" defTabSz="457200" eaLnBrk="1" hangingPunct="1">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smtClean="0">
                <a:ea typeface="ＭＳ Ｐゴシック" pitchFamily="34" charset="-128"/>
              </a:rPr>
              <a:t>Fiber vs resin coated supports</a:t>
            </a:r>
          </a:p>
          <a:p>
            <a:pPr marL="330200" indent="-330200" defTabSz="457200" eaLnBrk="1" hangingPunct="1">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smtClean="0">
                <a:ea typeface="ＭＳ Ｐゴシック" pitchFamily="34" charset="-128"/>
              </a:rPr>
              <a:t>Neutral black tone</a:t>
            </a:r>
          </a:p>
          <a:p>
            <a:pPr marL="330200" indent="-330200" defTabSz="457200" eaLnBrk="1" hangingPunct="1">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800" dirty="0" smtClean="0">
              <a:ea typeface="ＭＳ Ｐゴシック" pitchFamily="34" charset="-128"/>
            </a:endParaRPr>
          </a:p>
          <a:p>
            <a:pPr marL="330200" indent="-330200"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800" dirty="0" smtClean="0">
              <a:ea typeface="ＭＳ Ｐゴシック" pitchFamily="34" charset="-128"/>
            </a:endParaRPr>
          </a:p>
          <a:p>
            <a:pPr marL="330200" indent="-330200"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800" dirty="0" smtClean="0">
              <a:ea typeface="ＭＳ Ｐゴシック" pitchFamily="34" charset="-128"/>
            </a:endParaRPr>
          </a:p>
          <a:p>
            <a:pPr marL="330200" indent="-330200"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800" dirty="0" smtClean="0">
              <a:ea typeface="ＭＳ Ｐゴシック" pitchFamily="34" charset="-128"/>
            </a:endParaRPr>
          </a:p>
        </p:txBody>
      </p:sp>
      <p:sp>
        <p:nvSpPr>
          <p:cNvPr id="5" name="Date Placeholder 4"/>
          <p:cNvSpPr>
            <a:spLocks noGrp="1"/>
          </p:cNvSpPr>
          <p:nvPr>
            <p:ph type="dt" sz="half" idx="10"/>
          </p:nvPr>
        </p:nvSpPr>
        <p:spPr/>
        <p:txBody>
          <a:bodyPr/>
          <a:lstStyle/>
          <a:p>
            <a:pPr>
              <a:defRPr/>
            </a:pPr>
            <a:r>
              <a:rPr lang="en-US" smtClean="0"/>
              <a:t>Fall 2010</a:t>
            </a:r>
            <a:endParaRPr lang="en-US" dirty="0"/>
          </a:p>
        </p:txBody>
      </p:sp>
      <p:sp>
        <p:nvSpPr>
          <p:cNvPr id="7" name="Footer Placeholder 6"/>
          <p:cNvSpPr>
            <a:spLocks noGrp="1"/>
          </p:cNvSpPr>
          <p:nvPr>
            <p:ph type="ftr" sz="quarter" idx="11"/>
          </p:nvPr>
        </p:nvSpPr>
        <p:spPr/>
        <p:txBody>
          <a:bodyPr/>
          <a:lstStyle/>
          <a:p>
            <a:pPr>
              <a:defRPr/>
            </a:pPr>
            <a:r>
              <a:rPr lang="en-US" dirty="0" smtClean="0"/>
              <a:t>Society of American Archivists</a:t>
            </a:r>
            <a:endParaRPr lang="en-US" dirty="0"/>
          </a:p>
        </p:txBody>
      </p:sp>
      <p:sp>
        <p:nvSpPr>
          <p:cNvPr id="6" name="Slide Number Placeholder 5"/>
          <p:cNvSpPr>
            <a:spLocks noGrp="1"/>
          </p:cNvSpPr>
          <p:nvPr>
            <p:ph type="sldNum" sz="quarter" idx="12"/>
          </p:nvPr>
        </p:nvSpPr>
        <p:spPr/>
        <p:txBody>
          <a:bodyPr/>
          <a:lstStyle/>
          <a:p>
            <a:pPr>
              <a:defRPr/>
            </a:pPr>
            <a:fld id="{C8E67EED-FDD0-491B-9642-9081DF898AF6}" type="slidenum">
              <a:rPr lang="en-US" smtClean="0"/>
              <a:pPr>
                <a:defRPr/>
              </a:pPr>
              <a:t>45</a:t>
            </a:fld>
            <a:endParaRPr lang="en-US" dirty="0"/>
          </a:p>
        </p:txBody>
      </p:sp>
      <p:pic>
        <p:nvPicPr>
          <p:cNvPr id="130052" name="Picture 9" descr="WalkerEvans"/>
          <p:cNvPicPr>
            <a:picLocks noGrp="1" noChangeAspect="1" noChangeArrowheads="1"/>
          </p:cNvPicPr>
          <p:nvPr>
            <p:ph type="body" sz="half" idx="4294967295"/>
          </p:nvPr>
        </p:nvPicPr>
        <p:blipFill>
          <a:blip r:embed="rId3" cstate="print"/>
          <a:srcRect/>
          <a:stretch>
            <a:fillRect/>
          </a:stretch>
        </p:blipFill>
        <p:spPr>
          <a:xfrm>
            <a:off x="5486400" y="1905000"/>
            <a:ext cx="2616200" cy="4114800"/>
          </a:xfr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GB" dirty="0" smtClean="0">
                <a:ea typeface="ＭＳ Ｐゴシック" pitchFamily="34" charset="-128"/>
              </a:rPr>
              <a:t>Deterioration of DOPs</a:t>
            </a:r>
            <a:endParaRPr lang="en-US" dirty="0" smtClean="0">
              <a:ea typeface="ＭＳ Ｐゴシック" pitchFamily="34" charset="-128"/>
            </a:endParaRPr>
          </a:p>
        </p:txBody>
      </p:sp>
      <p:sp>
        <p:nvSpPr>
          <p:cNvPr id="132099" name="Rectangle 4"/>
          <p:cNvSpPr>
            <a:spLocks noGrp="1" noChangeArrowheads="1"/>
          </p:cNvSpPr>
          <p:nvPr>
            <p:ph sz="half" idx="1"/>
          </p:nvPr>
        </p:nvSpPr>
        <p:spPr/>
        <p:txBody>
          <a:bodyPr/>
          <a:lstStyle/>
          <a:p>
            <a:r>
              <a:rPr lang="en-US" sz="2400" dirty="0" smtClean="0">
                <a:ea typeface="ＭＳ Ｐゴシック" pitchFamily="34" charset="-128"/>
              </a:rPr>
              <a:t>Silver mirroring</a:t>
            </a:r>
          </a:p>
          <a:p>
            <a:r>
              <a:rPr lang="en-US" sz="2400" dirty="0" smtClean="0">
                <a:ea typeface="ＭＳ Ｐゴシック" pitchFamily="34" charset="-128"/>
              </a:rPr>
              <a:t>Flaking of binder layer especially at edges</a:t>
            </a:r>
          </a:p>
          <a:p>
            <a:r>
              <a:rPr lang="en-US" sz="2400" dirty="0" smtClean="0">
                <a:ea typeface="ＭＳ Ｐゴシック" pitchFamily="34" charset="-128"/>
              </a:rPr>
              <a:t>Fading and discoloration</a:t>
            </a:r>
          </a:p>
          <a:p>
            <a:r>
              <a:rPr lang="en-US" sz="2400" dirty="0" smtClean="0">
                <a:ea typeface="ＭＳ Ｐゴシック" pitchFamily="34" charset="-128"/>
              </a:rPr>
              <a:t>Yellowing/staining if poorly processed</a:t>
            </a:r>
          </a:p>
          <a:p>
            <a:r>
              <a:rPr lang="en-US" sz="2400" dirty="0" smtClean="0">
                <a:ea typeface="ＭＳ Ｐゴシック" pitchFamily="34" charset="-128"/>
              </a:rPr>
              <a:t>Susceptible to high humidity </a:t>
            </a:r>
          </a:p>
          <a:p>
            <a:endParaRPr lang="en-US" sz="2400" dirty="0" smtClean="0">
              <a:ea typeface="ＭＳ Ｐゴシック" pitchFamily="34" charset="-128"/>
            </a:endParaRPr>
          </a:p>
        </p:txBody>
      </p:sp>
      <p:pic>
        <p:nvPicPr>
          <p:cNvPr id="132100" name="Picture 7" descr="Sunnycrest"/>
          <p:cNvPicPr>
            <a:picLocks noGrp="1" noChangeAspect="1" noChangeArrowheads="1"/>
          </p:cNvPicPr>
          <p:nvPr>
            <p:ph sz="half" idx="2"/>
          </p:nvPr>
        </p:nvPicPr>
        <p:blipFill>
          <a:blip r:embed="rId3" cstate="print"/>
          <a:stretch>
            <a:fillRect/>
          </a:stretch>
        </p:blipFill>
        <p:spPr>
          <a:xfrm>
            <a:off x="4648200" y="2696246"/>
            <a:ext cx="3810000" cy="2684708"/>
          </a:xfrm>
        </p:spPr>
      </p:pic>
      <p:sp>
        <p:nvSpPr>
          <p:cNvPr id="5" name="Date Placeholder 4"/>
          <p:cNvSpPr>
            <a:spLocks noGrp="1"/>
          </p:cNvSpPr>
          <p:nvPr>
            <p:ph type="dt" sz="half" idx="10"/>
          </p:nvPr>
        </p:nvSpPr>
        <p:spPr/>
        <p:txBody>
          <a:bodyPr/>
          <a:lstStyle/>
          <a:p>
            <a:pPr>
              <a:defRPr/>
            </a:pPr>
            <a:r>
              <a:rPr lang="en-US" smtClean="0"/>
              <a:t>Fall 2010</a:t>
            </a:r>
            <a:endParaRPr lang="en-US" dirty="0"/>
          </a:p>
        </p:txBody>
      </p:sp>
      <p:sp>
        <p:nvSpPr>
          <p:cNvPr id="7" name="Footer Placeholder 6"/>
          <p:cNvSpPr>
            <a:spLocks noGrp="1"/>
          </p:cNvSpPr>
          <p:nvPr>
            <p:ph type="ftr" sz="quarter" idx="11"/>
          </p:nvPr>
        </p:nvSpPr>
        <p:spPr/>
        <p:txBody>
          <a:bodyPr/>
          <a:lstStyle/>
          <a:p>
            <a:pPr>
              <a:defRPr/>
            </a:pPr>
            <a:r>
              <a:rPr lang="en-US" dirty="0" smtClean="0"/>
              <a:t>Society of American Archivists</a:t>
            </a:r>
            <a:endParaRPr lang="en-US" dirty="0"/>
          </a:p>
        </p:txBody>
      </p:sp>
      <p:sp>
        <p:nvSpPr>
          <p:cNvPr id="6" name="Slide Number Placeholder 5"/>
          <p:cNvSpPr>
            <a:spLocks noGrp="1"/>
          </p:cNvSpPr>
          <p:nvPr>
            <p:ph type="sldNum" sz="quarter" idx="12"/>
          </p:nvPr>
        </p:nvSpPr>
        <p:spPr/>
        <p:txBody>
          <a:bodyPr/>
          <a:lstStyle/>
          <a:p>
            <a:pPr>
              <a:defRPr/>
            </a:pPr>
            <a:fld id="{9425DB96-162E-4354-B174-F963322B7E52}" type="slidenum">
              <a:rPr lang="en-US" smtClean="0"/>
              <a:pPr>
                <a:defRPr/>
              </a:pPr>
              <a:t>46</a:t>
            </a:fld>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050"/>
          <p:cNvSpPr>
            <a:spLocks noGrp="1" noChangeArrowheads="1"/>
          </p:cNvSpPr>
          <p:nvPr>
            <p:ph type="title"/>
          </p:nvPr>
        </p:nvSpPr>
        <p:spPr/>
        <p:txBody>
          <a:bodyPr lIns="90000" tIns="46800" rIns="90000" bIns="4680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000" dirty="0" smtClean="0">
                <a:ea typeface="ＭＳ Ｐゴシック" pitchFamily="34" charset="-128"/>
              </a:rPr>
              <a:t>DOP Print Presentation Formats</a:t>
            </a:r>
          </a:p>
        </p:txBody>
      </p:sp>
      <p:sp>
        <p:nvSpPr>
          <p:cNvPr id="134147" name="Rectangle 2051"/>
          <p:cNvSpPr>
            <a:spLocks noGrp="1" noChangeArrowheads="1"/>
          </p:cNvSpPr>
          <p:nvPr>
            <p:ph idx="1"/>
          </p:nvPr>
        </p:nvSpPr>
        <p:spPr>
          <a:xfrm>
            <a:off x="685800" y="2209800"/>
            <a:ext cx="7772400" cy="3200400"/>
          </a:xfrm>
        </p:spPr>
        <p:txBody>
          <a:bodyPr lIns="90000" tIns="46800" rIns="90000" bIns="46800"/>
          <a:lstStyle/>
          <a:p>
            <a:pPr marL="330200" indent="-330200" defTabSz="457200" eaLnBrk="1" hangingPunct="1">
              <a:lnSpc>
                <a:spcPct val="9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ea typeface="ＭＳ Ｐゴシック" pitchFamily="34" charset="-128"/>
              </a:rPr>
              <a:t>4 x 5, 5 x 7, 8 x 10s, contact sheets, etc</a:t>
            </a:r>
          </a:p>
          <a:p>
            <a:pPr marL="330200" indent="-330200" defTabSz="457200" eaLnBrk="1" hangingPunct="1">
              <a:lnSpc>
                <a:spcPct val="9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400" dirty="0" smtClean="0">
              <a:ea typeface="ＭＳ Ｐゴシック" pitchFamily="34" charset="-128"/>
            </a:endParaRPr>
          </a:p>
          <a:p>
            <a:pPr marL="330200" indent="-330200" defTabSz="457200" eaLnBrk="1" hangingPunct="1">
              <a:lnSpc>
                <a:spcPct val="9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ea typeface="ＭＳ Ｐゴシック" pitchFamily="34" charset="-128"/>
              </a:rPr>
              <a:t>Albums</a:t>
            </a:r>
            <a:br>
              <a:rPr lang="en-GB" sz="2400" dirty="0" smtClean="0">
                <a:ea typeface="ＭＳ Ｐゴシック" pitchFamily="34" charset="-128"/>
              </a:rPr>
            </a:br>
            <a:endParaRPr lang="en-GB" sz="2400" dirty="0" smtClean="0">
              <a:ea typeface="ＭＳ Ｐゴシック" pitchFamily="34" charset="-128"/>
            </a:endParaRPr>
          </a:p>
          <a:p>
            <a:pPr marL="330200" indent="-330200" defTabSz="457200" eaLnBrk="1" hangingPunct="1">
              <a:lnSpc>
                <a:spcPct val="9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ea typeface="ＭＳ Ｐゴシック" pitchFamily="34" charset="-128"/>
              </a:rPr>
              <a:t>Postcards</a:t>
            </a:r>
            <a:br>
              <a:rPr lang="en-GB" sz="2400" dirty="0" smtClean="0">
                <a:ea typeface="ＭＳ Ｐゴシック" pitchFamily="34" charset="-128"/>
              </a:rPr>
            </a:br>
            <a:endParaRPr lang="en-GB" sz="2400" dirty="0" smtClean="0">
              <a:ea typeface="ＭＳ Ｐゴシック" pitchFamily="34" charset="-128"/>
            </a:endParaRPr>
          </a:p>
          <a:p>
            <a:pPr marL="330200" indent="-330200" defTabSz="457200" eaLnBrk="1" hangingPunct="1">
              <a:lnSpc>
                <a:spcPct val="9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ea typeface="ＭＳ Ｐゴシック" pitchFamily="34" charset="-128"/>
              </a:rPr>
              <a:t>Banquet prints</a:t>
            </a:r>
            <a:br>
              <a:rPr lang="en-GB" sz="2400" dirty="0" smtClean="0">
                <a:ea typeface="ＭＳ Ｐゴシック" pitchFamily="34" charset="-128"/>
              </a:rPr>
            </a:br>
            <a:endParaRPr lang="en-GB" sz="2400" dirty="0" smtClean="0">
              <a:ea typeface="ＭＳ Ｐゴシック" pitchFamily="34" charset="-128"/>
            </a:endParaRPr>
          </a:p>
          <a:p>
            <a:pPr marL="330200" indent="-330200" defTabSz="457200" eaLnBrk="1" hangingPunct="1">
              <a:lnSpc>
                <a:spcPct val="9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ea typeface="ＭＳ Ｐゴシック" pitchFamily="34" charset="-128"/>
              </a:rPr>
              <a:t>Panoramas </a:t>
            </a:r>
            <a:br>
              <a:rPr lang="en-GB" sz="2400" dirty="0" smtClean="0">
                <a:ea typeface="ＭＳ Ｐゴシック" pitchFamily="34" charset="-128"/>
              </a:rPr>
            </a:br>
            <a:endParaRPr lang="en-GB" sz="2400" dirty="0" smtClean="0">
              <a:ea typeface="ＭＳ Ｐゴシック" pitchFamily="34" charset="-128"/>
            </a:endParaRPr>
          </a:p>
          <a:p>
            <a:pPr marL="330200" indent="-330200" defTabSz="457200" eaLnBrk="1" hangingPunct="1">
              <a:lnSpc>
                <a:spcPct val="9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400" dirty="0" smtClean="0">
              <a:ea typeface="ＭＳ Ｐゴシック" pitchFamily="34" charset="-128"/>
            </a:endParaRPr>
          </a:p>
          <a:p>
            <a:pPr marL="330200" indent="-330200" defTabSz="457200" eaLnBrk="1" hangingPunct="1">
              <a:lnSpc>
                <a:spcPct val="90000"/>
              </a:lnSpc>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400" dirty="0" smtClean="0">
              <a:ea typeface="ＭＳ Ｐゴシック" pitchFamily="34" charset="-128"/>
            </a:endParaRPr>
          </a:p>
        </p:txBody>
      </p:sp>
      <p:sp>
        <p:nvSpPr>
          <p:cNvPr id="5" name="Date Placeholder 4"/>
          <p:cNvSpPr>
            <a:spLocks noGrp="1"/>
          </p:cNvSpPr>
          <p:nvPr>
            <p:ph type="dt" sz="half" idx="10"/>
          </p:nvPr>
        </p:nvSpPr>
        <p:spPr/>
        <p:txBody>
          <a:bodyPr/>
          <a:lstStyle/>
          <a:p>
            <a:pPr>
              <a:defRPr/>
            </a:pPr>
            <a:r>
              <a:rPr lang="en-US" smtClean="0"/>
              <a:t>Fall 2010</a:t>
            </a:r>
            <a:endParaRPr lang="en-US" dirty="0"/>
          </a:p>
        </p:txBody>
      </p:sp>
      <p:sp>
        <p:nvSpPr>
          <p:cNvPr id="7" name="Footer Placeholder 6"/>
          <p:cNvSpPr>
            <a:spLocks noGrp="1"/>
          </p:cNvSpPr>
          <p:nvPr>
            <p:ph type="ftr" sz="quarter" idx="11"/>
          </p:nvPr>
        </p:nvSpPr>
        <p:spPr/>
        <p:txBody>
          <a:bodyPr/>
          <a:lstStyle/>
          <a:p>
            <a:pPr>
              <a:defRPr/>
            </a:pPr>
            <a:r>
              <a:rPr lang="en-US" dirty="0" smtClean="0"/>
              <a:t>Society of American Archivists</a:t>
            </a:r>
            <a:endParaRPr lang="en-US" dirty="0"/>
          </a:p>
        </p:txBody>
      </p:sp>
      <p:sp>
        <p:nvSpPr>
          <p:cNvPr id="6" name="Slide Number Placeholder 5"/>
          <p:cNvSpPr>
            <a:spLocks noGrp="1"/>
          </p:cNvSpPr>
          <p:nvPr>
            <p:ph type="sldNum" sz="quarter" idx="12"/>
          </p:nvPr>
        </p:nvSpPr>
        <p:spPr/>
        <p:txBody>
          <a:bodyPr/>
          <a:lstStyle/>
          <a:p>
            <a:pPr>
              <a:defRPr/>
            </a:pPr>
            <a:fld id="{C8E67EED-FDD0-491B-9642-9081DF898AF6}" type="slidenum">
              <a:rPr lang="en-US" smtClean="0"/>
              <a:pPr>
                <a:defRPr/>
              </a:pPr>
              <a:t>47</a:t>
            </a:fld>
            <a:endParaRPr lang="en-US" dirty="0"/>
          </a:p>
        </p:txBody>
      </p:sp>
      <p:pic>
        <p:nvPicPr>
          <p:cNvPr id="134148" name="Picture 8" descr="PanoramaFlat"/>
          <p:cNvPicPr>
            <a:picLocks noChangeAspect="1" noChangeArrowheads="1"/>
          </p:cNvPicPr>
          <p:nvPr/>
        </p:nvPicPr>
        <p:blipFill>
          <a:blip r:embed="rId3" cstate="print"/>
          <a:srcRect t="3299" b="19794"/>
          <a:stretch>
            <a:fillRect/>
          </a:stretch>
        </p:blipFill>
        <p:spPr bwMode="auto">
          <a:xfrm>
            <a:off x="2895600" y="2819400"/>
            <a:ext cx="5486400" cy="15367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r>
              <a:rPr lang="en-US" dirty="0" smtClean="0">
                <a:ea typeface="ＭＳ Ｐゴシック" pitchFamily="34" charset="-128"/>
              </a:rPr>
              <a:t>Non-Silver Print Processes</a:t>
            </a:r>
          </a:p>
        </p:txBody>
      </p:sp>
      <p:sp>
        <p:nvSpPr>
          <p:cNvPr id="136195" name="Rectangle 4"/>
          <p:cNvSpPr>
            <a:spLocks noGrp="1" noChangeArrowheads="1"/>
          </p:cNvSpPr>
          <p:nvPr>
            <p:ph type="body" sz="half" idx="1"/>
          </p:nvPr>
        </p:nvSpPr>
        <p:spPr/>
        <p:txBody>
          <a:bodyPr/>
          <a:lstStyle/>
          <a:p>
            <a:pPr>
              <a:lnSpc>
                <a:spcPct val="90000"/>
              </a:lnSpc>
              <a:buFontTx/>
              <a:buNone/>
            </a:pPr>
            <a:r>
              <a:rPr lang="en-US" sz="2400" dirty="0" smtClean="0">
                <a:ea typeface="ＭＳ Ｐゴシック" pitchFamily="34" charset="-128"/>
              </a:rPr>
              <a:t>Cyanotypes</a:t>
            </a:r>
          </a:p>
          <a:p>
            <a:pPr>
              <a:lnSpc>
                <a:spcPct val="90000"/>
              </a:lnSpc>
              <a:buFontTx/>
              <a:buNone/>
            </a:pPr>
            <a:endParaRPr lang="en-US" sz="2400" dirty="0" smtClean="0">
              <a:ea typeface="ＭＳ Ｐゴシック" pitchFamily="34" charset="-128"/>
            </a:endParaRPr>
          </a:p>
          <a:p>
            <a:pPr>
              <a:lnSpc>
                <a:spcPct val="90000"/>
              </a:lnSpc>
            </a:pPr>
            <a:r>
              <a:rPr lang="en-US" sz="2000" dirty="0" smtClean="0">
                <a:ea typeface="ＭＳ Ｐゴシック" pitchFamily="34" charset="-128"/>
              </a:rPr>
              <a:t>Dates of popularity 1880-1920</a:t>
            </a:r>
            <a:br>
              <a:rPr lang="en-US" sz="2000" dirty="0" smtClean="0">
                <a:ea typeface="ＭＳ Ｐゴシック" pitchFamily="34" charset="-128"/>
              </a:rPr>
            </a:br>
            <a:endParaRPr lang="en-US" sz="2000" dirty="0" smtClean="0">
              <a:ea typeface="ＭＳ Ｐゴシック" pitchFamily="34" charset="-128"/>
            </a:endParaRPr>
          </a:p>
          <a:p>
            <a:pPr>
              <a:lnSpc>
                <a:spcPct val="90000"/>
              </a:lnSpc>
            </a:pPr>
            <a:r>
              <a:rPr lang="en-US" sz="2000" dirty="0" smtClean="0">
                <a:ea typeface="ＭＳ Ｐゴシック" pitchFamily="34" charset="-128"/>
              </a:rPr>
              <a:t>Sensitive to pH </a:t>
            </a:r>
            <a:br>
              <a:rPr lang="en-US" sz="2000" dirty="0" smtClean="0">
                <a:ea typeface="ＭＳ Ｐゴシック" pitchFamily="34" charset="-128"/>
              </a:rPr>
            </a:br>
            <a:endParaRPr lang="en-US" sz="2000" dirty="0" smtClean="0">
              <a:ea typeface="ＭＳ Ｐゴシック" pitchFamily="34" charset="-128"/>
            </a:endParaRPr>
          </a:p>
          <a:p>
            <a:pPr>
              <a:lnSpc>
                <a:spcPct val="90000"/>
              </a:lnSpc>
            </a:pPr>
            <a:r>
              <a:rPr lang="en-US" sz="2000" dirty="0" smtClean="0">
                <a:ea typeface="ＭＳ Ｐゴシック" pitchFamily="34" charset="-128"/>
              </a:rPr>
              <a:t>Paper fibers visible</a:t>
            </a:r>
            <a:br>
              <a:rPr lang="en-US" sz="2000" dirty="0" smtClean="0">
                <a:ea typeface="ＭＳ Ｐゴシック" pitchFamily="34" charset="-128"/>
              </a:rPr>
            </a:br>
            <a:endParaRPr lang="en-US" sz="2000" dirty="0" smtClean="0">
              <a:ea typeface="ＭＳ Ｐゴシック" pitchFamily="34" charset="-128"/>
            </a:endParaRPr>
          </a:p>
          <a:p>
            <a:pPr>
              <a:lnSpc>
                <a:spcPct val="90000"/>
              </a:lnSpc>
            </a:pPr>
            <a:r>
              <a:rPr lang="en-US" sz="2000" dirty="0" smtClean="0">
                <a:ea typeface="ＭＳ Ｐゴシック" pitchFamily="34" charset="-128"/>
              </a:rPr>
              <a:t>No binder, matte surface</a:t>
            </a:r>
            <a:br>
              <a:rPr lang="en-US" sz="2000" dirty="0" smtClean="0">
                <a:ea typeface="ＭＳ Ｐゴシック" pitchFamily="34" charset="-128"/>
              </a:rPr>
            </a:br>
            <a:endParaRPr lang="en-US" sz="2000" dirty="0" smtClean="0">
              <a:ea typeface="ＭＳ Ｐゴシック" pitchFamily="34" charset="-128"/>
            </a:endParaRPr>
          </a:p>
          <a:p>
            <a:pPr>
              <a:lnSpc>
                <a:spcPct val="90000"/>
              </a:lnSpc>
            </a:pPr>
            <a:r>
              <a:rPr lang="en-US" sz="2000" dirty="0" smtClean="0">
                <a:ea typeface="ＭＳ Ｐゴシック" pitchFamily="34" charset="-128"/>
              </a:rPr>
              <a:t>Light fading</a:t>
            </a:r>
          </a:p>
          <a:p>
            <a:pPr>
              <a:lnSpc>
                <a:spcPct val="90000"/>
              </a:lnSpc>
              <a:buFontTx/>
              <a:buNone/>
            </a:pPr>
            <a:endParaRPr lang="en-US" sz="2000" dirty="0" smtClean="0">
              <a:ea typeface="ＭＳ Ｐゴシック" pitchFamily="34" charset="-128"/>
            </a:endParaRPr>
          </a:p>
        </p:txBody>
      </p:sp>
      <p:pic>
        <p:nvPicPr>
          <p:cNvPr id="136196" name="Picture 1027"/>
          <p:cNvPicPr>
            <a:picLocks noGrp="1" noChangeAspect="1" noChangeArrowheads="1"/>
          </p:cNvPicPr>
          <p:nvPr>
            <p:ph sz="half" idx="2"/>
          </p:nvPr>
        </p:nvPicPr>
        <p:blipFill>
          <a:blip r:embed="rId3" cstate="print"/>
          <a:stretch>
            <a:fillRect/>
          </a:stretch>
        </p:blipFill>
        <p:spPr>
          <a:xfrm>
            <a:off x="5225242" y="2095500"/>
            <a:ext cx="2655916" cy="3886200"/>
          </a:xfrm>
        </p:spPr>
      </p:pic>
      <p:sp>
        <p:nvSpPr>
          <p:cNvPr id="5" name="Date Placeholder 4"/>
          <p:cNvSpPr>
            <a:spLocks noGrp="1"/>
          </p:cNvSpPr>
          <p:nvPr>
            <p:ph type="dt" sz="half" idx="10"/>
          </p:nvPr>
        </p:nvSpPr>
        <p:spPr/>
        <p:txBody>
          <a:bodyPr/>
          <a:lstStyle/>
          <a:p>
            <a:r>
              <a:rPr lang="en-US" smtClean="0"/>
              <a:t>Fall 2010</a:t>
            </a:r>
            <a:endParaRPr lang="en-US" dirty="0"/>
          </a:p>
        </p:txBody>
      </p:sp>
      <p:sp>
        <p:nvSpPr>
          <p:cNvPr id="7" name="Footer Placeholder 6"/>
          <p:cNvSpPr>
            <a:spLocks noGrp="1"/>
          </p:cNvSpPr>
          <p:nvPr>
            <p:ph type="ftr" sz="quarter" idx="11"/>
          </p:nvPr>
        </p:nvSpPr>
        <p:spPr/>
        <p:txBody>
          <a:bodyPr/>
          <a:lstStyle/>
          <a:p>
            <a:r>
              <a:rPr lang="en-US" dirty="0" smtClean="0"/>
              <a:t>Society of American Archivists</a:t>
            </a:r>
            <a:endParaRPr lang="en-US" dirty="0"/>
          </a:p>
        </p:txBody>
      </p:sp>
      <p:sp>
        <p:nvSpPr>
          <p:cNvPr id="6" name="Slide Number Placeholder 5"/>
          <p:cNvSpPr>
            <a:spLocks noGrp="1"/>
          </p:cNvSpPr>
          <p:nvPr>
            <p:ph type="sldNum" sz="quarter" idx="12"/>
          </p:nvPr>
        </p:nvSpPr>
        <p:spPr/>
        <p:txBody>
          <a:bodyPr/>
          <a:lstStyle/>
          <a:p>
            <a:fld id="{084DBE84-A8E1-4E22-8BCF-99491CF4AA8C}" type="slidenum">
              <a:rPr lang="en-US" smtClean="0"/>
              <a:pPr/>
              <a:t>48</a:t>
            </a:fld>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4"/>
          <p:cNvSpPr>
            <a:spLocks noGrp="1" noChangeArrowheads="1"/>
          </p:cNvSpPr>
          <p:nvPr>
            <p:ph type="title"/>
          </p:nvPr>
        </p:nvSpPr>
        <p:spPr/>
        <p:txBody>
          <a:bodyPr/>
          <a:lstStyle/>
          <a:p>
            <a:r>
              <a:rPr lang="en-US" dirty="0" smtClean="0">
                <a:ea typeface="ＭＳ Ｐゴシック" pitchFamily="34" charset="-128"/>
              </a:rPr>
              <a:t>Non-Silver Print Processes</a:t>
            </a:r>
          </a:p>
        </p:txBody>
      </p:sp>
      <p:sp>
        <p:nvSpPr>
          <p:cNvPr id="138243" name="Rectangle 5"/>
          <p:cNvSpPr>
            <a:spLocks noGrp="1" noChangeArrowheads="1"/>
          </p:cNvSpPr>
          <p:nvPr>
            <p:ph type="body" sz="half" idx="1"/>
          </p:nvPr>
        </p:nvSpPr>
        <p:spPr/>
        <p:txBody>
          <a:bodyPr/>
          <a:lstStyle/>
          <a:p>
            <a:pPr>
              <a:lnSpc>
                <a:spcPct val="80000"/>
              </a:lnSpc>
              <a:buFontTx/>
              <a:buNone/>
            </a:pPr>
            <a:r>
              <a:rPr lang="en-US" sz="2000" dirty="0" smtClean="0">
                <a:ea typeface="ＭＳ Ｐゴシック" pitchFamily="34" charset="-128"/>
              </a:rPr>
              <a:t>Platinum Prints</a:t>
            </a:r>
          </a:p>
          <a:p>
            <a:pPr>
              <a:lnSpc>
                <a:spcPct val="80000"/>
              </a:lnSpc>
              <a:buFontTx/>
              <a:buNone/>
            </a:pPr>
            <a:endParaRPr lang="en-US" sz="2000" dirty="0" smtClean="0">
              <a:ea typeface="ＭＳ Ｐゴシック" pitchFamily="34" charset="-128"/>
            </a:endParaRPr>
          </a:p>
          <a:p>
            <a:pPr>
              <a:lnSpc>
                <a:spcPct val="80000"/>
              </a:lnSpc>
            </a:pPr>
            <a:r>
              <a:rPr lang="en-US" sz="1800" dirty="0" smtClean="0">
                <a:ea typeface="ＭＳ Ｐゴシック" pitchFamily="34" charset="-128"/>
              </a:rPr>
              <a:t>Dates of popularity 1880-1920</a:t>
            </a:r>
            <a:br>
              <a:rPr lang="en-US" sz="1800" dirty="0" smtClean="0">
                <a:ea typeface="ＭＳ Ｐゴシック" pitchFamily="34" charset="-128"/>
              </a:rPr>
            </a:br>
            <a:endParaRPr lang="en-US" sz="1800" dirty="0" smtClean="0">
              <a:ea typeface="ＭＳ Ｐゴシック" pitchFamily="34" charset="-128"/>
            </a:endParaRPr>
          </a:p>
          <a:p>
            <a:pPr>
              <a:lnSpc>
                <a:spcPct val="80000"/>
              </a:lnSpc>
            </a:pPr>
            <a:r>
              <a:rPr lang="en-US" sz="1800" dirty="0" smtClean="0">
                <a:ea typeface="ＭＳ Ｐゴシック" pitchFamily="34" charset="-128"/>
              </a:rPr>
              <a:t>Steel gray black, or black brown tones</a:t>
            </a:r>
            <a:br>
              <a:rPr lang="en-US" sz="1800" dirty="0" smtClean="0">
                <a:ea typeface="ＭＳ Ｐゴシック" pitchFamily="34" charset="-128"/>
              </a:rPr>
            </a:br>
            <a:endParaRPr lang="en-US" sz="1800" dirty="0" smtClean="0">
              <a:ea typeface="ＭＳ Ｐゴシック" pitchFamily="34" charset="-128"/>
            </a:endParaRPr>
          </a:p>
          <a:p>
            <a:pPr>
              <a:lnSpc>
                <a:spcPct val="80000"/>
              </a:lnSpc>
            </a:pPr>
            <a:r>
              <a:rPr lang="en-US" sz="1800" dirty="0" smtClean="0">
                <a:ea typeface="ＭＳ Ｐゴシック" pitchFamily="34" charset="-128"/>
              </a:rPr>
              <a:t>Paper fibers visible</a:t>
            </a:r>
            <a:br>
              <a:rPr lang="en-US" sz="1800" dirty="0" smtClean="0">
                <a:ea typeface="ＭＳ Ｐゴシック" pitchFamily="34" charset="-128"/>
              </a:rPr>
            </a:br>
            <a:endParaRPr lang="en-US" sz="1800" dirty="0" smtClean="0">
              <a:ea typeface="ＭＳ Ｐゴシック" pitchFamily="34" charset="-128"/>
            </a:endParaRPr>
          </a:p>
          <a:p>
            <a:pPr>
              <a:lnSpc>
                <a:spcPct val="80000"/>
              </a:lnSpc>
            </a:pPr>
            <a:r>
              <a:rPr lang="en-US" sz="1800" dirty="0" smtClean="0">
                <a:ea typeface="ＭＳ Ｐゴシック" pitchFamily="34" charset="-128"/>
              </a:rPr>
              <a:t>No binder, matte surface</a:t>
            </a:r>
            <a:br>
              <a:rPr lang="en-US" sz="1800" dirty="0" smtClean="0">
                <a:ea typeface="ＭＳ Ｐゴシック" pitchFamily="34" charset="-128"/>
              </a:rPr>
            </a:br>
            <a:endParaRPr lang="en-US" sz="1800" dirty="0" smtClean="0">
              <a:ea typeface="ＭＳ Ｐゴシック" pitchFamily="34" charset="-128"/>
            </a:endParaRPr>
          </a:p>
          <a:p>
            <a:pPr>
              <a:lnSpc>
                <a:spcPct val="80000"/>
              </a:lnSpc>
            </a:pPr>
            <a:r>
              <a:rPr lang="en-US" sz="1800" dirty="0" smtClean="0">
                <a:ea typeface="ＭＳ Ｐゴシック" pitchFamily="34" charset="-128"/>
              </a:rPr>
              <a:t>Paper support deterioration</a:t>
            </a:r>
            <a:br>
              <a:rPr lang="en-US" sz="1800" dirty="0" smtClean="0">
                <a:ea typeface="ＭＳ Ｐゴシック" pitchFamily="34" charset="-128"/>
              </a:rPr>
            </a:br>
            <a:endParaRPr lang="en-US" sz="1800" dirty="0" smtClean="0">
              <a:ea typeface="ＭＳ Ｐゴシック" pitchFamily="34" charset="-128"/>
            </a:endParaRPr>
          </a:p>
          <a:p>
            <a:pPr>
              <a:lnSpc>
                <a:spcPct val="80000"/>
              </a:lnSpc>
            </a:pPr>
            <a:r>
              <a:rPr lang="en-US" sz="1800" dirty="0" smtClean="0">
                <a:ea typeface="ＭＳ Ｐゴシック" pitchFamily="34" charset="-128"/>
              </a:rPr>
              <a:t>Good image stability</a:t>
            </a:r>
            <a:br>
              <a:rPr lang="en-US" sz="1800" dirty="0" smtClean="0">
                <a:ea typeface="ＭＳ Ｐゴシック" pitchFamily="34" charset="-128"/>
              </a:rPr>
            </a:br>
            <a:endParaRPr lang="en-US" sz="1800" dirty="0" smtClean="0">
              <a:ea typeface="ＭＳ Ｐゴシック" pitchFamily="34" charset="-128"/>
            </a:endParaRPr>
          </a:p>
          <a:p>
            <a:pPr>
              <a:lnSpc>
                <a:spcPct val="80000"/>
              </a:lnSpc>
              <a:buFontTx/>
              <a:buNone/>
            </a:pPr>
            <a:endParaRPr lang="en-US" sz="2000" dirty="0" smtClean="0">
              <a:ea typeface="ＭＳ Ｐゴシック" pitchFamily="34" charset="-128"/>
            </a:endParaRPr>
          </a:p>
          <a:p>
            <a:pPr>
              <a:lnSpc>
                <a:spcPct val="80000"/>
              </a:lnSpc>
              <a:buFontTx/>
              <a:buNone/>
            </a:pPr>
            <a:endParaRPr lang="en-US" sz="2000" dirty="0" smtClean="0">
              <a:ea typeface="ＭＳ Ｐゴシック" pitchFamily="34" charset="-128"/>
            </a:endParaRPr>
          </a:p>
          <a:p>
            <a:pPr>
              <a:lnSpc>
                <a:spcPct val="80000"/>
              </a:lnSpc>
              <a:buFontTx/>
              <a:buNone/>
            </a:pPr>
            <a:endParaRPr lang="en-US" sz="2000" dirty="0" smtClean="0">
              <a:ea typeface="ＭＳ Ｐゴシック" pitchFamily="34" charset="-128"/>
            </a:endParaRPr>
          </a:p>
        </p:txBody>
      </p:sp>
      <p:pic>
        <p:nvPicPr>
          <p:cNvPr id="138244" name="Picture 1028"/>
          <p:cNvPicPr>
            <a:picLocks noGrp="1" noChangeAspect="1" noChangeArrowheads="1"/>
          </p:cNvPicPr>
          <p:nvPr>
            <p:ph sz="half" idx="2"/>
          </p:nvPr>
        </p:nvPicPr>
        <p:blipFill>
          <a:blip r:embed="rId3" cstate="print"/>
          <a:srcRect/>
          <a:stretch>
            <a:fillRect/>
          </a:stretch>
        </p:blipFill>
        <p:spPr>
          <a:xfrm>
            <a:off x="4648200" y="2514600"/>
            <a:ext cx="3305175" cy="2446338"/>
          </a:xfrm>
        </p:spPr>
      </p:pic>
      <p:sp>
        <p:nvSpPr>
          <p:cNvPr id="5" name="Date Placeholder 4"/>
          <p:cNvSpPr>
            <a:spLocks noGrp="1"/>
          </p:cNvSpPr>
          <p:nvPr>
            <p:ph type="dt" sz="half" idx="10"/>
          </p:nvPr>
        </p:nvSpPr>
        <p:spPr/>
        <p:txBody>
          <a:bodyPr/>
          <a:lstStyle/>
          <a:p>
            <a:r>
              <a:rPr lang="en-US" smtClean="0"/>
              <a:t>Fall 2010</a:t>
            </a:r>
            <a:endParaRPr lang="en-US" dirty="0"/>
          </a:p>
        </p:txBody>
      </p:sp>
      <p:sp>
        <p:nvSpPr>
          <p:cNvPr id="7" name="Footer Placeholder 6"/>
          <p:cNvSpPr>
            <a:spLocks noGrp="1"/>
          </p:cNvSpPr>
          <p:nvPr>
            <p:ph type="ftr" sz="quarter" idx="11"/>
          </p:nvPr>
        </p:nvSpPr>
        <p:spPr/>
        <p:txBody>
          <a:bodyPr/>
          <a:lstStyle/>
          <a:p>
            <a:r>
              <a:rPr lang="en-US" dirty="0" smtClean="0"/>
              <a:t>Society of American Archivists</a:t>
            </a:r>
            <a:endParaRPr lang="en-US" dirty="0"/>
          </a:p>
        </p:txBody>
      </p:sp>
      <p:sp>
        <p:nvSpPr>
          <p:cNvPr id="6" name="Slide Number Placeholder 5"/>
          <p:cNvSpPr>
            <a:spLocks noGrp="1"/>
          </p:cNvSpPr>
          <p:nvPr>
            <p:ph type="sldNum" sz="quarter" idx="12"/>
          </p:nvPr>
        </p:nvSpPr>
        <p:spPr/>
        <p:txBody>
          <a:bodyPr/>
          <a:lstStyle/>
          <a:p>
            <a:fld id="{084DBE84-A8E1-4E22-8BCF-99491CF4AA8C}" type="slidenum">
              <a:rPr lang="en-US" smtClean="0"/>
              <a:pPr/>
              <a:t>49</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p:cNvSpPr>
            <a:spLocks noGrp="1" noChangeArrowheads="1"/>
          </p:cNvSpPr>
          <p:nvPr>
            <p:ph type="title"/>
          </p:nvPr>
        </p:nvSpPr>
        <p:spPr/>
        <p:txBody>
          <a:bodyPr/>
          <a:lstStyle/>
          <a:p>
            <a:pPr eaLnBrk="1" hangingPunct="1"/>
            <a:r>
              <a:rPr lang="en-US" dirty="0" smtClean="0"/>
              <a:t>Goals</a:t>
            </a:r>
          </a:p>
        </p:txBody>
      </p:sp>
      <p:sp>
        <p:nvSpPr>
          <p:cNvPr id="7174" name="Rectangle 3"/>
          <p:cNvSpPr>
            <a:spLocks noGrp="1" noChangeArrowheads="1"/>
          </p:cNvSpPr>
          <p:nvPr>
            <p:ph idx="1"/>
          </p:nvPr>
        </p:nvSpPr>
        <p:spPr/>
        <p:txBody>
          <a:bodyPr/>
          <a:lstStyle/>
          <a:p>
            <a:pPr eaLnBrk="1" hangingPunct="1"/>
            <a:r>
              <a:rPr lang="en-US" dirty="0" smtClean="0"/>
              <a:t>Manage &amp; care for photos</a:t>
            </a:r>
          </a:p>
          <a:p>
            <a:pPr eaLnBrk="1" hangingPunct="1"/>
            <a:r>
              <a:rPr lang="en-US" dirty="0" smtClean="0"/>
              <a:t>Use archival principles </a:t>
            </a:r>
          </a:p>
          <a:p>
            <a:pPr eaLnBrk="1" hangingPunct="1"/>
            <a:r>
              <a:rPr lang="en-US" dirty="0" smtClean="0"/>
              <a:t>Identify resources &amp; techniques</a:t>
            </a:r>
          </a:p>
          <a:p>
            <a:pPr eaLnBrk="1" hangingPunct="1"/>
            <a:r>
              <a:rPr lang="en-US" dirty="0" smtClean="0"/>
              <a:t>Introduce standards &amp; best practices</a:t>
            </a:r>
          </a:p>
          <a:p>
            <a:pPr eaLnBrk="1" hangingPunct="1"/>
            <a:r>
              <a:rPr lang="en-US" dirty="0" smtClean="0"/>
              <a:t>Learn about risks &amp; issues</a:t>
            </a:r>
          </a:p>
          <a:p>
            <a:pPr eaLnBrk="1" hangingPunct="1"/>
            <a:r>
              <a:rPr lang="en-US" dirty="0" smtClean="0"/>
              <a:t>Set priorities &amp; solve problems</a:t>
            </a:r>
          </a:p>
        </p:txBody>
      </p:sp>
      <p:sp>
        <p:nvSpPr>
          <p:cNvPr id="4" name="Date Placeholder 3"/>
          <p:cNvSpPr>
            <a:spLocks noGrp="1"/>
          </p:cNvSpPr>
          <p:nvPr>
            <p:ph type="dt" sz="half" idx="10"/>
          </p:nvPr>
        </p:nvSpPr>
        <p:spPr/>
        <p:txBody>
          <a:bodyPr/>
          <a:lstStyle/>
          <a:p>
            <a:pPr>
              <a:defRPr/>
            </a:pPr>
            <a:r>
              <a:rPr lang="en-US" smtClean="0"/>
              <a:t>Fall 2010</a:t>
            </a:r>
            <a:endParaRPr lang="en-US" dirty="0"/>
          </a:p>
        </p:txBody>
      </p:sp>
      <p:sp>
        <p:nvSpPr>
          <p:cNvPr id="5" name="Footer Placeholder 4"/>
          <p:cNvSpPr>
            <a:spLocks noGrp="1"/>
          </p:cNvSpPr>
          <p:nvPr>
            <p:ph type="ftr" sz="quarter" idx="11"/>
          </p:nvPr>
        </p:nvSpPr>
        <p:spPr/>
        <p:txBody>
          <a:bodyPr/>
          <a:lstStyle/>
          <a:p>
            <a:pPr>
              <a:defRPr/>
            </a:pPr>
            <a:r>
              <a:rPr lang="en-US" dirty="0"/>
              <a:t>Society of American Archivists</a:t>
            </a:r>
          </a:p>
        </p:txBody>
      </p:sp>
      <p:sp>
        <p:nvSpPr>
          <p:cNvPr id="6" name="Slide Number Placeholder 5"/>
          <p:cNvSpPr>
            <a:spLocks noGrp="1"/>
          </p:cNvSpPr>
          <p:nvPr>
            <p:ph type="sldNum" sz="quarter" idx="12"/>
          </p:nvPr>
        </p:nvSpPr>
        <p:spPr/>
        <p:txBody>
          <a:bodyPr/>
          <a:lstStyle/>
          <a:p>
            <a:pPr>
              <a:defRPr/>
            </a:pPr>
            <a:fld id="{00A6FBCF-0944-4467-9532-7B2A079B9E5B}" type="slidenum">
              <a:rPr lang="en-US"/>
              <a:pPr>
                <a:defRPr/>
              </a:pPr>
              <a:t>5</a:t>
            </a:fld>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p:txBody>
          <a:bodyPr lIns="90000" tIns="46800" rIns="90000" bIns="4680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ea typeface="ＭＳ Ｐゴシック" pitchFamily="34" charset="-128"/>
              </a:rPr>
              <a:t>Photomechanical Prints</a:t>
            </a:r>
          </a:p>
        </p:txBody>
      </p:sp>
      <p:sp>
        <p:nvSpPr>
          <p:cNvPr id="140291" name="Rectangle 1027"/>
          <p:cNvSpPr>
            <a:spLocks noGrp="1" noChangeArrowheads="1"/>
          </p:cNvSpPr>
          <p:nvPr>
            <p:ph idx="1"/>
          </p:nvPr>
        </p:nvSpPr>
        <p:spPr/>
        <p:txBody>
          <a:bodyPr lIns="90000" tIns="46800" rIns="90000" bIns="46800"/>
          <a:lstStyle/>
          <a:p>
            <a:pPr marL="330200" indent="-330200"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Half-tone reproductions</a:t>
            </a:r>
          </a:p>
          <a:p>
            <a:pPr marL="330200" indent="-330200"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Photogravure</a:t>
            </a:r>
          </a:p>
          <a:p>
            <a:pPr marL="330200" indent="-330200"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Woodburytype</a:t>
            </a:r>
          </a:p>
          <a:p>
            <a:pPr marL="330200" indent="-330200" defTabSz="457200" eaLnBrk="1" hangingPunct="1">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dirty="0" smtClean="0">
              <a:ea typeface="ＭＳ Ｐゴシック" pitchFamily="34" charset="-128"/>
            </a:endParaRPr>
          </a:p>
          <a:p>
            <a:pPr marL="330200" indent="-330200" defTabSz="457200" eaLnBrk="1" hangingPunct="1">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Ink on paper</a:t>
            </a:r>
          </a:p>
          <a:p>
            <a:pPr marL="330200" indent="-330200" defTabSz="457200" eaLnBrk="1" hangingPunct="1">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Good image and support stability</a:t>
            </a:r>
          </a:p>
        </p:txBody>
      </p:sp>
      <p:sp>
        <p:nvSpPr>
          <p:cNvPr id="4" name="Date Placeholder 3"/>
          <p:cNvSpPr>
            <a:spLocks noGrp="1"/>
          </p:cNvSpPr>
          <p:nvPr>
            <p:ph type="dt" sz="half" idx="10"/>
          </p:nvPr>
        </p:nvSpPr>
        <p:spPr/>
        <p:txBody>
          <a:bodyPr/>
          <a:lstStyle/>
          <a:p>
            <a:pPr>
              <a:defRPr/>
            </a:pPr>
            <a:r>
              <a:rPr lang="en-US" smtClean="0"/>
              <a:t>Fall 2010</a:t>
            </a:r>
            <a:endParaRPr lang="en-US" dirty="0"/>
          </a:p>
        </p:txBody>
      </p:sp>
      <p:sp>
        <p:nvSpPr>
          <p:cNvPr id="6" name="Footer Placeholder 5"/>
          <p:cNvSpPr>
            <a:spLocks noGrp="1"/>
          </p:cNvSpPr>
          <p:nvPr>
            <p:ph type="ftr" sz="quarter" idx="11"/>
          </p:nvPr>
        </p:nvSpPr>
        <p:spPr/>
        <p:txBody>
          <a:bodyPr/>
          <a:lstStyle/>
          <a:p>
            <a:pPr>
              <a:defRPr/>
            </a:pPr>
            <a:r>
              <a:rPr lang="en-US" dirty="0" smtClean="0"/>
              <a:t>Society of American Archivists</a:t>
            </a:r>
            <a:endParaRPr lang="en-US" dirty="0"/>
          </a:p>
        </p:txBody>
      </p:sp>
      <p:sp>
        <p:nvSpPr>
          <p:cNvPr id="5" name="Slide Number Placeholder 4"/>
          <p:cNvSpPr>
            <a:spLocks noGrp="1"/>
          </p:cNvSpPr>
          <p:nvPr>
            <p:ph type="sldNum" sz="quarter" idx="12"/>
          </p:nvPr>
        </p:nvSpPr>
        <p:spPr/>
        <p:txBody>
          <a:bodyPr/>
          <a:lstStyle/>
          <a:p>
            <a:pPr>
              <a:defRPr/>
            </a:pPr>
            <a:fld id="{C8E67EED-FDD0-491B-9642-9081DF898AF6}" type="slidenum">
              <a:rPr lang="en-US" smtClean="0"/>
              <a:pPr>
                <a:defRPr/>
              </a:pPr>
              <a:t>50</a:t>
            </a:fld>
            <a:endParaRPr lang="en-US"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3074"/>
          <p:cNvSpPr>
            <a:spLocks noGrp="1" noChangeArrowheads="1"/>
          </p:cNvSpPr>
          <p:nvPr>
            <p:ph type="title"/>
          </p:nvPr>
        </p:nvSpPr>
        <p:spPr>
          <a:xfrm>
            <a:off x="685800" y="609600"/>
            <a:ext cx="7823200" cy="1389063"/>
          </a:xfrm>
        </p:spPr>
        <p:txBody>
          <a:bodyPr lIns="90000" tIns="46800" rIns="90000" bIns="4680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ea typeface="ＭＳ Ｐゴシック" pitchFamily="34" charset="-128"/>
              </a:rPr>
              <a:t>Color Photographic Processes</a:t>
            </a:r>
          </a:p>
        </p:txBody>
      </p:sp>
      <p:sp>
        <p:nvSpPr>
          <p:cNvPr id="142339" name="Rectangle 3075"/>
          <p:cNvSpPr>
            <a:spLocks noGrp="1" noChangeArrowheads="1"/>
          </p:cNvSpPr>
          <p:nvPr>
            <p:ph idx="1"/>
          </p:nvPr>
        </p:nvSpPr>
        <p:spPr>
          <a:xfrm>
            <a:off x="635000" y="2154238"/>
            <a:ext cx="7137400" cy="3789362"/>
          </a:xfrm>
        </p:spPr>
        <p:txBody>
          <a:bodyPr lIns="90000" tIns="46800" rIns="90000" bIns="46800"/>
          <a:lstStyle/>
          <a:p>
            <a:pPr marL="330200" indent="-330200"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Chromogenic (most common)</a:t>
            </a:r>
          </a:p>
          <a:p>
            <a:pPr marL="330200" indent="-330200"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Silver dye bleach (Cibachrome/Ilfochrome)</a:t>
            </a:r>
          </a:p>
          <a:p>
            <a:pPr marL="330200" indent="-330200"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Dye diffusion – Instant prints (Polaroid)</a:t>
            </a:r>
          </a:p>
          <a:p>
            <a:pPr marL="330200" indent="-330200"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Dye imbibition/Dye transfer</a:t>
            </a:r>
          </a:p>
          <a:p>
            <a:pPr marL="330200" indent="-330200"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dirty="0" smtClean="0">
              <a:ea typeface="ＭＳ Ｐゴシック" pitchFamily="34" charset="-128"/>
            </a:endParaRPr>
          </a:p>
          <a:p>
            <a:pPr marL="330200" indent="-330200"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dirty="0" smtClean="0">
              <a:ea typeface="ＭＳ Ｐゴシック" pitchFamily="34" charset="-128"/>
            </a:endParaRPr>
          </a:p>
          <a:p>
            <a:pPr marL="330200" indent="-330200"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dirty="0" smtClean="0">
              <a:ea typeface="ＭＳ Ｐゴシック" pitchFamily="34" charset="-128"/>
            </a:endParaRPr>
          </a:p>
        </p:txBody>
      </p:sp>
      <p:sp>
        <p:nvSpPr>
          <p:cNvPr id="4" name="Date Placeholder 3"/>
          <p:cNvSpPr>
            <a:spLocks noGrp="1"/>
          </p:cNvSpPr>
          <p:nvPr>
            <p:ph type="dt" sz="half" idx="10"/>
          </p:nvPr>
        </p:nvSpPr>
        <p:spPr/>
        <p:txBody>
          <a:bodyPr/>
          <a:lstStyle/>
          <a:p>
            <a:pPr>
              <a:defRPr/>
            </a:pPr>
            <a:r>
              <a:rPr lang="en-US" smtClean="0"/>
              <a:t>Fall 2010</a:t>
            </a:r>
            <a:endParaRPr lang="en-US" dirty="0"/>
          </a:p>
        </p:txBody>
      </p:sp>
      <p:sp>
        <p:nvSpPr>
          <p:cNvPr id="6" name="Footer Placeholder 5"/>
          <p:cNvSpPr>
            <a:spLocks noGrp="1"/>
          </p:cNvSpPr>
          <p:nvPr>
            <p:ph type="ftr" sz="quarter" idx="11"/>
          </p:nvPr>
        </p:nvSpPr>
        <p:spPr/>
        <p:txBody>
          <a:bodyPr/>
          <a:lstStyle/>
          <a:p>
            <a:pPr>
              <a:defRPr/>
            </a:pPr>
            <a:r>
              <a:rPr lang="en-US" dirty="0" smtClean="0"/>
              <a:t>Society of American Archivists</a:t>
            </a:r>
            <a:endParaRPr lang="en-US" dirty="0"/>
          </a:p>
        </p:txBody>
      </p:sp>
      <p:sp>
        <p:nvSpPr>
          <p:cNvPr id="5" name="Slide Number Placeholder 4"/>
          <p:cNvSpPr>
            <a:spLocks noGrp="1"/>
          </p:cNvSpPr>
          <p:nvPr>
            <p:ph type="sldNum" sz="quarter" idx="12"/>
          </p:nvPr>
        </p:nvSpPr>
        <p:spPr/>
        <p:txBody>
          <a:bodyPr/>
          <a:lstStyle/>
          <a:p>
            <a:pPr>
              <a:defRPr/>
            </a:pPr>
            <a:fld id="{C8E67EED-FDD0-491B-9642-9081DF898AF6}" type="slidenum">
              <a:rPr lang="en-US" smtClean="0"/>
              <a:pPr>
                <a:defRPr/>
              </a:pPr>
              <a:t>51</a:t>
            </a:fld>
            <a:endParaRPr lang="en-US"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4"/>
          <p:cNvSpPr>
            <a:spLocks noGrp="1" noChangeArrowheads="1"/>
          </p:cNvSpPr>
          <p:nvPr>
            <p:ph type="title"/>
          </p:nvPr>
        </p:nvSpPr>
        <p:spPr/>
        <p:txBody>
          <a:bodyPr/>
          <a:lstStyle/>
          <a:p>
            <a:r>
              <a:rPr lang="en-US" dirty="0" smtClean="0">
                <a:ea typeface="ＭＳ Ｐゴシック" pitchFamily="34" charset="-128"/>
              </a:rPr>
              <a:t>Chromogenic Photography</a:t>
            </a:r>
          </a:p>
        </p:txBody>
      </p:sp>
      <p:sp>
        <p:nvSpPr>
          <p:cNvPr id="144387" name="Rectangle 5"/>
          <p:cNvSpPr>
            <a:spLocks noGrp="1" noChangeArrowheads="1"/>
          </p:cNvSpPr>
          <p:nvPr>
            <p:ph type="body" sz="half" idx="1"/>
          </p:nvPr>
        </p:nvSpPr>
        <p:spPr/>
        <p:txBody>
          <a:bodyPr/>
          <a:lstStyle/>
          <a:p>
            <a:pPr>
              <a:buFontTx/>
              <a:buNone/>
            </a:pPr>
            <a:r>
              <a:rPr lang="en-US" sz="2400" dirty="0" smtClean="0">
                <a:ea typeface="ＭＳ Ｐゴシック" pitchFamily="34" charset="-128"/>
              </a:rPr>
              <a:t>Organic dyes in gelatin on paper  or film</a:t>
            </a:r>
            <a:br>
              <a:rPr lang="en-US" sz="2400" dirty="0" smtClean="0">
                <a:ea typeface="ＭＳ Ｐゴシック" pitchFamily="34" charset="-128"/>
              </a:rPr>
            </a:br>
            <a:endParaRPr lang="en-US" sz="2400" dirty="0" smtClean="0">
              <a:ea typeface="ＭＳ Ｐゴシック" pitchFamily="34" charset="-128"/>
            </a:endParaRPr>
          </a:p>
          <a:p>
            <a:pPr>
              <a:buFontTx/>
              <a:buNone/>
            </a:pPr>
            <a:r>
              <a:rPr lang="en-US" sz="2400" dirty="0" smtClean="0">
                <a:ea typeface="ＭＳ Ｐゴシック" pitchFamily="34" charset="-128"/>
              </a:rPr>
              <a:t>Dominant color process pre-digital age</a:t>
            </a:r>
            <a:br>
              <a:rPr lang="en-US" sz="2400" dirty="0" smtClean="0">
                <a:ea typeface="ＭＳ Ｐゴシック" pitchFamily="34" charset="-128"/>
              </a:rPr>
            </a:br>
            <a:endParaRPr lang="en-US" sz="2400" dirty="0" smtClean="0">
              <a:ea typeface="ＭＳ Ｐゴシック" pitchFamily="34" charset="-128"/>
            </a:endParaRPr>
          </a:p>
          <a:p>
            <a:pPr>
              <a:buFontTx/>
              <a:buNone/>
            </a:pPr>
            <a:r>
              <a:rPr lang="en-US" sz="2400" dirty="0" smtClean="0">
                <a:ea typeface="ＭＳ Ｐゴシック" pitchFamily="34" charset="-128"/>
              </a:rPr>
              <a:t>Used for negatives, prints, transparencies, slides and motion pictures</a:t>
            </a:r>
          </a:p>
        </p:txBody>
      </p:sp>
      <p:pic>
        <p:nvPicPr>
          <p:cNvPr id="144388" name="Picture 8" descr="goodcolor"/>
          <p:cNvPicPr>
            <a:picLocks noGrp="1" noChangeAspect="1" noChangeArrowheads="1"/>
          </p:cNvPicPr>
          <p:nvPr>
            <p:ph sz="half" idx="2"/>
          </p:nvPr>
        </p:nvPicPr>
        <p:blipFill>
          <a:blip r:embed="rId3" cstate="print"/>
          <a:srcRect/>
          <a:stretch>
            <a:fillRect/>
          </a:stretch>
        </p:blipFill>
        <p:spPr>
          <a:xfrm>
            <a:off x="4648200" y="2590800"/>
            <a:ext cx="3810000" cy="2633663"/>
          </a:xfrm>
        </p:spPr>
      </p:pic>
      <p:sp>
        <p:nvSpPr>
          <p:cNvPr id="5" name="Date Placeholder 4"/>
          <p:cNvSpPr>
            <a:spLocks noGrp="1"/>
          </p:cNvSpPr>
          <p:nvPr>
            <p:ph type="dt" sz="half" idx="10"/>
          </p:nvPr>
        </p:nvSpPr>
        <p:spPr/>
        <p:txBody>
          <a:bodyPr/>
          <a:lstStyle/>
          <a:p>
            <a:r>
              <a:rPr lang="en-US" smtClean="0"/>
              <a:t>Fall 2010</a:t>
            </a:r>
            <a:endParaRPr lang="en-US" dirty="0"/>
          </a:p>
        </p:txBody>
      </p:sp>
      <p:sp>
        <p:nvSpPr>
          <p:cNvPr id="7" name="Footer Placeholder 6"/>
          <p:cNvSpPr>
            <a:spLocks noGrp="1"/>
          </p:cNvSpPr>
          <p:nvPr>
            <p:ph type="ftr" sz="quarter" idx="11"/>
          </p:nvPr>
        </p:nvSpPr>
        <p:spPr/>
        <p:txBody>
          <a:bodyPr/>
          <a:lstStyle/>
          <a:p>
            <a:r>
              <a:rPr lang="en-US" dirty="0" smtClean="0"/>
              <a:t>Society of American Archivists</a:t>
            </a:r>
            <a:endParaRPr lang="en-US" dirty="0"/>
          </a:p>
        </p:txBody>
      </p:sp>
      <p:sp>
        <p:nvSpPr>
          <p:cNvPr id="6" name="Slide Number Placeholder 5"/>
          <p:cNvSpPr>
            <a:spLocks noGrp="1"/>
          </p:cNvSpPr>
          <p:nvPr>
            <p:ph type="sldNum" sz="quarter" idx="12"/>
          </p:nvPr>
        </p:nvSpPr>
        <p:spPr/>
        <p:txBody>
          <a:bodyPr/>
          <a:lstStyle/>
          <a:p>
            <a:fld id="{084DBE84-A8E1-4E22-8BCF-99491CF4AA8C}" type="slidenum">
              <a:rPr lang="en-US" smtClean="0"/>
              <a:pPr/>
              <a:t>52</a:t>
            </a:fld>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p:txBody>
          <a:bodyPr/>
          <a:lstStyle/>
          <a:p>
            <a:r>
              <a:rPr lang="en-US" dirty="0" smtClean="0">
                <a:ea typeface="ＭＳ Ｐゴシック" pitchFamily="34" charset="-128"/>
              </a:rPr>
              <a:t>Deterioration of Color Photographs</a:t>
            </a:r>
          </a:p>
        </p:txBody>
      </p:sp>
      <p:sp>
        <p:nvSpPr>
          <p:cNvPr id="146435" name="Text Placeholder 2"/>
          <p:cNvSpPr>
            <a:spLocks noGrp="1"/>
          </p:cNvSpPr>
          <p:nvPr>
            <p:ph type="body" sz="half" idx="1"/>
          </p:nvPr>
        </p:nvSpPr>
        <p:spPr/>
        <p:txBody>
          <a:bodyPr/>
          <a:lstStyle/>
          <a:p>
            <a:r>
              <a:rPr lang="en-US" dirty="0" smtClean="0">
                <a:ea typeface="ＭＳ Ｐゴシック" pitchFamily="34" charset="-128"/>
              </a:rPr>
              <a:t>Organic dye fading</a:t>
            </a:r>
          </a:p>
          <a:p>
            <a:r>
              <a:rPr lang="en-US" dirty="0" smtClean="0">
                <a:ea typeface="ＭＳ Ｐゴシック" pitchFamily="34" charset="-128"/>
              </a:rPr>
              <a:t>Tonal shifts</a:t>
            </a:r>
          </a:p>
          <a:p>
            <a:r>
              <a:rPr lang="en-US" dirty="0" smtClean="0">
                <a:ea typeface="ＭＳ Ｐゴシック" pitchFamily="34" charset="-128"/>
              </a:rPr>
              <a:t>Acetate and nitrate film bases are problematic</a:t>
            </a:r>
          </a:p>
        </p:txBody>
      </p:sp>
      <p:pic>
        <p:nvPicPr>
          <p:cNvPr id="146436" name="Content Placeholder 16" descr="Untitled.jpg"/>
          <p:cNvPicPr>
            <a:picLocks noGrp="1" noChangeAspect="1"/>
          </p:cNvPicPr>
          <p:nvPr>
            <p:ph sz="half" idx="2"/>
          </p:nvPr>
        </p:nvPicPr>
        <p:blipFill>
          <a:blip r:embed="rId3" cstate="print"/>
          <a:stretch>
            <a:fillRect/>
          </a:stretch>
        </p:blipFill>
        <p:spPr>
          <a:xfrm>
            <a:off x="4648200" y="2688699"/>
            <a:ext cx="3810000" cy="2699801"/>
          </a:xfrm>
        </p:spPr>
      </p:pic>
      <p:sp>
        <p:nvSpPr>
          <p:cNvPr id="5" name="Date Placeholder 4"/>
          <p:cNvSpPr>
            <a:spLocks noGrp="1"/>
          </p:cNvSpPr>
          <p:nvPr>
            <p:ph type="dt" sz="half" idx="10"/>
          </p:nvPr>
        </p:nvSpPr>
        <p:spPr/>
        <p:txBody>
          <a:bodyPr/>
          <a:lstStyle/>
          <a:p>
            <a:r>
              <a:rPr lang="en-US" smtClean="0"/>
              <a:t>Fall 2010</a:t>
            </a:r>
            <a:endParaRPr lang="en-US" dirty="0"/>
          </a:p>
        </p:txBody>
      </p:sp>
      <p:sp>
        <p:nvSpPr>
          <p:cNvPr id="7" name="Footer Placeholder 6"/>
          <p:cNvSpPr>
            <a:spLocks noGrp="1"/>
          </p:cNvSpPr>
          <p:nvPr>
            <p:ph type="ftr" sz="quarter" idx="11"/>
          </p:nvPr>
        </p:nvSpPr>
        <p:spPr/>
        <p:txBody>
          <a:bodyPr/>
          <a:lstStyle/>
          <a:p>
            <a:r>
              <a:rPr lang="en-US" dirty="0" smtClean="0"/>
              <a:t>Society of American Archivists</a:t>
            </a:r>
            <a:endParaRPr lang="en-US" dirty="0"/>
          </a:p>
        </p:txBody>
      </p:sp>
      <p:sp>
        <p:nvSpPr>
          <p:cNvPr id="6" name="Slide Number Placeholder 5"/>
          <p:cNvSpPr>
            <a:spLocks noGrp="1"/>
          </p:cNvSpPr>
          <p:nvPr>
            <p:ph type="sldNum" sz="quarter" idx="12"/>
          </p:nvPr>
        </p:nvSpPr>
        <p:spPr/>
        <p:txBody>
          <a:bodyPr/>
          <a:lstStyle/>
          <a:p>
            <a:fld id="{084DBE84-A8E1-4E22-8BCF-99491CF4AA8C}" type="slidenum">
              <a:rPr lang="en-US" smtClean="0"/>
              <a:pPr/>
              <a:t>53</a:t>
            </a:fld>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4098"/>
          <p:cNvSpPr>
            <a:spLocks noGrp="1" noChangeArrowheads="1"/>
          </p:cNvSpPr>
          <p:nvPr>
            <p:ph type="title"/>
          </p:nvPr>
        </p:nvSpPr>
        <p:spPr/>
        <p:txBody>
          <a:bodyPr lIns="90000" tIns="46800" rIns="90000" bIns="4680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ea typeface="ＭＳ Ｐゴシック" pitchFamily="34" charset="-128"/>
              </a:rPr>
              <a:t>Negatives and Transparencies</a:t>
            </a:r>
          </a:p>
        </p:txBody>
      </p:sp>
      <p:sp>
        <p:nvSpPr>
          <p:cNvPr id="148483" name="Rectangle 4099"/>
          <p:cNvSpPr>
            <a:spLocks noGrp="1" noChangeArrowheads="1"/>
          </p:cNvSpPr>
          <p:nvPr>
            <p:ph idx="1"/>
          </p:nvPr>
        </p:nvSpPr>
        <p:spPr/>
        <p:txBody>
          <a:bodyPr lIns="90000" tIns="46800" rIns="90000" bIns="46800"/>
          <a:lstStyle/>
          <a:p>
            <a:pPr marL="330200" indent="-330200" defTabSz="457200" eaLnBrk="1" hangingPunct="1">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Image Materials: silver or organic dyes</a:t>
            </a:r>
          </a:p>
          <a:p>
            <a:pPr marL="330200" indent="-330200" defTabSz="457200" eaLnBrk="1" hangingPunct="1">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Binder: gelatin</a:t>
            </a:r>
          </a:p>
          <a:p>
            <a:pPr marL="330200" indent="-330200" defTabSz="457200" eaLnBrk="1" hangingPunct="1">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Transparent support Materials: </a:t>
            </a:r>
          </a:p>
          <a:p>
            <a:pPr marL="730250" lvl="1" indent="-273050" defTabSz="457200" eaLnBrk="1" hangingPunct="1">
              <a:lnSpc>
                <a:spcPct val="58000"/>
              </a:lnSpc>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paper, glass plates; cellulose nitrate,</a:t>
            </a:r>
          </a:p>
          <a:p>
            <a:pPr marL="730250" lvl="1" indent="-273050" defTabSz="457200" eaLnBrk="1" hangingPunct="1">
              <a:lnSpc>
                <a:spcPct val="58000"/>
              </a:lnSpc>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cellulose acetate, polyester</a:t>
            </a:r>
          </a:p>
          <a:p>
            <a:pPr marL="730250" lvl="1" indent="-273050" defTabSz="457200" eaLnBrk="1" hangingPunct="1">
              <a:lnSpc>
                <a:spcPct val="58000"/>
              </a:lnSpc>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 </a:t>
            </a:r>
          </a:p>
          <a:p>
            <a:pPr marL="330200" indent="-330200" defTabSz="457200" eaLnBrk="1" hangingPunct="1">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Formats: </a:t>
            </a:r>
            <a:r>
              <a:rPr lang="en-GB" sz="2800" dirty="0" smtClean="0">
                <a:ea typeface="ＭＳ Ｐゴシック" pitchFamily="34" charset="-128"/>
              </a:rPr>
              <a:t>35mm, 2.5 x 2.5, 4x5, 5x7, 8x10, lantern slides; motion picture film, etc., etc.</a:t>
            </a:r>
          </a:p>
        </p:txBody>
      </p:sp>
      <p:sp>
        <p:nvSpPr>
          <p:cNvPr id="4" name="Date Placeholder 3"/>
          <p:cNvSpPr>
            <a:spLocks noGrp="1"/>
          </p:cNvSpPr>
          <p:nvPr>
            <p:ph type="dt" sz="half" idx="10"/>
          </p:nvPr>
        </p:nvSpPr>
        <p:spPr/>
        <p:txBody>
          <a:bodyPr/>
          <a:lstStyle/>
          <a:p>
            <a:pPr>
              <a:defRPr/>
            </a:pPr>
            <a:r>
              <a:rPr lang="en-US" smtClean="0"/>
              <a:t>Fall 2010</a:t>
            </a:r>
            <a:endParaRPr lang="en-US" dirty="0"/>
          </a:p>
        </p:txBody>
      </p:sp>
      <p:sp>
        <p:nvSpPr>
          <p:cNvPr id="6" name="Footer Placeholder 5"/>
          <p:cNvSpPr>
            <a:spLocks noGrp="1"/>
          </p:cNvSpPr>
          <p:nvPr>
            <p:ph type="ftr" sz="quarter" idx="11"/>
          </p:nvPr>
        </p:nvSpPr>
        <p:spPr/>
        <p:txBody>
          <a:bodyPr/>
          <a:lstStyle/>
          <a:p>
            <a:pPr>
              <a:defRPr/>
            </a:pPr>
            <a:r>
              <a:rPr lang="en-US" dirty="0" smtClean="0"/>
              <a:t>Society of American Archivists</a:t>
            </a:r>
            <a:endParaRPr lang="en-US" dirty="0"/>
          </a:p>
        </p:txBody>
      </p:sp>
      <p:sp>
        <p:nvSpPr>
          <p:cNvPr id="5" name="Slide Number Placeholder 4"/>
          <p:cNvSpPr>
            <a:spLocks noGrp="1"/>
          </p:cNvSpPr>
          <p:nvPr>
            <p:ph type="sldNum" sz="quarter" idx="12"/>
          </p:nvPr>
        </p:nvSpPr>
        <p:spPr/>
        <p:txBody>
          <a:bodyPr/>
          <a:lstStyle/>
          <a:p>
            <a:pPr>
              <a:defRPr/>
            </a:pPr>
            <a:fld id="{C8E67EED-FDD0-491B-9642-9081DF898AF6}" type="slidenum">
              <a:rPr lang="en-US" smtClean="0"/>
              <a:pPr>
                <a:defRPr/>
              </a:pPr>
              <a:t>54</a:t>
            </a:fld>
            <a:endParaRPr lang="en-US"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r>
              <a:rPr lang="en-US" dirty="0" smtClean="0">
                <a:ea typeface="ＭＳ Ｐゴシック" pitchFamily="34" charset="-128"/>
              </a:rPr>
              <a:t>Photographic Negatives</a:t>
            </a:r>
          </a:p>
        </p:txBody>
      </p:sp>
      <p:sp>
        <p:nvSpPr>
          <p:cNvPr id="150531" name="Rectangle 4"/>
          <p:cNvSpPr>
            <a:spLocks noGrp="1" noChangeArrowheads="1"/>
          </p:cNvSpPr>
          <p:nvPr>
            <p:ph sz="half" idx="1"/>
          </p:nvPr>
        </p:nvSpPr>
        <p:spPr/>
        <p:txBody>
          <a:bodyPr/>
          <a:lstStyle/>
          <a:p>
            <a:pPr>
              <a:buFontTx/>
              <a:buNone/>
            </a:pPr>
            <a:endParaRPr lang="en-US" sz="2400" dirty="0" smtClean="0">
              <a:ea typeface="ＭＳ Ｐゴシック" pitchFamily="34" charset="-128"/>
            </a:endParaRPr>
          </a:p>
          <a:p>
            <a:pPr>
              <a:buFontTx/>
              <a:buNone/>
            </a:pPr>
            <a:r>
              <a:rPr lang="en-US" sz="2400" dirty="0" smtClean="0">
                <a:ea typeface="ＭＳ Ｐゴシック" pitchFamily="34" charset="-128"/>
              </a:rPr>
              <a:t>Paper</a:t>
            </a:r>
          </a:p>
          <a:p>
            <a:pPr>
              <a:buFontTx/>
              <a:buNone/>
            </a:pPr>
            <a:r>
              <a:rPr lang="en-US" sz="2400" dirty="0" smtClean="0">
                <a:ea typeface="ＭＳ Ｐゴシック" pitchFamily="34" charset="-128"/>
              </a:rPr>
              <a:t>Glass base</a:t>
            </a:r>
          </a:p>
          <a:p>
            <a:pPr>
              <a:buFontTx/>
              <a:buNone/>
            </a:pPr>
            <a:r>
              <a:rPr lang="en-US" sz="2400" dirty="0" smtClean="0">
                <a:ea typeface="ＭＳ Ｐゴシック" pitchFamily="34" charset="-128"/>
              </a:rPr>
              <a:t>      Wet collodion</a:t>
            </a:r>
          </a:p>
          <a:p>
            <a:pPr>
              <a:buFontTx/>
              <a:buNone/>
            </a:pPr>
            <a:r>
              <a:rPr lang="en-US" sz="2400" dirty="0" smtClean="0">
                <a:ea typeface="ＭＳ Ｐゴシック" pitchFamily="34" charset="-128"/>
              </a:rPr>
              <a:t>      Gelatin dry plate</a:t>
            </a:r>
          </a:p>
          <a:p>
            <a:pPr>
              <a:buFontTx/>
              <a:buNone/>
            </a:pPr>
            <a:r>
              <a:rPr lang="en-US" sz="2400" dirty="0" smtClean="0">
                <a:ea typeface="ＭＳ Ｐゴシック" pitchFamily="34" charset="-128"/>
              </a:rPr>
              <a:t>Film base</a:t>
            </a:r>
          </a:p>
          <a:p>
            <a:pPr>
              <a:buFontTx/>
              <a:buNone/>
            </a:pPr>
            <a:r>
              <a:rPr lang="en-US" sz="2400" dirty="0" smtClean="0">
                <a:ea typeface="ＭＳ Ｐゴシック" pitchFamily="34" charset="-128"/>
              </a:rPr>
              <a:t>	Cellulose Nitrate</a:t>
            </a:r>
          </a:p>
          <a:p>
            <a:pPr>
              <a:buFontTx/>
              <a:buNone/>
            </a:pPr>
            <a:r>
              <a:rPr lang="en-US" sz="2400" dirty="0" smtClean="0">
                <a:ea typeface="ＭＳ Ｐゴシック" pitchFamily="34" charset="-128"/>
              </a:rPr>
              <a:t>    Cellulose Acetates</a:t>
            </a:r>
          </a:p>
          <a:p>
            <a:pPr>
              <a:buFontTx/>
              <a:buNone/>
            </a:pPr>
            <a:r>
              <a:rPr lang="en-US" sz="2400" dirty="0" smtClean="0">
                <a:ea typeface="ＭＳ Ｐゴシック" pitchFamily="34" charset="-128"/>
              </a:rPr>
              <a:t>    Polyester</a:t>
            </a:r>
          </a:p>
          <a:p>
            <a:pPr>
              <a:buFontTx/>
              <a:buNone/>
            </a:pPr>
            <a:endParaRPr lang="en-US" sz="2400" dirty="0" smtClean="0">
              <a:ea typeface="ＭＳ Ｐゴシック" pitchFamily="34" charset="-128"/>
            </a:endParaRPr>
          </a:p>
        </p:txBody>
      </p:sp>
      <p:sp>
        <p:nvSpPr>
          <p:cNvPr id="150532" name="Rectangle 5"/>
          <p:cNvSpPr>
            <a:spLocks noGrp="1" noChangeArrowheads="1"/>
          </p:cNvSpPr>
          <p:nvPr>
            <p:ph sz="half" idx="2"/>
          </p:nvPr>
        </p:nvSpPr>
        <p:spPr/>
        <p:txBody>
          <a:bodyPr/>
          <a:lstStyle/>
          <a:p>
            <a:pPr>
              <a:buFontTx/>
              <a:buNone/>
            </a:pPr>
            <a:r>
              <a:rPr lang="en-US" sz="2400" dirty="0" smtClean="0">
                <a:ea typeface="ＭＳ Ｐゴシック" pitchFamily="34" charset="-128"/>
              </a:rPr>
              <a:t>Dates of Popularity</a:t>
            </a:r>
          </a:p>
          <a:p>
            <a:pPr>
              <a:buFontTx/>
              <a:buNone/>
            </a:pPr>
            <a:r>
              <a:rPr lang="en-US" sz="2400" dirty="0" smtClean="0">
                <a:ea typeface="ＭＳ Ｐゴシック" pitchFamily="34" charset="-128"/>
              </a:rPr>
              <a:t>   1839-1850</a:t>
            </a:r>
          </a:p>
          <a:p>
            <a:endParaRPr lang="en-US" sz="2400" dirty="0" smtClean="0">
              <a:ea typeface="ＭＳ Ｐゴシック" pitchFamily="34" charset="-128"/>
            </a:endParaRPr>
          </a:p>
          <a:p>
            <a:pPr>
              <a:buFontTx/>
              <a:buNone/>
            </a:pPr>
            <a:r>
              <a:rPr lang="en-US" sz="2400" dirty="0" smtClean="0">
                <a:ea typeface="ＭＳ Ｐゴシック" pitchFamily="34" charset="-128"/>
              </a:rPr>
              <a:t>   1851-1880</a:t>
            </a:r>
          </a:p>
          <a:p>
            <a:pPr>
              <a:buFontTx/>
              <a:buNone/>
            </a:pPr>
            <a:r>
              <a:rPr lang="en-US" sz="2400" dirty="0" smtClean="0">
                <a:ea typeface="ＭＳ Ｐゴシック" pitchFamily="34" charset="-128"/>
              </a:rPr>
              <a:t>   1880-1920</a:t>
            </a:r>
          </a:p>
          <a:p>
            <a:endParaRPr lang="en-US" sz="2400" dirty="0" smtClean="0">
              <a:ea typeface="ＭＳ Ｐゴシック" pitchFamily="34" charset="-128"/>
            </a:endParaRPr>
          </a:p>
          <a:p>
            <a:pPr>
              <a:buFontTx/>
              <a:buNone/>
            </a:pPr>
            <a:r>
              <a:rPr lang="en-US" sz="2400" dirty="0" smtClean="0">
                <a:ea typeface="ＭＳ Ｐゴシック" pitchFamily="34" charset="-128"/>
              </a:rPr>
              <a:t>   1880-1925</a:t>
            </a:r>
          </a:p>
          <a:p>
            <a:pPr>
              <a:buFontTx/>
              <a:buNone/>
            </a:pPr>
            <a:r>
              <a:rPr lang="en-US" sz="2400" dirty="0" smtClean="0">
                <a:ea typeface="ＭＳ Ｐゴシック" pitchFamily="34" charset="-128"/>
              </a:rPr>
              <a:t>   1925 – present</a:t>
            </a:r>
          </a:p>
          <a:p>
            <a:pPr>
              <a:buFontTx/>
              <a:buNone/>
            </a:pPr>
            <a:r>
              <a:rPr lang="en-US" sz="2400" dirty="0" smtClean="0">
                <a:ea typeface="ＭＳ Ｐゴシック" pitchFamily="34" charset="-128"/>
              </a:rPr>
              <a:t>   1960- present</a:t>
            </a:r>
          </a:p>
        </p:txBody>
      </p:sp>
      <p:sp>
        <p:nvSpPr>
          <p:cNvPr id="5" name="Date Placeholder 4"/>
          <p:cNvSpPr>
            <a:spLocks noGrp="1"/>
          </p:cNvSpPr>
          <p:nvPr>
            <p:ph type="dt" sz="half" idx="10"/>
          </p:nvPr>
        </p:nvSpPr>
        <p:spPr/>
        <p:txBody>
          <a:bodyPr/>
          <a:lstStyle/>
          <a:p>
            <a:pPr>
              <a:defRPr/>
            </a:pPr>
            <a:r>
              <a:rPr lang="en-US" smtClean="0"/>
              <a:t>Fall 2010</a:t>
            </a:r>
            <a:endParaRPr lang="en-US" dirty="0"/>
          </a:p>
        </p:txBody>
      </p:sp>
      <p:sp>
        <p:nvSpPr>
          <p:cNvPr id="7" name="Footer Placeholder 6"/>
          <p:cNvSpPr>
            <a:spLocks noGrp="1"/>
          </p:cNvSpPr>
          <p:nvPr>
            <p:ph type="ftr" sz="quarter" idx="11"/>
          </p:nvPr>
        </p:nvSpPr>
        <p:spPr/>
        <p:txBody>
          <a:bodyPr/>
          <a:lstStyle/>
          <a:p>
            <a:pPr>
              <a:defRPr/>
            </a:pPr>
            <a:r>
              <a:rPr lang="en-US" dirty="0" smtClean="0"/>
              <a:t>Society of American Archivists</a:t>
            </a:r>
            <a:endParaRPr lang="en-US" dirty="0"/>
          </a:p>
        </p:txBody>
      </p:sp>
      <p:sp>
        <p:nvSpPr>
          <p:cNvPr id="6" name="Slide Number Placeholder 5"/>
          <p:cNvSpPr>
            <a:spLocks noGrp="1"/>
          </p:cNvSpPr>
          <p:nvPr>
            <p:ph type="sldNum" sz="quarter" idx="12"/>
          </p:nvPr>
        </p:nvSpPr>
        <p:spPr/>
        <p:txBody>
          <a:bodyPr/>
          <a:lstStyle/>
          <a:p>
            <a:pPr>
              <a:defRPr/>
            </a:pPr>
            <a:fld id="{9425DB96-162E-4354-B174-F963322B7E52}" type="slidenum">
              <a:rPr lang="en-US" smtClean="0"/>
              <a:pPr>
                <a:defRPr/>
              </a:pPr>
              <a:t>55</a:t>
            </a:fld>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4"/>
          <p:cNvSpPr>
            <a:spLocks noGrp="1" noChangeArrowheads="1"/>
          </p:cNvSpPr>
          <p:nvPr>
            <p:ph type="title"/>
          </p:nvPr>
        </p:nvSpPr>
        <p:spPr/>
        <p:txBody>
          <a:bodyPr/>
          <a:lstStyle/>
          <a:p>
            <a:r>
              <a:rPr lang="en-US" smtClean="0">
                <a:ea typeface="ＭＳ Ｐゴシック" pitchFamily="34" charset="-128"/>
              </a:rPr>
              <a:t>Film Base Identification</a:t>
            </a:r>
          </a:p>
        </p:txBody>
      </p:sp>
      <p:sp>
        <p:nvSpPr>
          <p:cNvPr id="152579" name="Rectangle 5"/>
          <p:cNvSpPr>
            <a:spLocks noGrp="1" noChangeArrowheads="1"/>
          </p:cNvSpPr>
          <p:nvPr>
            <p:ph type="body" sz="half" idx="1"/>
          </p:nvPr>
        </p:nvSpPr>
        <p:spPr/>
        <p:txBody>
          <a:bodyPr/>
          <a:lstStyle/>
          <a:p>
            <a:r>
              <a:rPr lang="en-US" sz="2800" dirty="0" smtClean="0">
                <a:ea typeface="ＭＳ Ｐゴシック" pitchFamily="34" charset="-128"/>
              </a:rPr>
              <a:t>Polarization Test</a:t>
            </a:r>
          </a:p>
          <a:p>
            <a:r>
              <a:rPr lang="en-US" sz="2800" dirty="0" smtClean="0">
                <a:ea typeface="ＭＳ Ｐゴシック" pitchFamily="34" charset="-128"/>
              </a:rPr>
              <a:t>Edge Printing</a:t>
            </a:r>
          </a:p>
          <a:p>
            <a:r>
              <a:rPr lang="en-US" sz="2800" dirty="0" smtClean="0">
                <a:ea typeface="ＭＳ Ｐゴシック" pitchFamily="34" charset="-128"/>
              </a:rPr>
              <a:t>Dating</a:t>
            </a:r>
          </a:p>
          <a:p>
            <a:r>
              <a:rPr lang="en-US" sz="2800" dirty="0" smtClean="0">
                <a:ea typeface="ＭＳ Ｐゴシック" pitchFamily="34" charset="-128"/>
              </a:rPr>
              <a:t>Notch Codes</a:t>
            </a:r>
          </a:p>
          <a:p>
            <a:r>
              <a:rPr lang="en-US" sz="2800" dirty="0" smtClean="0">
                <a:ea typeface="ＭＳ Ｐゴシック" pitchFamily="34" charset="-128"/>
              </a:rPr>
              <a:t>Deterioration characteristics</a:t>
            </a:r>
          </a:p>
          <a:p>
            <a:r>
              <a:rPr lang="en-US" sz="2800" dirty="0" smtClean="0">
                <a:ea typeface="ＭＳ Ｐゴシック" pitchFamily="34" charset="-128"/>
              </a:rPr>
              <a:t>Destructive Tests</a:t>
            </a:r>
          </a:p>
          <a:p>
            <a:endParaRPr lang="en-US" sz="2800" dirty="0" smtClean="0">
              <a:ea typeface="ＭＳ Ｐゴシック" pitchFamily="34" charset="-128"/>
            </a:endParaRPr>
          </a:p>
        </p:txBody>
      </p:sp>
      <p:pic>
        <p:nvPicPr>
          <p:cNvPr id="152580" name="Picture 8" descr="Film-notch"/>
          <p:cNvPicPr>
            <a:picLocks noGrp="1" noChangeAspect="1" noChangeArrowheads="1"/>
          </p:cNvPicPr>
          <p:nvPr>
            <p:ph sz="half" idx="2"/>
          </p:nvPr>
        </p:nvPicPr>
        <p:blipFill>
          <a:blip r:embed="rId3" cstate="print"/>
          <a:stretch>
            <a:fillRect/>
          </a:stretch>
        </p:blipFill>
        <p:spPr>
          <a:xfrm>
            <a:off x="4648200" y="2611408"/>
            <a:ext cx="3810000" cy="2854384"/>
          </a:xfrm>
        </p:spPr>
      </p:pic>
      <p:sp>
        <p:nvSpPr>
          <p:cNvPr id="5" name="Date Placeholder 4"/>
          <p:cNvSpPr>
            <a:spLocks noGrp="1"/>
          </p:cNvSpPr>
          <p:nvPr>
            <p:ph type="dt" sz="half" idx="10"/>
          </p:nvPr>
        </p:nvSpPr>
        <p:spPr/>
        <p:txBody>
          <a:bodyPr/>
          <a:lstStyle/>
          <a:p>
            <a:r>
              <a:rPr lang="en-US" smtClean="0"/>
              <a:t>Fall 2010</a:t>
            </a:r>
            <a:endParaRPr lang="en-US"/>
          </a:p>
        </p:txBody>
      </p:sp>
      <p:sp>
        <p:nvSpPr>
          <p:cNvPr id="7" name="Footer Placeholder 6"/>
          <p:cNvSpPr>
            <a:spLocks noGrp="1"/>
          </p:cNvSpPr>
          <p:nvPr>
            <p:ph type="ftr" sz="quarter" idx="11"/>
          </p:nvPr>
        </p:nvSpPr>
        <p:spPr/>
        <p:txBody>
          <a:bodyPr/>
          <a:lstStyle/>
          <a:p>
            <a:r>
              <a:rPr lang="en-US" smtClean="0"/>
              <a:t>Society of American Archivists</a:t>
            </a:r>
            <a:endParaRPr lang="en-US"/>
          </a:p>
        </p:txBody>
      </p:sp>
      <p:sp>
        <p:nvSpPr>
          <p:cNvPr id="6" name="Slide Number Placeholder 5"/>
          <p:cNvSpPr>
            <a:spLocks noGrp="1"/>
          </p:cNvSpPr>
          <p:nvPr>
            <p:ph type="sldNum" sz="quarter" idx="12"/>
          </p:nvPr>
        </p:nvSpPr>
        <p:spPr/>
        <p:txBody>
          <a:bodyPr/>
          <a:lstStyle/>
          <a:p>
            <a:fld id="{084DBE84-A8E1-4E22-8BCF-99491CF4AA8C}" type="slidenum">
              <a:rPr lang="en-US" smtClean="0"/>
              <a:pPr/>
              <a:t>56</a:t>
            </a:fld>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r>
              <a:rPr lang="en-US" dirty="0" smtClean="0">
                <a:ea typeface="ＭＳ Ｐゴシック" pitchFamily="34" charset="-128"/>
              </a:rPr>
              <a:t>The Problem with Color Dye   and Film Stability</a:t>
            </a:r>
          </a:p>
        </p:txBody>
      </p:sp>
      <p:sp>
        <p:nvSpPr>
          <p:cNvPr id="154627" name="Rectangle 4"/>
          <p:cNvSpPr>
            <a:spLocks noGrp="1" noChangeArrowheads="1"/>
          </p:cNvSpPr>
          <p:nvPr>
            <p:ph type="body" sz="half" idx="1"/>
          </p:nvPr>
        </p:nvSpPr>
        <p:spPr/>
        <p:txBody>
          <a:bodyPr/>
          <a:lstStyle/>
          <a:p>
            <a:pPr>
              <a:lnSpc>
                <a:spcPct val="90000"/>
              </a:lnSpc>
            </a:pPr>
            <a:r>
              <a:rPr lang="en-US" sz="2400" dirty="0" smtClean="0">
                <a:ea typeface="ＭＳ Ｐゴシック" pitchFamily="34" charset="-128"/>
              </a:rPr>
              <a:t>Organic dyes are inherently unstable at room temperature</a:t>
            </a:r>
            <a:br>
              <a:rPr lang="en-US" sz="2400" dirty="0" smtClean="0">
                <a:ea typeface="ＭＳ Ｐゴシック" pitchFamily="34" charset="-128"/>
              </a:rPr>
            </a:br>
            <a:endParaRPr lang="en-US" sz="2400" dirty="0" smtClean="0">
              <a:ea typeface="ＭＳ Ｐゴシック" pitchFamily="34" charset="-128"/>
            </a:endParaRPr>
          </a:p>
          <a:p>
            <a:pPr>
              <a:lnSpc>
                <a:spcPct val="90000"/>
              </a:lnSpc>
            </a:pPr>
            <a:r>
              <a:rPr lang="en-US" sz="2400" dirty="0" smtClean="0">
                <a:ea typeface="ＭＳ Ｐゴシック" pitchFamily="34" charset="-128"/>
              </a:rPr>
              <a:t>Nitrate and acetate films are inherently unstable at room temperature</a:t>
            </a:r>
          </a:p>
          <a:p>
            <a:pPr>
              <a:lnSpc>
                <a:spcPct val="90000"/>
              </a:lnSpc>
            </a:pPr>
            <a:endParaRPr lang="en-US" sz="2400" dirty="0" smtClean="0">
              <a:ea typeface="ＭＳ Ｐゴシック" pitchFamily="34" charset="-128"/>
            </a:endParaRPr>
          </a:p>
          <a:p>
            <a:pPr>
              <a:lnSpc>
                <a:spcPct val="90000"/>
              </a:lnSpc>
            </a:pPr>
            <a:r>
              <a:rPr lang="en-US" sz="2400" dirty="0" smtClean="0">
                <a:ea typeface="ＭＳ Ｐゴシック" pitchFamily="34" charset="-128"/>
              </a:rPr>
              <a:t>Solution:  Cool/Cold storage</a:t>
            </a:r>
          </a:p>
          <a:p>
            <a:pPr>
              <a:lnSpc>
                <a:spcPct val="90000"/>
              </a:lnSpc>
            </a:pPr>
            <a:endParaRPr lang="en-US" sz="2400" dirty="0" smtClean="0">
              <a:ea typeface="ＭＳ Ｐゴシック" pitchFamily="34" charset="-128"/>
            </a:endParaRPr>
          </a:p>
        </p:txBody>
      </p:sp>
      <p:pic>
        <p:nvPicPr>
          <p:cNvPr id="154628" name="Picture 1028"/>
          <p:cNvPicPr>
            <a:picLocks noGrp="1" noChangeAspect="1" noChangeArrowheads="1"/>
          </p:cNvPicPr>
          <p:nvPr>
            <p:ph type="clipArt" sz="half" idx="2"/>
          </p:nvPr>
        </p:nvPicPr>
        <p:blipFill>
          <a:blip r:embed="rId3" cstate="print"/>
          <a:srcRect/>
          <a:stretch>
            <a:fillRect/>
          </a:stretch>
        </p:blipFill>
        <p:spPr>
          <a:xfrm>
            <a:off x="4572000" y="2514600"/>
            <a:ext cx="3810000" cy="2746375"/>
          </a:xfrm>
        </p:spPr>
      </p:pic>
      <p:sp>
        <p:nvSpPr>
          <p:cNvPr id="5" name="Date Placeholder 4"/>
          <p:cNvSpPr>
            <a:spLocks noGrp="1"/>
          </p:cNvSpPr>
          <p:nvPr>
            <p:ph type="dt" sz="half" idx="10"/>
          </p:nvPr>
        </p:nvSpPr>
        <p:spPr/>
        <p:txBody>
          <a:bodyPr/>
          <a:lstStyle/>
          <a:p>
            <a:pPr>
              <a:defRPr/>
            </a:pPr>
            <a:r>
              <a:rPr lang="en-US" smtClean="0"/>
              <a:t>Fall 2010</a:t>
            </a:r>
            <a:endParaRPr lang="en-US" dirty="0"/>
          </a:p>
        </p:txBody>
      </p:sp>
      <p:sp>
        <p:nvSpPr>
          <p:cNvPr id="7" name="Footer Placeholder 6"/>
          <p:cNvSpPr>
            <a:spLocks noGrp="1"/>
          </p:cNvSpPr>
          <p:nvPr>
            <p:ph type="ftr" sz="quarter" idx="11"/>
          </p:nvPr>
        </p:nvSpPr>
        <p:spPr/>
        <p:txBody>
          <a:bodyPr/>
          <a:lstStyle/>
          <a:p>
            <a:pPr>
              <a:defRPr/>
            </a:pPr>
            <a:r>
              <a:rPr lang="en-US" dirty="0" smtClean="0"/>
              <a:t>Society of American Archivists</a:t>
            </a:r>
            <a:endParaRPr lang="en-US" dirty="0"/>
          </a:p>
        </p:txBody>
      </p:sp>
      <p:sp>
        <p:nvSpPr>
          <p:cNvPr id="6" name="Slide Number Placeholder 5"/>
          <p:cNvSpPr>
            <a:spLocks noGrp="1"/>
          </p:cNvSpPr>
          <p:nvPr>
            <p:ph type="sldNum" sz="quarter" idx="12"/>
          </p:nvPr>
        </p:nvSpPr>
        <p:spPr/>
        <p:txBody>
          <a:bodyPr/>
          <a:lstStyle/>
          <a:p>
            <a:pPr>
              <a:defRPr/>
            </a:pPr>
            <a:fld id="{1512E77A-5CB3-4EF7-9D53-6CF9CBFE45B8}" type="slidenum">
              <a:rPr lang="en-US" smtClean="0"/>
              <a:pPr>
                <a:defRPr/>
              </a:pPr>
              <a:t>57</a:t>
            </a:fld>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685800" y="585788"/>
            <a:ext cx="7772400" cy="1193800"/>
          </a:xfrm>
        </p:spPr>
        <p:txBody>
          <a:bodyPr lIns="90000" tIns="46800" rIns="90000" bIns="4680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600" dirty="0" smtClean="0">
                <a:ea typeface="ＭＳ Ｐゴシック" pitchFamily="34" charset="-128"/>
              </a:rPr>
              <a:t>Module 3</a:t>
            </a:r>
            <a:br>
              <a:rPr lang="en-GB" sz="3600" dirty="0" smtClean="0">
                <a:ea typeface="ＭＳ Ｐゴシック" pitchFamily="34" charset="-128"/>
              </a:rPr>
            </a:br>
            <a:r>
              <a:rPr lang="en-GB" sz="3600" dirty="0" smtClean="0">
                <a:ea typeface="ＭＳ Ｐゴシック" pitchFamily="34" charset="-128"/>
              </a:rPr>
              <a:t>Preservation &amp; Storage</a:t>
            </a:r>
          </a:p>
        </p:txBody>
      </p:sp>
      <p:sp>
        <p:nvSpPr>
          <p:cNvPr id="4" name="Date Placeholder 3"/>
          <p:cNvSpPr>
            <a:spLocks noGrp="1"/>
          </p:cNvSpPr>
          <p:nvPr>
            <p:ph type="dt" sz="half" idx="10"/>
          </p:nvPr>
        </p:nvSpPr>
        <p:spPr/>
        <p:txBody>
          <a:bodyPr/>
          <a:lstStyle/>
          <a:p>
            <a:pPr>
              <a:defRPr/>
            </a:pPr>
            <a:r>
              <a:rPr lang="en-US" smtClean="0"/>
              <a:t>Fall 2010</a:t>
            </a:r>
            <a:endParaRPr lang="en-US" dirty="0"/>
          </a:p>
        </p:txBody>
      </p:sp>
      <p:sp>
        <p:nvSpPr>
          <p:cNvPr id="6" name="Footer Placeholder 5"/>
          <p:cNvSpPr>
            <a:spLocks noGrp="1"/>
          </p:cNvSpPr>
          <p:nvPr>
            <p:ph type="ftr" sz="quarter" idx="11"/>
          </p:nvPr>
        </p:nvSpPr>
        <p:spPr/>
        <p:txBody>
          <a:bodyPr/>
          <a:lstStyle/>
          <a:p>
            <a:pPr>
              <a:defRPr/>
            </a:pPr>
            <a:r>
              <a:rPr lang="en-US" dirty="0" smtClean="0"/>
              <a:t>Society of American Archivists</a:t>
            </a:r>
            <a:endParaRPr lang="en-US" dirty="0"/>
          </a:p>
        </p:txBody>
      </p:sp>
      <p:sp>
        <p:nvSpPr>
          <p:cNvPr id="5" name="Slide Number Placeholder 4"/>
          <p:cNvSpPr>
            <a:spLocks noGrp="1"/>
          </p:cNvSpPr>
          <p:nvPr>
            <p:ph type="sldNum" sz="quarter" idx="12"/>
          </p:nvPr>
        </p:nvSpPr>
        <p:spPr/>
        <p:txBody>
          <a:bodyPr/>
          <a:lstStyle/>
          <a:p>
            <a:pPr>
              <a:defRPr/>
            </a:pPr>
            <a:fld id="{D5594D99-223E-4541-82E0-6E8016A338B5}" type="slidenum">
              <a:rPr lang="en-US" smtClean="0"/>
              <a:pPr>
                <a:defRPr/>
              </a:pPr>
              <a:t>58</a:t>
            </a:fld>
            <a:endParaRPr lang="en-US" dirty="0"/>
          </a:p>
        </p:txBody>
      </p:sp>
      <p:pic>
        <p:nvPicPr>
          <p:cNvPr id="156675" name="Picture 3"/>
          <p:cNvPicPr>
            <a:picLocks noChangeAspect="1" noChangeArrowheads="1"/>
          </p:cNvPicPr>
          <p:nvPr/>
        </p:nvPicPr>
        <p:blipFill>
          <a:blip r:embed="rId3" cstate="print"/>
          <a:srcRect/>
          <a:stretch>
            <a:fillRect/>
          </a:stretch>
        </p:blipFill>
        <p:spPr bwMode="auto">
          <a:xfrm>
            <a:off x="1600200" y="2057400"/>
            <a:ext cx="5715000" cy="38862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lIns="90000" tIns="46800" rIns="90000" bIns="4680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ea typeface="ＭＳ Ｐゴシック" pitchFamily="34" charset="-128"/>
              </a:rPr>
              <a:t>Deterioration of Photographs</a:t>
            </a:r>
          </a:p>
        </p:txBody>
      </p:sp>
      <p:sp>
        <p:nvSpPr>
          <p:cNvPr id="158723" name="Rectangle 3"/>
          <p:cNvSpPr>
            <a:spLocks noGrp="1" noChangeArrowheads="1"/>
          </p:cNvSpPr>
          <p:nvPr>
            <p:ph idx="1"/>
          </p:nvPr>
        </p:nvSpPr>
        <p:spPr>
          <a:xfrm>
            <a:off x="685800" y="1981200"/>
            <a:ext cx="5410200" cy="4114800"/>
          </a:xfrm>
        </p:spPr>
        <p:txBody>
          <a:bodyPr lIns="90000" tIns="46800" rIns="90000" bIns="46800"/>
          <a:lstStyle/>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800" dirty="0" smtClean="0">
              <a:ea typeface="ＭＳ Ｐゴシック" pitchFamily="34" charset="-128"/>
            </a:endParaRPr>
          </a:p>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smtClean="0">
                <a:ea typeface="ＭＳ Ｐゴシック" pitchFamily="34" charset="-128"/>
              </a:rPr>
              <a:t>Residual processing chemicals</a:t>
            </a:r>
          </a:p>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smtClean="0">
                <a:ea typeface="ＭＳ Ｐゴシック" pitchFamily="34" charset="-128"/>
              </a:rPr>
              <a:t>Damaging storage materials</a:t>
            </a:r>
          </a:p>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smtClean="0">
                <a:ea typeface="ＭＳ Ｐゴシック" pitchFamily="34" charset="-128"/>
              </a:rPr>
              <a:t>Damaging adhesives</a:t>
            </a:r>
          </a:p>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smtClean="0">
                <a:ea typeface="ＭＳ Ｐゴシック" pitchFamily="34" charset="-128"/>
              </a:rPr>
              <a:t>Emergencies</a:t>
            </a:r>
          </a:p>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smtClean="0">
                <a:ea typeface="ＭＳ Ｐゴシック" pitchFamily="34" charset="-128"/>
              </a:rPr>
              <a:t>Mismanagement</a:t>
            </a:r>
          </a:p>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smtClean="0">
                <a:ea typeface="ＭＳ Ｐゴシック" pitchFamily="34" charset="-128"/>
              </a:rPr>
              <a:t>Mishandling</a:t>
            </a:r>
          </a:p>
          <a:p>
            <a:pPr marL="327025" indent="-327025" defTabSz="457200" eaLnBrk="1" hangingPunct="1">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800" dirty="0" smtClean="0">
              <a:ea typeface="ＭＳ Ｐゴシック" pitchFamily="34" charset="-128"/>
            </a:endParaRPr>
          </a:p>
          <a:p>
            <a:pPr marL="327025" indent="-327025" defTabSz="457200" eaLnBrk="1" hangingPunct="1">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dirty="0" smtClean="0">
              <a:ea typeface="ＭＳ Ｐゴシック" pitchFamily="34" charset="-128"/>
            </a:endParaRPr>
          </a:p>
        </p:txBody>
      </p:sp>
      <p:sp>
        <p:nvSpPr>
          <p:cNvPr id="5" name="Date Placeholder 4"/>
          <p:cNvSpPr>
            <a:spLocks noGrp="1"/>
          </p:cNvSpPr>
          <p:nvPr>
            <p:ph type="dt" sz="half" idx="10"/>
          </p:nvPr>
        </p:nvSpPr>
        <p:spPr/>
        <p:txBody>
          <a:bodyPr/>
          <a:lstStyle/>
          <a:p>
            <a:pPr>
              <a:defRPr/>
            </a:pPr>
            <a:r>
              <a:rPr lang="en-US" smtClean="0"/>
              <a:t>Fall 2010</a:t>
            </a:r>
            <a:endParaRPr lang="en-US" dirty="0"/>
          </a:p>
        </p:txBody>
      </p:sp>
      <p:sp>
        <p:nvSpPr>
          <p:cNvPr id="7" name="Footer Placeholder 6"/>
          <p:cNvSpPr>
            <a:spLocks noGrp="1"/>
          </p:cNvSpPr>
          <p:nvPr>
            <p:ph type="ftr" sz="quarter" idx="11"/>
          </p:nvPr>
        </p:nvSpPr>
        <p:spPr/>
        <p:txBody>
          <a:bodyPr/>
          <a:lstStyle/>
          <a:p>
            <a:pPr>
              <a:defRPr/>
            </a:pPr>
            <a:r>
              <a:rPr lang="en-US" dirty="0" smtClean="0"/>
              <a:t>Society of American Archivists</a:t>
            </a:r>
            <a:endParaRPr lang="en-US" dirty="0"/>
          </a:p>
        </p:txBody>
      </p:sp>
      <p:sp>
        <p:nvSpPr>
          <p:cNvPr id="6" name="Slide Number Placeholder 5"/>
          <p:cNvSpPr>
            <a:spLocks noGrp="1"/>
          </p:cNvSpPr>
          <p:nvPr>
            <p:ph type="sldNum" sz="quarter" idx="12"/>
          </p:nvPr>
        </p:nvSpPr>
        <p:spPr/>
        <p:txBody>
          <a:bodyPr/>
          <a:lstStyle/>
          <a:p>
            <a:pPr>
              <a:defRPr/>
            </a:pPr>
            <a:fld id="{C8E67EED-FDD0-491B-9642-9081DF898AF6}" type="slidenum">
              <a:rPr lang="en-US" smtClean="0"/>
              <a:pPr>
                <a:defRPr/>
              </a:pPr>
              <a:t>59</a:t>
            </a:fld>
            <a:endParaRPr lang="en-US" dirty="0"/>
          </a:p>
        </p:txBody>
      </p:sp>
      <p:pic>
        <p:nvPicPr>
          <p:cNvPr id="158725" name="Picture 5" descr="AdhesiveStain"/>
          <p:cNvPicPr>
            <a:picLocks noChangeAspect="1" noChangeArrowheads="1"/>
          </p:cNvPicPr>
          <p:nvPr/>
        </p:nvPicPr>
        <p:blipFill>
          <a:blip r:embed="rId3" cstate="print"/>
          <a:srcRect/>
          <a:stretch>
            <a:fillRect/>
          </a:stretch>
        </p:blipFill>
        <p:spPr bwMode="auto">
          <a:xfrm>
            <a:off x="6096000" y="2133600"/>
            <a:ext cx="2393950" cy="3629025"/>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2"/>
          <p:cNvSpPr>
            <a:spLocks noGrp="1" noChangeArrowheads="1"/>
          </p:cNvSpPr>
          <p:nvPr>
            <p:ph type="title"/>
          </p:nvPr>
        </p:nvSpPr>
        <p:spPr/>
        <p:txBody>
          <a:bodyPr/>
          <a:lstStyle/>
          <a:p>
            <a:pPr eaLnBrk="1" hangingPunct="1"/>
            <a:r>
              <a:rPr lang="en-US" dirty="0" smtClean="0"/>
              <a:t>Introductions</a:t>
            </a:r>
          </a:p>
        </p:txBody>
      </p:sp>
      <p:sp>
        <p:nvSpPr>
          <p:cNvPr id="5" name="Date Placeholder 2"/>
          <p:cNvSpPr>
            <a:spLocks noGrp="1"/>
          </p:cNvSpPr>
          <p:nvPr>
            <p:ph type="dt" sz="half" idx="10"/>
          </p:nvPr>
        </p:nvSpPr>
        <p:spPr/>
        <p:txBody>
          <a:bodyPr/>
          <a:lstStyle/>
          <a:p>
            <a:pPr>
              <a:defRPr/>
            </a:pPr>
            <a:r>
              <a:rPr lang="en-US" smtClean="0"/>
              <a:t>Fall 2010</a:t>
            </a:r>
            <a:endParaRPr lang="en-US" dirty="0"/>
          </a:p>
        </p:txBody>
      </p:sp>
      <p:sp>
        <p:nvSpPr>
          <p:cNvPr id="6" name="Footer Placeholder 3"/>
          <p:cNvSpPr>
            <a:spLocks noGrp="1"/>
          </p:cNvSpPr>
          <p:nvPr>
            <p:ph type="ftr" sz="quarter" idx="11"/>
          </p:nvPr>
        </p:nvSpPr>
        <p:spPr/>
        <p:txBody>
          <a:bodyPr/>
          <a:lstStyle/>
          <a:p>
            <a:pPr>
              <a:defRPr/>
            </a:pPr>
            <a:r>
              <a:rPr lang="en-US" dirty="0"/>
              <a:t>Society of American Archivists</a:t>
            </a:r>
          </a:p>
        </p:txBody>
      </p:sp>
      <p:sp>
        <p:nvSpPr>
          <p:cNvPr id="7" name="Slide Number Placeholder 4"/>
          <p:cNvSpPr>
            <a:spLocks noGrp="1"/>
          </p:cNvSpPr>
          <p:nvPr>
            <p:ph type="sldNum" sz="quarter" idx="12"/>
          </p:nvPr>
        </p:nvSpPr>
        <p:spPr/>
        <p:txBody>
          <a:bodyPr/>
          <a:lstStyle/>
          <a:p>
            <a:pPr>
              <a:defRPr/>
            </a:pPr>
            <a:fld id="{C8DD612F-4D09-4607-ACC7-2DAC1853641C}" type="slidenum">
              <a:rPr lang="en-US"/>
              <a:pPr>
                <a:defRPr/>
              </a:pPr>
              <a:t>6</a:t>
            </a:fld>
            <a:endParaRPr lang="en-US" dirty="0"/>
          </a:p>
        </p:txBody>
      </p:sp>
      <p:sp>
        <p:nvSpPr>
          <p:cNvPr id="8198" name="Rectangle 3"/>
          <p:cNvSpPr>
            <a:spLocks noGrp="1" noChangeArrowheads="1"/>
          </p:cNvSpPr>
          <p:nvPr>
            <p:ph type="body" idx="4294967295"/>
          </p:nvPr>
        </p:nvSpPr>
        <p:spPr>
          <a:xfrm>
            <a:off x="0" y="1981200"/>
            <a:ext cx="7772400" cy="4114800"/>
          </a:xfrm>
        </p:spPr>
        <p:txBody>
          <a:bodyPr/>
          <a:lstStyle/>
          <a:p>
            <a:pPr eaLnBrk="1" hangingPunct="1"/>
            <a:endParaRPr lang="en-US" sz="2400" dirty="0" smtClean="0"/>
          </a:p>
          <a:p>
            <a:pPr eaLnBrk="1" hangingPunct="1"/>
            <a:endParaRPr lang="en-US" sz="2400" dirty="0" smtClean="0"/>
          </a:p>
        </p:txBody>
      </p:sp>
      <p:pic>
        <p:nvPicPr>
          <p:cNvPr id="8199" name="Picture 4" descr="C:\Documents and Settings\Owner\My Documents\My Pictures\photographers.jpg"/>
          <p:cNvPicPr>
            <a:picLocks noChangeAspect="1" noChangeArrowheads="1"/>
          </p:cNvPicPr>
          <p:nvPr/>
        </p:nvPicPr>
        <p:blipFill>
          <a:blip r:embed="rId3" cstate="print"/>
          <a:srcRect/>
          <a:stretch>
            <a:fillRect/>
          </a:stretch>
        </p:blipFill>
        <p:spPr bwMode="auto">
          <a:xfrm>
            <a:off x="1828800" y="1905000"/>
            <a:ext cx="5640388"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1026"/>
          <p:cNvSpPr>
            <a:spLocks noGrp="1" noChangeArrowheads="1"/>
          </p:cNvSpPr>
          <p:nvPr>
            <p:ph type="title"/>
          </p:nvPr>
        </p:nvSpPr>
        <p:spPr/>
        <p:txBody>
          <a:bodyPr lIns="90000" tIns="46800" rIns="90000" bIns="4680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ea typeface="ＭＳ Ｐゴシック" pitchFamily="34" charset="-128"/>
              </a:rPr>
              <a:t>Deterioration of Photographs</a:t>
            </a:r>
          </a:p>
        </p:txBody>
      </p:sp>
      <p:sp>
        <p:nvSpPr>
          <p:cNvPr id="160771" name="Rectangle 1027"/>
          <p:cNvSpPr>
            <a:spLocks noGrp="1" noChangeArrowheads="1"/>
          </p:cNvSpPr>
          <p:nvPr>
            <p:ph idx="1"/>
          </p:nvPr>
        </p:nvSpPr>
        <p:spPr>
          <a:xfrm>
            <a:off x="685800" y="1981200"/>
            <a:ext cx="4876800" cy="4114800"/>
          </a:xfrm>
        </p:spPr>
        <p:txBody>
          <a:bodyPr lIns="90000" tIns="46800" rIns="90000" bIns="46800"/>
          <a:lstStyle/>
          <a:p>
            <a:pPr marL="327025" indent="-327025" defTabSz="457200" eaLnBrk="1" hangingPunct="1">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Environmental causes</a:t>
            </a:r>
          </a:p>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Temperature</a:t>
            </a:r>
          </a:p>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Relative humidity</a:t>
            </a:r>
          </a:p>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Contaminants</a:t>
            </a:r>
          </a:p>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Light</a:t>
            </a:r>
          </a:p>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Biological and microbial </a:t>
            </a:r>
          </a:p>
        </p:txBody>
      </p:sp>
      <p:sp>
        <p:nvSpPr>
          <p:cNvPr id="5" name="Date Placeholder 4"/>
          <p:cNvSpPr>
            <a:spLocks noGrp="1"/>
          </p:cNvSpPr>
          <p:nvPr>
            <p:ph type="dt" sz="half" idx="10"/>
          </p:nvPr>
        </p:nvSpPr>
        <p:spPr/>
        <p:txBody>
          <a:bodyPr/>
          <a:lstStyle/>
          <a:p>
            <a:pPr>
              <a:defRPr/>
            </a:pPr>
            <a:r>
              <a:rPr lang="en-US" smtClean="0"/>
              <a:t>Fall 2010</a:t>
            </a:r>
            <a:endParaRPr lang="en-US" dirty="0"/>
          </a:p>
        </p:txBody>
      </p:sp>
      <p:sp>
        <p:nvSpPr>
          <p:cNvPr id="7" name="Footer Placeholder 6"/>
          <p:cNvSpPr>
            <a:spLocks noGrp="1"/>
          </p:cNvSpPr>
          <p:nvPr>
            <p:ph type="ftr" sz="quarter" idx="11"/>
          </p:nvPr>
        </p:nvSpPr>
        <p:spPr/>
        <p:txBody>
          <a:bodyPr/>
          <a:lstStyle/>
          <a:p>
            <a:pPr>
              <a:defRPr/>
            </a:pPr>
            <a:r>
              <a:rPr lang="en-US" dirty="0" smtClean="0"/>
              <a:t>Society of American Archivists</a:t>
            </a:r>
            <a:endParaRPr lang="en-US" dirty="0"/>
          </a:p>
        </p:txBody>
      </p:sp>
      <p:sp>
        <p:nvSpPr>
          <p:cNvPr id="6" name="Slide Number Placeholder 5"/>
          <p:cNvSpPr>
            <a:spLocks noGrp="1"/>
          </p:cNvSpPr>
          <p:nvPr>
            <p:ph type="sldNum" sz="quarter" idx="12"/>
          </p:nvPr>
        </p:nvSpPr>
        <p:spPr/>
        <p:txBody>
          <a:bodyPr/>
          <a:lstStyle/>
          <a:p>
            <a:pPr>
              <a:defRPr/>
            </a:pPr>
            <a:fld id="{C8E67EED-FDD0-491B-9642-9081DF898AF6}" type="slidenum">
              <a:rPr lang="en-US" smtClean="0"/>
              <a:pPr>
                <a:defRPr/>
              </a:pPr>
              <a:t>60</a:t>
            </a:fld>
            <a:endParaRPr lang="en-US" dirty="0"/>
          </a:p>
        </p:txBody>
      </p:sp>
      <p:pic>
        <p:nvPicPr>
          <p:cNvPr id="160774" name="Picture 6" descr="LightDamage"/>
          <p:cNvPicPr>
            <a:picLocks noChangeAspect="1" noChangeArrowheads="1"/>
          </p:cNvPicPr>
          <p:nvPr/>
        </p:nvPicPr>
        <p:blipFill>
          <a:blip r:embed="rId3" cstate="print"/>
          <a:srcRect/>
          <a:stretch>
            <a:fillRect/>
          </a:stretch>
        </p:blipFill>
        <p:spPr bwMode="auto">
          <a:xfrm>
            <a:off x="5715000" y="2057400"/>
            <a:ext cx="2619375" cy="3733800"/>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lIns="90000" tIns="46800" rIns="90000" bIns="4680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000" dirty="0" smtClean="0">
                <a:ea typeface="ＭＳ Ｐゴシック" pitchFamily="34" charset="-128"/>
              </a:rPr>
              <a:t>Environmental conditions</a:t>
            </a:r>
            <a:br>
              <a:rPr lang="en-GB" sz="4000" dirty="0" smtClean="0">
                <a:ea typeface="ＭＳ Ｐゴシック" pitchFamily="34" charset="-128"/>
              </a:rPr>
            </a:br>
            <a:endParaRPr lang="en-GB" sz="4000" dirty="0" smtClean="0">
              <a:ea typeface="ＭＳ Ｐゴシック" pitchFamily="34" charset="-128"/>
            </a:endParaRPr>
          </a:p>
        </p:txBody>
      </p:sp>
      <p:sp>
        <p:nvSpPr>
          <p:cNvPr id="162819" name="Rectangle 3"/>
          <p:cNvSpPr>
            <a:spLocks noGrp="1" noChangeArrowheads="1"/>
          </p:cNvSpPr>
          <p:nvPr>
            <p:ph idx="1"/>
          </p:nvPr>
        </p:nvSpPr>
        <p:spPr>
          <a:xfrm>
            <a:off x="685800" y="1981200"/>
            <a:ext cx="7772400" cy="4176713"/>
          </a:xfrm>
        </p:spPr>
        <p:txBody>
          <a:bodyPr lIns="90000" tIns="46800" rIns="90000" bIns="46800"/>
          <a:lstStyle/>
          <a:p>
            <a:pPr marL="327025" indent="-327025" defTabSz="457200" eaLnBrk="1" hangingPunct="1">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3600" dirty="0" smtClean="0">
                <a:ea typeface="ＭＳ Ｐゴシック" pitchFamily="34" charset="-128"/>
              </a:rPr>
              <a:t>Temperature – </a:t>
            </a:r>
            <a:r>
              <a:rPr lang="en-GB" dirty="0" smtClean="0">
                <a:ea typeface="ＭＳ Ｐゴシック" pitchFamily="34" charset="-128"/>
              </a:rPr>
              <a:t>Increased temperature promotes deterioration reactions.</a:t>
            </a:r>
            <a:br>
              <a:rPr lang="en-GB" dirty="0" smtClean="0">
                <a:ea typeface="ＭＳ Ｐゴシック" pitchFamily="34" charset="-128"/>
              </a:rPr>
            </a:br>
            <a:endParaRPr lang="en-GB" dirty="0" smtClean="0">
              <a:ea typeface="ＭＳ Ｐゴシック" pitchFamily="34" charset="-128"/>
            </a:endParaRPr>
          </a:p>
          <a:p>
            <a:pPr marL="327025" indent="-327025" defTabSz="457200" eaLnBrk="1" hangingPunct="1">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3600" dirty="0" smtClean="0">
                <a:ea typeface="ＭＳ Ｐゴシック" pitchFamily="34" charset="-128"/>
              </a:rPr>
              <a:t>Relative Humidity – </a:t>
            </a:r>
            <a:r>
              <a:rPr lang="en-GB" dirty="0" smtClean="0">
                <a:ea typeface="ＭＳ Ｐゴシック" pitchFamily="34" charset="-128"/>
              </a:rPr>
              <a:t>Some deterioration reactions require moisture.   </a:t>
            </a:r>
            <a:endParaRPr lang="en-GB" sz="3600" dirty="0" smtClean="0">
              <a:ea typeface="ＭＳ Ｐゴシック" pitchFamily="34" charset="-128"/>
            </a:endParaRPr>
          </a:p>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dirty="0" smtClean="0">
              <a:ea typeface="ＭＳ Ｐゴシック" pitchFamily="34" charset="-128"/>
            </a:endParaRPr>
          </a:p>
          <a:p>
            <a:pPr lvl="2" defTabSz="457200" eaLnBrk="1" hangingPunct="1">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dirty="0" smtClean="0">
              <a:ea typeface="ＭＳ Ｐゴシック" pitchFamily="34" charset="-128"/>
            </a:endParaRPr>
          </a:p>
          <a:p>
            <a:pPr marL="327025" indent="-327025" defTabSz="457200" eaLnBrk="1" hangingPunct="1">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dirty="0" smtClean="0">
              <a:ea typeface="ＭＳ Ｐゴシック" pitchFamily="34" charset="-128"/>
            </a:endParaRPr>
          </a:p>
        </p:txBody>
      </p:sp>
      <p:sp>
        <p:nvSpPr>
          <p:cNvPr id="4" name="Date Placeholder 3"/>
          <p:cNvSpPr>
            <a:spLocks noGrp="1"/>
          </p:cNvSpPr>
          <p:nvPr>
            <p:ph type="dt" sz="half" idx="10"/>
          </p:nvPr>
        </p:nvSpPr>
        <p:spPr/>
        <p:txBody>
          <a:bodyPr/>
          <a:lstStyle/>
          <a:p>
            <a:pPr>
              <a:defRPr/>
            </a:pPr>
            <a:r>
              <a:rPr lang="en-US" smtClean="0"/>
              <a:t>Fall 2010</a:t>
            </a:r>
            <a:endParaRPr lang="en-US" dirty="0"/>
          </a:p>
        </p:txBody>
      </p:sp>
      <p:sp>
        <p:nvSpPr>
          <p:cNvPr id="6" name="Footer Placeholder 5"/>
          <p:cNvSpPr>
            <a:spLocks noGrp="1"/>
          </p:cNvSpPr>
          <p:nvPr>
            <p:ph type="ftr" sz="quarter" idx="11"/>
          </p:nvPr>
        </p:nvSpPr>
        <p:spPr/>
        <p:txBody>
          <a:bodyPr/>
          <a:lstStyle/>
          <a:p>
            <a:pPr>
              <a:defRPr/>
            </a:pPr>
            <a:r>
              <a:rPr lang="en-US" dirty="0" smtClean="0"/>
              <a:t>Society of American Archivists</a:t>
            </a:r>
            <a:endParaRPr lang="en-US" dirty="0"/>
          </a:p>
        </p:txBody>
      </p:sp>
      <p:sp>
        <p:nvSpPr>
          <p:cNvPr id="5" name="Slide Number Placeholder 4"/>
          <p:cNvSpPr>
            <a:spLocks noGrp="1"/>
          </p:cNvSpPr>
          <p:nvPr>
            <p:ph type="sldNum" sz="quarter" idx="12"/>
          </p:nvPr>
        </p:nvSpPr>
        <p:spPr/>
        <p:txBody>
          <a:bodyPr/>
          <a:lstStyle/>
          <a:p>
            <a:pPr>
              <a:defRPr/>
            </a:pPr>
            <a:fld id="{C8E67EED-FDD0-491B-9642-9081DF898AF6}" type="slidenum">
              <a:rPr lang="en-US" smtClean="0"/>
              <a:pPr>
                <a:defRPr/>
              </a:pPr>
              <a:t>61</a:t>
            </a:fld>
            <a:endParaRPr lang="en-US"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r>
              <a:rPr lang="en-GB" dirty="0" smtClean="0">
                <a:ea typeface="ＭＳ Ｐゴシック" pitchFamily="34" charset="-128"/>
              </a:rPr>
              <a:t>Environmental conditions</a:t>
            </a:r>
            <a:endParaRPr lang="en-US" dirty="0" smtClean="0">
              <a:ea typeface="ＭＳ Ｐゴシック" pitchFamily="34" charset="-128"/>
            </a:endParaRPr>
          </a:p>
        </p:txBody>
      </p:sp>
      <p:sp>
        <p:nvSpPr>
          <p:cNvPr id="164867" name="Rectangle 4"/>
          <p:cNvSpPr>
            <a:spLocks noGrp="1" noChangeArrowheads="1"/>
          </p:cNvSpPr>
          <p:nvPr>
            <p:ph sz="half" idx="1"/>
          </p:nvPr>
        </p:nvSpPr>
        <p:spPr>
          <a:xfrm>
            <a:off x="685800" y="1828800"/>
            <a:ext cx="4191000" cy="3733800"/>
          </a:xfrm>
        </p:spPr>
        <p:txBody>
          <a:bodyPr/>
          <a:lstStyle/>
          <a:p>
            <a:pPr>
              <a:buFontTx/>
              <a:buNone/>
            </a:pPr>
            <a:r>
              <a:rPr lang="en-GB" sz="2400" dirty="0" smtClean="0">
                <a:ea typeface="ＭＳ Ｐゴシック" pitchFamily="34" charset="-128"/>
              </a:rPr>
              <a:t>B/W silver gelatin prints</a:t>
            </a:r>
          </a:p>
          <a:p>
            <a:pPr>
              <a:buFontTx/>
              <a:buNone/>
            </a:pPr>
            <a:r>
              <a:rPr lang="en-GB" sz="2400" dirty="0" smtClean="0">
                <a:ea typeface="ＭＳ Ｐゴシック" pitchFamily="34" charset="-128"/>
              </a:rPr>
              <a:t>B/W silver image on glass or metal</a:t>
            </a:r>
          </a:p>
          <a:p>
            <a:pPr>
              <a:buFontTx/>
              <a:buNone/>
            </a:pPr>
            <a:r>
              <a:rPr lang="en-GB" sz="2400" dirty="0" smtClean="0">
                <a:ea typeface="ＭＳ Ｐゴシック" pitchFamily="34" charset="-128"/>
              </a:rPr>
              <a:t>Chromogenic dye on polyester film base</a:t>
            </a:r>
            <a:endParaRPr lang="en-US" sz="2400" dirty="0" smtClean="0">
              <a:ea typeface="ＭＳ Ｐゴシック" pitchFamily="34" charset="-128"/>
            </a:endParaRPr>
          </a:p>
        </p:txBody>
      </p:sp>
      <p:sp>
        <p:nvSpPr>
          <p:cNvPr id="164868" name="Rectangle 5"/>
          <p:cNvSpPr>
            <a:spLocks noGrp="1" noChangeArrowheads="1"/>
          </p:cNvSpPr>
          <p:nvPr>
            <p:ph sz="half" idx="2"/>
          </p:nvPr>
        </p:nvSpPr>
        <p:spPr>
          <a:xfrm>
            <a:off x="4800600" y="1905000"/>
            <a:ext cx="3581400" cy="4114800"/>
          </a:xfrm>
        </p:spPr>
        <p:txBody>
          <a:bodyPr/>
          <a:lstStyle/>
          <a:p>
            <a:pPr eaLnBrk="1" hangingPunct="1">
              <a:lnSpc>
                <a:spcPct val="71000"/>
              </a:lnSpc>
              <a:buFontTx/>
              <a:buNone/>
            </a:pPr>
            <a:r>
              <a:rPr lang="en-GB" sz="2400" dirty="0" smtClean="0">
                <a:ea typeface="ＭＳ Ｐゴシック" pitchFamily="34" charset="-128"/>
              </a:rPr>
              <a:t>64°F    30-50% RH</a:t>
            </a:r>
          </a:p>
          <a:p>
            <a:pPr>
              <a:lnSpc>
                <a:spcPct val="90000"/>
              </a:lnSpc>
              <a:buFontTx/>
              <a:buNone/>
            </a:pPr>
            <a:r>
              <a:rPr lang="en-GB" sz="2400" dirty="0" smtClean="0">
                <a:ea typeface="ＭＳ Ｐゴシック" pitchFamily="34" charset="-128"/>
              </a:rPr>
              <a:t>64°F    30-40% RH</a:t>
            </a:r>
          </a:p>
          <a:p>
            <a:pPr>
              <a:lnSpc>
                <a:spcPct val="90000"/>
              </a:lnSpc>
              <a:buFontTx/>
              <a:buNone/>
            </a:pPr>
            <a:endParaRPr lang="en-GB" sz="2400" dirty="0" smtClean="0">
              <a:ea typeface="ＭＳ Ｐゴシック" pitchFamily="34" charset="-128"/>
            </a:endParaRPr>
          </a:p>
          <a:p>
            <a:pPr>
              <a:lnSpc>
                <a:spcPct val="90000"/>
              </a:lnSpc>
              <a:buFontTx/>
              <a:buNone/>
            </a:pPr>
            <a:r>
              <a:rPr lang="en-GB" sz="2400" dirty="0" smtClean="0">
                <a:ea typeface="ＭＳ Ｐゴシック" pitchFamily="34" charset="-128"/>
              </a:rPr>
              <a:t>36°F    20-30% RH</a:t>
            </a:r>
          </a:p>
          <a:p>
            <a:pPr>
              <a:lnSpc>
                <a:spcPct val="90000"/>
              </a:lnSpc>
              <a:buFontTx/>
              <a:buNone/>
            </a:pPr>
            <a:endParaRPr lang="en-US" sz="2400" dirty="0" smtClean="0">
              <a:ea typeface="ＭＳ Ｐゴシック" pitchFamily="34" charset="-128"/>
            </a:endParaRPr>
          </a:p>
        </p:txBody>
      </p:sp>
      <p:sp>
        <p:nvSpPr>
          <p:cNvPr id="7" name="Date Placeholder 6"/>
          <p:cNvSpPr>
            <a:spLocks noGrp="1"/>
          </p:cNvSpPr>
          <p:nvPr>
            <p:ph type="dt" sz="half" idx="10"/>
          </p:nvPr>
        </p:nvSpPr>
        <p:spPr/>
        <p:txBody>
          <a:bodyPr/>
          <a:lstStyle/>
          <a:p>
            <a:pPr>
              <a:defRPr/>
            </a:pPr>
            <a:r>
              <a:rPr lang="en-US" smtClean="0"/>
              <a:t>Fall 2010</a:t>
            </a:r>
            <a:endParaRPr lang="en-US" dirty="0"/>
          </a:p>
        </p:txBody>
      </p:sp>
      <p:sp>
        <p:nvSpPr>
          <p:cNvPr id="9" name="Footer Placeholder 8"/>
          <p:cNvSpPr>
            <a:spLocks noGrp="1"/>
          </p:cNvSpPr>
          <p:nvPr>
            <p:ph type="ftr" sz="quarter" idx="11"/>
          </p:nvPr>
        </p:nvSpPr>
        <p:spPr/>
        <p:txBody>
          <a:bodyPr/>
          <a:lstStyle/>
          <a:p>
            <a:pPr>
              <a:defRPr/>
            </a:pPr>
            <a:r>
              <a:rPr lang="en-US" dirty="0" smtClean="0"/>
              <a:t>Society of American Archivists</a:t>
            </a:r>
            <a:endParaRPr lang="en-US" dirty="0"/>
          </a:p>
        </p:txBody>
      </p:sp>
      <p:sp>
        <p:nvSpPr>
          <p:cNvPr id="8" name="Slide Number Placeholder 7"/>
          <p:cNvSpPr>
            <a:spLocks noGrp="1"/>
          </p:cNvSpPr>
          <p:nvPr>
            <p:ph type="sldNum" sz="quarter" idx="12"/>
          </p:nvPr>
        </p:nvSpPr>
        <p:spPr/>
        <p:txBody>
          <a:bodyPr/>
          <a:lstStyle/>
          <a:p>
            <a:pPr>
              <a:defRPr/>
            </a:pPr>
            <a:fld id="{9425DB96-162E-4354-B174-F963322B7E52}" type="slidenum">
              <a:rPr lang="en-US" smtClean="0"/>
              <a:pPr>
                <a:defRPr/>
              </a:pPr>
              <a:t>62</a:t>
            </a:fld>
            <a:endParaRPr lang="en-US" dirty="0"/>
          </a:p>
        </p:txBody>
      </p:sp>
      <p:sp>
        <p:nvSpPr>
          <p:cNvPr id="164869" name="Rectangle 6"/>
          <p:cNvSpPr>
            <a:spLocks noChangeArrowheads="1"/>
          </p:cNvSpPr>
          <p:nvPr/>
        </p:nvSpPr>
        <p:spPr bwMode="auto">
          <a:xfrm>
            <a:off x="1447800" y="5486400"/>
            <a:ext cx="5386388" cy="354584"/>
          </a:xfrm>
          <a:prstGeom prst="rect">
            <a:avLst/>
          </a:prstGeom>
          <a:noFill/>
          <a:ln w="9525">
            <a:noFill/>
            <a:miter lim="800000"/>
            <a:headEnd/>
            <a:tailEnd/>
          </a:ln>
        </p:spPr>
        <p:txBody>
          <a:bodyPr wrap="square">
            <a:spAutoFit/>
          </a:bodyPr>
          <a:lstStyle/>
          <a:p>
            <a:pPr>
              <a:lnSpc>
                <a:spcPct val="71000"/>
              </a:lnSpc>
              <a:spcBef>
                <a:spcPct val="20000"/>
              </a:spcBef>
            </a:pPr>
            <a:r>
              <a:rPr lang="en-GB" u="sng" dirty="0">
                <a:latin typeface="+mn-lt"/>
              </a:rPr>
              <a:t>Refer to p. 216-217 in </a:t>
            </a:r>
            <a:r>
              <a:rPr lang="en-GB" u="sng" dirty="0" smtClean="0">
                <a:latin typeface="+mn-lt"/>
              </a:rPr>
              <a:t>the textbook</a:t>
            </a:r>
            <a:endParaRPr lang="en-GB" u="sng" dirty="0">
              <a:latin typeface="+mn-lt"/>
            </a:endParaRPr>
          </a:p>
        </p:txBody>
      </p:sp>
      <p:sp>
        <p:nvSpPr>
          <p:cNvPr id="164870" name="Rectangle 7"/>
          <p:cNvSpPr>
            <a:spLocks noChangeArrowheads="1"/>
          </p:cNvSpPr>
          <p:nvPr/>
        </p:nvSpPr>
        <p:spPr bwMode="auto">
          <a:xfrm>
            <a:off x="762000" y="3886200"/>
            <a:ext cx="7086600" cy="1569660"/>
          </a:xfrm>
          <a:prstGeom prst="rect">
            <a:avLst/>
          </a:prstGeom>
          <a:noFill/>
          <a:ln w="9525">
            <a:noFill/>
            <a:miter lim="800000"/>
            <a:headEnd/>
            <a:tailEnd/>
          </a:ln>
        </p:spPr>
        <p:txBody>
          <a:bodyPr wrap="square">
            <a:spAutoFit/>
          </a:bodyPr>
          <a:lstStyle/>
          <a:p>
            <a:r>
              <a:rPr lang="en-GB" i="1" dirty="0">
                <a:latin typeface="+mn-lt"/>
              </a:rPr>
              <a:t>Compare example conditions in book:</a:t>
            </a:r>
          </a:p>
          <a:p>
            <a:r>
              <a:rPr lang="en-GB" dirty="0">
                <a:latin typeface="+mn-lt"/>
              </a:rPr>
              <a:t>B/W silver gelatin on cellulose ester film base</a:t>
            </a:r>
          </a:p>
          <a:p>
            <a:r>
              <a:rPr lang="en-GB" dirty="0">
                <a:latin typeface="+mn-lt"/>
              </a:rPr>
              <a:t>Chromogenic dye on cellulose ester film base or paper</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lIns="90000" tIns="46800" rIns="90000" bIns="4680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ea typeface="ＭＳ Ｐゴシック" pitchFamily="34" charset="-128"/>
              </a:rPr>
              <a:t>Monitoring Environment</a:t>
            </a:r>
          </a:p>
        </p:txBody>
      </p:sp>
      <p:sp>
        <p:nvSpPr>
          <p:cNvPr id="166915" name="Rectangle 3"/>
          <p:cNvSpPr>
            <a:spLocks noGrp="1" noChangeArrowheads="1"/>
          </p:cNvSpPr>
          <p:nvPr>
            <p:ph idx="1"/>
          </p:nvPr>
        </p:nvSpPr>
        <p:spPr/>
        <p:txBody>
          <a:bodyPr lIns="90000" tIns="46800" rIns="90000" bIns="46800"/>
          <a:lstStyle/>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Preservation Calculator (IPI)</a:t>
            </a:r>
          </a:p>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Monitoring photograph collections</a:t>
            </a:r>
          </a:p>
          <a:p>
            <a:pPr marL="727075" lvl="1" indent="-26987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Hygrothermographs</a:t>
            </a:r>
          </a:p>
          <a:p>
            <a:pPr marL="727075" lvl="1" indent="-26987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Dataloggers</a:t>
            </a:r>
          </a:p>
          <a:p>
            <a:pPr lvl="2"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IPI: PEM and Climate Notebook</a:t>
            </a:r>
          </a:p>
          <a:p>
            <a:pPr lvl="2"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Hanwell</a:t>
            </a:r>
          </a:p>
          <a:p>
            <a:pPr lvl="2"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Hobo (Onset)</a:t>
            </a:r>
          </a:p>
        </p:txBody>
      </p:sp>
      <p:sp>
        <p:nvSpPr>
          <p:cNvPr id="4" name="Date Placeholder 3"/>
          <p:cNvSpPr>
            <a:spLocks noGrp="1"/>
          </p:cNvSpPr>
          <p:nvPr>
            <p:ph type="dt" sz="half" idx="10"/>
          </p:nvPr>
        </p:nvSpPr>
        <p:spPr/>
        <p:txBody>
          <a:bodyPr/>
          <a:lstStyle/>
          <a:p>
            <a:pPr>
              <a:defRPr/>
            </a:pPr>
            <a:r>
              <a:rPr lang="en-US" smtClean="0"/>
              <a:t>Fall 2010</a:t>
            </a:r>
            <a:endParaRPr lang="en-US" dirty="0"/>
          </a:p>
        </p:txBody>
      </p:sp>
      <p:sp>
        <p:nvSpPr>
          <p:cNvPr id="6" name="Footer Placeholder 5"/>
          <p:cNvSpPr>
            <a:spLocks noGrp="1"/>
          </p:cNvSpPr>
          <p:nvPr>
            <p:ph type="ftr" sz="quarter" idx="11"/>
          </p:nvPr>
        </p:nvSpPr>
        <p:spPr/>
        <p:txBody>
          <a:bodyPr/>
          <a:lstStyle/>
          <a:p>
            <a:pPr>
              <a:defRPr/>
            </a:pPr>
            <a:r>
              <a:rPr lang="en-US" dirty="0" smtClean="0"/>
              <a:t>Society of American Archivists</a:t>
            </a:r>
            <a:endParaRPr lang="en-US" dirty="0"/>
          </a:p>
        </p:txBody>
      </p:sp>
      <p:sp>
        <p:nvSpPr>
          <p:cNvPr id="5" name="Slide Number Placeholder 4"/>
          <p:cNvSpPr>
            <a:spLocks noGrp="1"/>
          </p:cNvSpPr>
          <p:nvPr>
            <p:ph type="sldNum" sz="quarter" idx="12"/>
          </p:nvPr>
        </p:nvSpPr>
        <p:spPr/>
        <p:txBody>
          <a:bodyPr/>
          <a:lstStyle/>
          <a:p>
            <a:pPr>
              <a:defRPr/>
            </a:pPr>
            <a:fld id="{C8E67EED-FDD0-491B-9642-9081DF898AF6}" type="slidenum">
              <a:rPr lang="en-US" smtClean="0"/>
              <a:pPr>
                <a:defRPr/>
              </a:pPr>
              <a:t>63</a:t>
            </a:fld>
            <a:endParaRPr lang="en-US"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685800" y="417513"/>
            <a:ext cx="7764463" cy="1522412"/>
          </a:xfrm>
        </p:spPr>
        <p:txBody>
          <a:bodyPr lIns="90000" tIns="46800" rIns="90000" bIns="4680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ea typeface="ＭＳ Ｐゴシック" pitchFamily="34" charset="-128"/>
              </a:rPr>
              <a:t>Environmental control</a:t>
            </a:r>
          </a:p>
        </p:txBody>
      </p:sp>
      <p:sp>
        <p:nvSpPr>
          <p:cNvPr id="168963" name="Rectangle 3"/>
          <p:cNvSpPr>
            <a:spLocks noGrp="1" noChangeArrowheads="1"/>
          </p:cNvSpPr>
          <p:nvPr>
            <p:ph sz="half" idx="1"/>
          </p:nvPr>
        </p:nvSpPr>
        <p:spPr>
          <a:xfrm>
            <a:off x="685800" y="1981200"/>
            <a:ext cx="3789363" cy="4211638"/>
          </a:xfrm>
        </p:spPr>
        <p:txBody>
          <a:bodyPr lIns="90000" tIns="46800" rIns="90000" bIns="46800"/>
          <a:lstStyle/>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3200" dirty="0" smtClean="0">
                <a:ea typeface="ＭＳ Ｐゴシック" pitchFamily="34" charset="-128"/>
              </a:rPr>
              <a:t>Light</a:t>
            </a:r>
          </a:p>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3200" dirty="0" smtClean="0">
                <a:ea typeface="ＭＳ Ｐゴシック" pitchFamily="34" charset="-128"/>
              </a:rPr>
              <a:t>Air quality</a:t>
            </a:r>
          </a:p>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3200" dirty="0" smtClean="0">
                <a:ea typeface="ＭＳ Ｐゴシック" pitchFamily="34" charset="-128"/>
              </a:rPr>
              <a:t>Pests</a:t>
            </a:r>
          </a:p>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3200" dirty="0" smtClean="0">
                <a:ea typeface="ＭＳ Ｐゴシック" pitchFamily="34" charset="-128"/>
              </a:rPr>
              <a:t>Fire</a:t>
            </a:r>
          </a:p>
          <a:p>
            <a:pPr marL="327025" indent="-327025" defTabSz="457200" eaLnBrk="1" hangingPunct="1">
              <a:lnSpc>
                <a:spcPct val="93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3200" dirty="0" smtClean="0">
                <a:ea typeface="ＭＳ Ｐゴシック" pitchFamily="34" charset="-128"/>
              </a:rPr>
              <a:t>Water protection</a:t>
            </a:r>
          </a:p>
          <a:p>
            <a:pPr marL="327025" indent="-327025" defTabSz="457200" eaLnBrk="1" hangingPunct="1">
              <a:lnSpc>
                <a:spcPct val="93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3200" dirty="0" smtClean="0">
                <a:ea typeface="ＭＳ Ｐゴシック" pitchFamily="34" charset="-128"/>
              </a:rPr>
              <a:t>Mold</a:t>
            </a:r>
          </a:p>
          <a:p>
            <a:pPr marL="327025" indent="-327025" defTabSz="457200" eaLnBrk="1" hangingPunct="1">
              <a:lnSpc>
                <a:spcPct val="93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3200" dirty="0" smtClean="0">
              <a:ea typeface="ＭＳ Ｐゴシック" pitchFamily="34" charset="-128"/>
            </a:endParaRPr>
          </a:p>
          <a:p>
            <a:pPr marL="327025" indent="-327025" defTabSz="457200" eaLnBrk="1" hangingPunct="1">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3200" dirty="0" smtClean="0">
              <a:ea typeface="ＭＳ Ｐゴシック" pitchFamily="34" charset="-128"/>
            </a:endParaRPr>
          </a:p>
          <a:p>
            <a:pPr marL="327025" indent="-327025" defTabSz="457200" eaLnBrk="1" hangingPunct="1">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3200" dirty="0" smtClean="0">
              <a:ea typeface="ＭＳ Ｐゴシック" pitchFamily="34" charset="-128"/>
            </a:endParaRPr>
          </a:p>
        </p:txBody>
      </p:sp>
      <p:sp>
        <p:nvSpPr>
          <p:cNvPr id="5" name="Date Placeholder 4"/>
          <p:cNvSpPr>
            <a:spLocks noGrp="1"/>
          </p:cNvSpPr>
          <p:nvPr>
            <p:ph type="dt" sz="half" idx="10"/>
          </p:nvPr>
        </p:nvSpPr>
        <p:spPr/>
        <p:txBody>
          <a:bodyPr/>
          <a:lstStyle/>
          <a:p>
            <a:pPr>
              <a:defRPr/>
            </a:pPr>
            <a:r>
              <a:rPr lang="en-US" smtClean="0"/>
              <a:t>Fall 2010</a:t>
            </a:r>
            <a:endParaRPr lang="en-US" dirty="0"/>
          </a:p>
        </p:txBody>
      </p:sp>
      <p:sp>
        <p:nvSpPr>
          <p:cNvPr id="7" name="Footer Placeholder 6"/>
          <p:cNvSpPr>
            <a:spLocks noGrp="1"/>
          </p:cNvSpPr>
          <p:nvPr>
            <p:ph type="ftr" sz="quarter" idx="11"/>
          </p:nvPr>
        </p:nvSpPr>
        <p:spPr/>
        <p:txBody>
          <a:bodyPr/>
          <a:lstStyle/>
          <a:p>
            <a:pPr>
              <a:defRPr/>
            </a:pPr>
            <a:r>
              <a:rPr lang="en-US" dirty="0" smtClean="0"/>
              <a:t>Society of American Archivists</a:t>
            </a:r>
            <a:endParaRPr lang="en-US" dirty="0"/>
          </a:p>
        </p:txBody>
      </p:sp>
      <p:sp>
        <p:nvSpPr>
          <p:cNvPr id="6" name="Slide Number Placeholder 5"/>
          <p:cNvSpPr>
            <a:spLocks noGrp="1"/>
          </p:cNvSpPr>
          <p:nvPr>
            <p:ph type="sldNum" sz="quarter" idx="12"/>
          </p:nvPr>
        </p:nvSpPr>
        <p:spPr/>
        <p:txBody>
          <a:bodyPr/>
          <a:lstStyle/>
          <a:p>
            <a:pPr>
              <a:defRPr/>
            </a:pPr>
            <a:fld id="{9425DB96-162E-4354-B174-F963322B7E52}" type="slidenum">
              <a:rPr lang="en-US" smtClean="0"/>
              <a:pPr>
                <a:defRPr/>
              </a:pPr>
              <a:t>64</a:t>
            </a:fld>
            <a:endParaRPr lang="en-US" dirty="0"/>
          </a:p>
        </p:txBody>
      </p:sp>
      <p:pic>
        <p:nvPicPr>
          <p:cNvPr id="168967" name="Picture 7" descr="pollution"/>
          <p:cNvPicPr>
            <a:picLocks noChangeAspect="1" noChangeArrowheads="1"/>
          </p:cNvPicPr>
          <p:nvPr/>
        </p:nvPicPr>
        <p:blipFill>
          <a:blip r:embed="rId3" cstate="print"/>
          <a:srcRect/>
          <a:stretch>
            <a:fillRect/>
          </a:stretch>
        </p:blipFill>
        <p:spPr bwMode="auto">
          <a:xfrm>
            <a:off x="5105400" y="1981200"/>
            <a:ext cx="3203575" cy="3962400"/>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1026"/>
          <p:cNvSpPr>
            <a:spLocks noGrp="1" noChangeArrowheads="1"/>
          </p:cNvSpPr>
          <p:nvPr>
            <p:ph type="title"/>
          </p:nvPr>
        </p:nvSpPr>
        <p:spPr/>
        <p:txBody>
          <a:bodyPr lIns="90000" tIns="46800" rIns="90000" bIns="4680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ea typeface="ＭＳ Ｐゴシック" pitchFamily="34" charset="-128"/>
              </a:rPr>
              <a:t>Cool and cold storage</a:t>
            </a:r>
          </a:p>
        </p:txBody>
      </p:sp>
      <p:sp>
        <p:nvSpPr>
          <p:cNvPr id="171011" name="Rectangle 1027"/>
          <p:cNvSpPr>
            <a:spLocks noGrp="1" noChangeArrowheads="1"/>
          </p:cNvSpPr>
          <p:nvPr>
            <p:ph idx="1"/>
          </p:nvPr>
        </p:nvSpPr>
        <p:spPr/>
        <p:txBody>
          <a:bodyPr lIns="90000" tIns="46800" rIns="90000" bIns="46800"/>
          <a:lstStyle/>
          <a:p>
            <a:pPr marL="327025" indent="-327025" defTabSz="457200" eaLnBrk="1" hangingPunct="1">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Humidity-controlled vaults vs. Commercial Freezer options</a:t>
            </a:r>
          </a:p>
          <a:p>
            <a:pPr marL="727075" lvl="1" indent="-269875" defTabSz="457200" eaLnBrk="1" hangingPunct="1">
              <a:lnSpc>
                <a:spcPct val="71000"/>
              </a:lnSpc>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“Passive” systems</a:t>
            </a:r>
          </a:p>
          <a:p>
            <a:pPr marL="327025" indent="-327025" defTabSz="457200" eaLnBrk="1" hangingPunct="1">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dirty="0" smtClean="0">
              <a:ea typeface="ＭＳ Ｐゴシック" pitchFamily="34" charset="-128"/>
            </a:endParaRPr>
          </a:p>
          <a:p>
            <a:pPr marL="327025" indent="-327025" defTabSz="457200" eaLnBrk="1" hangingPunct="1">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Consider access and use requirements</a:t>
            </a:r>
          </a:p>
          <a:p>
            <a:pPr marL="727075" lvl="1" indent="-269875" defTabSz="457200" eaLnBrk="1" hangingPunct="1">
              <a:lnSpc>
                <a:spcPct val="71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Proper packaging</a:t>
            </a:r>
          </a:p>
          <a:p>
            <a:pPr marL="727075" lvl="1" indent="-269875" defTabSz="457200" eaLnBrk="1" hangingPunct="1">
              <a:lnSpc>
                <a:spcPct val="71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Special handling</a:t>
            </a:r>
          </a:p>
        </p:txBody>
      </p:sp>
      <p:sp>
        <p:nvSpPr>
          <p:cNvPr id="4" name="Date Placeholder 3"/>
          <p:cNvSpPr>
            <a:spLocks noGrp="1"/>
          </p:cNvSpPr>
          <p:nvPr>
            <p:ph type="dt" sz="half" idx="10"/>
          </p:nvPr>
        </p:nvSpPr>
        <p:spPr/>
        <p:txBody>
          <a:bodyPr/>
          <a:lstStyle/>
          <a:p>
            <a:pPr>
              <a:defRPr/>
            </a:pPr>
            <a:r>
              <a:rPr lang="en-US" smtClean="0"/>
              <a:t>Fall 2010</a:t>
            </a:r>
            <a:endParaRPr lang="en-US" dirty="0"/>
          </a:p>
        </p:txBody>
      </p:sp>
      <p:sp>
        <p:nvSpPr>
          <p:cNvPr id="6" name="Footer Placeholder 5"/>
          <p:cNvSpPr>
            <a:spLocks noGrp="1"/>
          </p:cNvSpPr>
          <p:nvPr>
            <p:ph type="ftr" sz="quarter" idx="11"/>
          </p:nvPr>
        </p:nvSpPr>
        <p:spPr/>
        <p:txBody>
          <a:bodyPr/>
          <a:lstStyle/>
          <a:p>
            <a:pPr>
              <a:defRPr/>
            </a:pPr>
            <a:r>
              <a:rPr lang="en-US" dirty="0" smtClean="0"/>
              <a:t>Society of American Archivists</a:t>
            </a:r>
            <a:endParaRPr lang="en-US" dirty="0"/>
          </a:p>
        </p:txBody>
      </p:sp>
      <p:sp>
        <p:nvSpPr>
          <p:cNvPr id="5" name="Slide Number Placeholder 4"/>
          <p:cNvSpPr>
            <a:spLocks noGrp="1"/>
          </p:cNvSpPr>
          <p:nvPr>
            <p:ph type="sldNum" sz="quarter" idx="12"/>
          </p:nvPr>
        </p:nvSpPr>
        <p:spPr/>
        <p:txBody>
          <a:bodyPr/>
          <a:lstStyle/>
          <a:p>
            <a:pPr>
              <a:defRPr/>
            </a:pPr>
            <a:fld id="{C8E67EED-FDD0-491B-9642-9081DF898AF6}" type="slidenum">
              <a:rPr lang="en-US" smtClean="0"/>
              <a:pPr>
                <a:defRPr/>
              </a:pPr>
              <a:t>65</a:t>
            </a:fld>
            <a:endParaRPr lang="en-US"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1026"/>
          <p:cNvSpPr>
            <a:spLocks noGrp="1" noChangeArrowheads="1"/>
          </p:cNvSpPr>
          <p:nvPr>
            <p:ph type="title"/>
          </p:nvPr>
        </p:nvSpPr>
        <p:spPr/>
        <p:txBody>
          <a:bodyPr lIns="90000" tIns="46800" rIns="90000" bIns="4680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ea typeface="ＭＳ Ｐゴシック" pitchFamily="34" charset="-128"/>
              </a:rPr>
              <a:t>Environmental conditions</a:t>
            </a:r>
          </a:p>
        </p:txBody>
      </p:sp>
      <p:sp>
        <p:nvSpPr>
          <p:cNvPr id="173059" name="Rectangle 1027"/>
          <p:cNvSpPr>
            <a:spLocks noGrp="1" noChangeArrowheads="1"/>
          </p:cNvSpPr>
          <p:nvPr>
            <p:ph sz="half" idx="1"/>
          </p:nvPr>
        </p:nvSpPr>
        <p:spPr>
          <a:xfrm>
            <a:off x="685800" y="1981200"/>
            <a:ext cx="3817938" cy="4116388"/>
          </a:xfrm>
        </p:spPr>
        <p:txBody>
          <a:bodyPr lIns="90000" tIns="46800" rIns="90000" bIns="46800"/>
          <a:lstStyle/>
          <a:p>
            <a:pPr marL="327025" indent="-327025" defTabSz="457200" eaLnBrk="1" hangingPunct="1">
              <a:spcBef>
                <a:spcPts val="700"/>
              </a:spcBef>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dirty="0" smtClean="0">
              <a:ea typeface="ＭＳ Ｐゴシック" pitchFamily="34" charset="-128"/>
              <a:cs typeface="Times New Roman" pitchFamily="18" charset="0"/>
            </a:endParaRPr>
          </a:p>
          <a:p>
            <a:pPr marL="327025" indent="-327025" defTabSz="457200" eaLnBrk="1" hangingPunct="1">
              <a:spcBef>
                <a:spcPts val="700"/>
              </a:spcBef>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dirty="0" smtClean="0">
              <a:ea typeface="ＭＳ Ｐゴシック" pitchFamily="34" charset="-128"/>
              <a:cs typeface="Times New Roman" pitchFamily="18" charset="0"/>
            </a:endParaRPr>
          </a:p>
        </p:txBody>
      </p:sp>
      <p:sp>
        <p:nvSpPr>
          <p:cNvPr id="173060" name="Rectangle 1028"/>
          <p:cNvSpPr>
            <a:spLocks noGrp="1" noChangeArrowheads="1"/>
          </p:cNvSpPr>
          <p:nvPr>
            <p:ph sz="half" idx="2"/>
          </p:nvPr>
        </p:nvSpPr>
        <p:spPr>
          <a:xfrm>
            <a:off x="685800" y="1905000"/>
            <a:ext cx="7772400" cy="4038600"/>
          </a:xfrm>
        </p:spPr>
        <p:txBody>
          <a:bodyPr lIns="90000" tIns="46800" rIns="90000" bIns="46800"/>
          <a:lstStyle/>
          <a:p>
            <a:pPr marL="327025" indent="-327025" defTabSz="457200" eaLnBrk="1" hangingPunct="1">
              <a:lnSpc>
                <a:spcPct val="71000"/>
              </a:lnSpc>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u="sng" dirty="0" smtClean="0">
                <a:ea typeface="ＭＳ Ｐゴシック" pitchFamily="34" charset="-128"/>
              </a:rPr>
              <a:t>Making sense of the recommendations:</a:t>
            </a:r>
          </a:p>
          <a:p>
            <a:pPr marL="327025" indent="-327025" defTabSz="457200" eaLnBrk="1" hangingPunct="1">
              <a:lnSpc>
                <a:spcPct val="71000"/>
              </a:lnSpc>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u="sng" dirty="0" smtClean="0">
              <a:ea typeface="ＭＳ Ｐゴシック" pitchFamily="34" charset="-128"/>
            </a:endParaRPr>
          </a:p>
          <a:p>
            <a:pPr marL="327025" indent="-327025" defTabSz="457200" eaLnBrk="1" hangingPunct="1">
              <a:lnSpc>
                <a:spcPct val="71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Monitor existing conditions</a:t>
            </a:r>
          </a:p>
          <a:p>
            <a:pPr marL="327025" indent="-327025" defTabSz="457200" eaLnBrk="1" hangingPunct="1">
              <a:lnSpc>
                <a:spcPct val="71000"/>
              </a:lnSpc>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dirty="0" smtClean="0">
              <a:ea typeface="ＭＳ Ｐゴシック" pitchFamily="34" charset="-128"/>
            </a:endParaRPr>
          </a:p>
          <a:p>
            <a:pPr marL="327025" indent="-327025" defTabSz="457200" eaLnBrk="1" hangingPunct="1">
              <a:lnSpc>
                <a:spcPct val="71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Evaluate needs of your collections</a:t>
            </a:r>
          </a:p>
          <a:p>
            <a:pPr marL="327025" indent="-327025" defTabSz="457200" eaLnBrk="1" hangingPunct="1">
              <a:lnSpc>
                <a:spcPct val="71000"/>
              </a:lnSpc>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dirty="0" smtClean="0">
              <a:ea typeface="ＭＳ Ｐゴシック" pitchFamily="34" charset="-128"/>
            </a:endParaRPr>
          </a:p>
          <a:p>
            <a:pPr marL="327025" indent="-327025" defTabSz="457200" eaLnBrk="1" hangingPunct="1">
              <a:lnSpc>
                <a:spcPct val="71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Do whatever you can, as soon as you can</a:t>
            </a:r>
          </a:p>
          <a:p>
            <a:pPr marL="327025" indent="-327025" defTabSz="457200" eaLnBrk="1" hangingPunct="1">
              <a:lnSpc>
                <a:spcPct val="71000"/>
              </a:lnSpc>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dirty="0" smtClean="0">
              <a:ea typeface="ＭＳ Ｐゴシック" pitchFamily="34" charset="-128"/>
            </a:endParaRPr>
          </a:p>
          <a:p>
            <a:pPr marL="327025" indent="-327025" defTabSz="457200" eaLnBrk="1" hangingPunct="1">
              <a:lnSpc>
                <a:spcPct val="71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Look for ways and means to make bigger improvements over time </a:t>
            </a:r>
          </a:p>
        </p:txBody>
      </p:sp>
      <p:sp>
        <p:nvSpPr>
          <p:cNvPr id="5" name="Date Placeholder 4"/>
          <p:cNvSpPr>
            <a:spLocks noGrp="1"/>
          </p:cNvSpPr>
          <p:nvPr>
            <p:ph type="dt" sz="half" idx="10"/>
          </p:nvPr>
        </p:nvSpPr>
        <p:spPr/>
        <p:txBody>
          <a:bodyPr/>
          <a:lstStyle/>
          <a:p>
            <a:pPr>
              <a:defRPr/>
            </a:pPr>
            <a:r>
              <a:rPr lang="en-US" smtClean="0"/>
              <a:t>Fall 2010</a:t>
            </a:r>
            <a:endParaRPr lang="en-US" dirty="0"/>
          </a:p>
        </p:txBody>
      </p:sp>
      <p:sp>
        <p:nvSpPr>
          <p:cNvPr id="7" name="Footer Placeholder 6"/>
          <p:cNvSpPr>
            <a:spLocks noGrp="1"/>
          </p:cNvSpPr>
          <p:nvPr>
            <p:ph type="ftr" sz="quarter" idx="11"/>
          </p:nvPr>
        </p:nvSpPr>
        <p:spPr/>
        <p:txBody>
          <a:bodyPr/>
          <a:lstStyle/>
          <a:p>
            <a:pPr>
              <a:defRPr/>
            </a:pPr>
            <a:r>
              <a:rPr lang="en-US" dirty="0" smtClean="0"/>
              <a:t>Society of American Archivists</a:t>
            </a:r>
            <a:endParaRPr lang="en-US" dirty="0"/>
          </a:p>
        </p:txBody>
      </p:sp>
      <p:sp>
        <p:nvSpPr>
          <p:cNvPr id="6" name="Slide Number Placeholder 5"/>
          <p:cNvSpPr>
            <a:spLocks noGrp="1"/>
          </p:cNvSpPr>
          <p:nvPr>
            <p:ph type="sldNum" sz="quarter" idx="12"/>
          </p:nvPr>
        </p:nvSpPr>
        <p:spPr/>
        <p:txBody>
          <a:bodyPr/>
          <a:lstStyle/>
          <a:p>
            <a:pPr>
              <a:defRPr/>
            </a:pPr>
            <a:fld id="{9425DB96-162E-4354-B174-F963322B7E52}" type="slidenum">
              <a:rPr lang="en-US" smtClean="0"/>
              <a:pPr>
                <a:defRPr/>
              </a:pPr>
              <a:t>66</a:t>
            </a:fld>
            <a:endParaRPr lang="en-US"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Date Placeholder 3"/>
          <p:cNvSpPr txBox="1">
            <a:spLocks noGrp="1"/>
          </p:cNvSpPr>
          <p:nvPr/>
        </p:nvSpPr>
        <p:spPr bwMode="auto">
          <a:xfrm>
            <a:off x="685800" y="6248400"/>
            <a:ext cx="1905000" cy="457200"/>
          </a:xfrm>
          <a:prstGeom prst="rect">
            <a:avLst/>
          </a:prstGeom>
          <a:noFill/>
          <a:ln w="9525">
            <a:noFill/>
            <a:miter lim="800000"/>
            <a:headEnd/>
            <a:tailEnd/>
          </a:ln>
        </p:spPr>
        <p:txBody>
          <a:bodyPr/>
          <a:lstStyle/>
          <a:p>
            <a:endParaRPr lang="en-US" sz="1400" dirty="0">
              <a:latin typeface="Arial" charset="0"/>
            </a:endParaRPr>
          </a:p>
        </p:txBody>
      </p:sp>
      <p:sp>
        <p:nvSpPr>
          <p:cNvPr id="175107" name="Footer Placeholder 4"/>
          <p:cNvSpPr txBox="1">
            <a:spLocks noGrp="1"/>
          </p:cNvSpPr>
          <p:nvPr/>
        </p:nvSpPr>
        <p:spPr bwMode="auto">
          <a:xfrm>
            <a:off x="3124200" y="6248400"/>
            <a:ext cx="2895600" cy="457200"/>
          </a:xfrm>
          <a:prstGeom prst="rect">
            <a:avLst/>
          </a:prstGeom>
          <a:noFill/>
          <a:ln w="9525">
            <a:noFill/>
            <a:miter lim="800000"/>
            <a:headEnd/>
            <a:tailEnd/>
          </a:ln>
        </p:spPr>
        <p:txBody>
          <a:bodyPr/>
          <a:lstStyle/>
          <a:p>
            <a:pPr algn="ctr"/>
            <a:r>
              <a:rPr lang="en-US" sz="1400" dirty="0">
                <a:latin typeface="Arial" charset="0"/>
              </a:rPr>
              <a:t>Society of American Archivists</a:t>
            </a:r>
          </a:p>
        </p:txBody>
      </p:sp>
      <p:sp>
        <p:nvSpPr>
          <p:cNvPr id="175108"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9F05CC28-D3B0-4BA7-87EE-C2F45261862A}" type="slidenum">
              <a:rPr lang="en-US" sz="1400">
                <a:latin typeface="Arial" charset="0"/>
              </a:rPr>
              <a:pPr algn="r"/>
              <a:t>67</a:t>
            </a:fld>
            <a:endParaRPr lang="en-US" sz="1400" dirty="0">
              <a:latin typeface="Arial" charset="0"/>
            </a:endParaRPr>
          </a:p>
        </p:txBody>
      </p:sp>
      <p:sp>
        <p:nvSpPr>
          <p:cNvPr id="7" name="Date Placeholder 6"/>
          <p:cNvSpPr>
            <a:spLocks noGrp="1"/>
          </p:cNvSpPr>
          <p:nvPr>
            <p:ph type="dt" sz="half" idx="10"/>
          </p:nvPr>
        </p:nvSpPr>
        <p:spPr/>
        <p:txBody>
          <a:bodyPr/>
          <a:lstStyle/>
          <a:p>
            <a:pPr>
              <a:defRPr/>
            </a:pPr>
            <a:r>
              <a:rPr lang="en-US" smtClean="0"/>
              <a:t>Fall 2010</a:t>
            </a:r>
            <a:endParaRPr lang="en-US" dirty="0"/>
          </a:p>
        </p:txBody>
      </p:sp>
      <p:sp>
        <p:nvSpPr>
          <p:cNvPr id="9" name="Footer Placeholder 8"/>
          <p:cNvSpPr>
            <a:spLocks noGrp="1"/>
          </p:cNvSpPr>
          <p:nvPr>
            <p:ph type="ftr" sz="quarter" idx="11"/>
          </p:nvPr>
        </p:nvSpPr>
        <p:spPr/>
        <p:txBody>
          <a:bodyPr/>
          <a:lstStyle/>
          <a:p>
            <a:pPr>
              <a:defRPr/>
            </a:pPr>
            <a:r>
              <a:rPr lang="en-US" dirty="0" smtClean="0"/>
              <a:t>Society of American Archivists</a:t>
            </a:r>
            <a:endParaRPr lang="en-US" dirty="0"/>
          </a:p>
        </p:txBody>
      </p:sp>
      <p:sp>
        <p:nvSpPr>
          <p:cNvPr id="8" name="Slide Number Placeholder 7"/>
          <p:cNvSpPr>
            <a:spLocks noGrp="1"/>
          </p:cNvSpPr>
          <p:nvPr>
            <p:ph type="sldNum" sz="quarter" idx="12"/>
          </p:nvPr>
        </p:nvSpPr>
        <p:spPr/>
        <p:txBody>
          <a:bodyPr/>
          <a:lstStyle/>
          <a:p>
            <a:pPr>
              <a:defRPr/>
            </a:pPr>
            <a:fld id="{B21C9253-C67A-4118-A591-63D4DBE9DBDC}" type="slidenum">
              <a:rPr lang="en-US" smtClean="0"/>
              <a:pPr>
                <a:defRPr/>
              </a:pPr>
              <a:t>67</a:t>
            </a:fld>
            <a:endParaRPr lang="en-US" dirty="0"/>
          </a:p>
        </p:txBody>
      </p:sp>
      <p:sp>
        <p:nvSpPr>
          <p:cNvPr id="175109" name="Rectangle 2"/>
          <p:cNvSpPr>
            <a:spLocks noGrp="1" noChangeArrowheads="1"/>
          </p:cNvSpPr>
          <p:nvPr>
            <p:ph type="title" idx="4294967295"/>
          </p:nvPr>
        </p:nvSpPr>
        <p:spPr>
          <a:xfrm>
            <a:off x="0" y="608013"/>
            <a:ext cx="8991600" cy="1143000"/>
          </a:xfrm>
        </p:spPr>
        <p:txBody>
          <a:bodyPr lIns="90000" tIns="46800" rIns="90000" bIns="4680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ea typeface="ＭＳ Ｐゴシック" pitchFamily="34" charset="-128"/>
              </a:rPr>
              <a:t>Preservation assessment</a:t>
            </a:r>
          </a:p>
        </p:txBody>
      </p:sp>
      <p:sp>
        <p:nvSpPr>
          <p:cNvPr id="175110" name="Rectangle 3"/>
          <p:cNvSpPr>
            <a:spLocks noGrp="1" noChangeArrowheads="1"/>
          </p:cNvSpPr>
          <p:nvPr>
            <p:ph type="body" idx="4294967295"/>
          </p:nvPr>
        </p:nvSpPr>
        <p:spPr>
          <a:xfrm>
            <a:off x="762000" y="1981200"/>
            <a:ext cx="7696200" cy="4114800"/>
          </a:xfrm>
        </p:spPr>
        <p:txBody>
          <a:bodyPr lIns="90000" tIns="46800" rIns="90000" bIns="46800"/>
          <a:lstStyle/>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Risk and needs assessment</a:t>
            </a:r>
          </a:p>
          <a:p>
            <a:pPr marL="327025" indent="-327025" defTabSz="457200" eaLnBrk="1" hangingPunct="1">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		Condition, use, value</a:t>
            </a:r>
          </a:p>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Health and Safety concerns</a:t>
            </a:r>
          </a:p>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Recordkeeping</a:t>
            </a:r>
          </a:p>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Evaluate archival policies and practices</a:t>
            </a:r>
          </a:p>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a typeface="ＭＳ Ｐゴシック" pitchFamily="34" charset="-128"/>
              </a:rPr>
              <a:t>Training</a:t>
            </a:r>
          </a:p>
          <a:p>
            <a:pPr marL="327025" indent="-327025" defTabSz="457200" eaLnBrk="1" hangingPunct="1">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dirty="0" smtClean="0">
              <a:ea typeface="ＭＳ Ｐゴシック" pitchFamily="34" charset="-128"/>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Date Placeholder 3"/>
          <p:cNvSpPr txBox="1">
            <a:spLocks noGrp="1"/>
          </p:cNvSpPr>
          <p:nvPr/>
        </p:nvSpPr>
        <p:spPr bwMode="auto">
          <a:xfrm>
            <a:off x="685800" y="6248400"/>
            <a:ext cx="1905000" cy="457200"/>
          </a:xfrm>
          <a:prstGeom prst="rect">
            <a:avLst/>
          </a:prstGeom>
          <a:noFill/>
          <a:ln w="9525">
            <a:noFill/>
            <a:miter lim="800000"/>
            <a:headEnd/>
            <a:tailEnd/>
          </a:ln>
        </p:spPr>
        <p:txBody>
          <a:bodyPr/>
          <a:lstStyle/>
          <a:p>
            <a:endParaRPr lang="en-US" sz="1400" dirty="0">
              <a:latin typeface="Arial" charset="0"/>
            </a:endParaRPr>
          </a:p>
        </p:txBody>
      </p:sp>
      <p:sp>
        <p:nvSpPr>
          <p:cNvPr id="177155" name="Footer Placeholder 4"/>
          <p:cNvSpPr txBox="1">
            <a:spLocks noGrp="1"/>
          </p:cNvSpPr>
          <p:nvPr/>
        </p:nvSpPr>
        <p:spPr bwMode="auto">
          <a:xfrm>
            <a:off x="3124200" y="6248400"/>
            <a:ext cx="2895600" cy="457200"/>
          </a:xfrm>
          <a:prstGeom prst="rect">
            <a:avLst/>
          </a:prstGeom>
          <a:noFill/>
          <a:ln w="9525">
            <a:noFill/>
            <a:miter lim="800000"/>
            <a:headEnd/>
            <a:tailEnd/>
          </a:ln>
        </p:spPr>
        <p:txBody>
          <a:bodyPr/>
          <a:lstStyle/>
          <a:p>
            <a:pPr algn="ctr"/>
            <a:r>
              <a:rPr lang="en-US" sz="1400" dirty="0">
                <a:latin typeface="Arial" charset="0"/>
              </a:rPr>
              <a:t>Society of American Archivists</a:t>
            </a:r>
          </a:p>
        </p:txBody>
      </p:sp>
      <p:sp>
        <p:nvSpPr>
          <p:cNvPr id="177156"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12F88F64-C72E-4CF9-B985-A7832F337885}" type="slidenum">
              <a:rPr lang="en-US" sz="1400">
                <a:latin typeface="Arial" charset="0"/>
              </a:rPr>
              <a:pPr algn="r"/>
              <a:t>68</a:t>
            </a:fld>
            <a:endParaRPr lang="en-US" sz="1400" dirty="0">
              <a:latin typeface="Arial" charset="0"/>
            </a:endParaRPr>
          </a:p>
        </p:txBody>
      </p:sp>
      <p:sp>
        <p:nvSpPr>
          <p:cNvPr id="8" name="Date Placeholder 7"/>
          <p:cNvSpPr>
            <a:spLocks noGrp="1"/>
          </p:cNvSpPr>
          <p:nvPr>
            <p:ph type="dt" sz="half" idx="10"/>
          </p:nvPr>
        </p:nvSpPr>
        <p:spPr/>
        <p:txBody>
          <a:bodyPr/>
          <a:lstStyle/>
          <a:p>
            <a:pPr>
              <a:defRPr/>
            </a:pPr>
            <a:r>
              <a:rPr lang="en-US" smtClean="0"/>
              <a:t>Fall 2010</a:t>
            </a:r>
            <a:endParaRPr lang="en-US" dirty="0"/>
          </a:p>
        </p:txBody>
      </p:sp>
      <p:sp>
        <p:nvSpPr>
          <p:cNvPr id="10" name="Footer Placeholder 9"/>
          <p:cNvSpPr>
            <a:spLocks noGrp="1"/>
          </p:cNvSpPr>
          <p:nvPr>
            <p:ph type="ftr" sz="quarter" idx="11"/>
          </p:nvPr>
        </p:nvSpPr>
        <p:spPr/>
        <p:txBody>
          <a:bodyPr/>
          <a:lstStyle/>
          <a:p>
            <a:pPr>
              <a:defRPr/>
            </a:pPr>
            <a:r>
              <a:rPr lang="en-US" dirty="0" smtClean="0"/>
              <a:t>Society of American Archivists</a:t>
            </a:r>
            <a:endParaRPr lang="en-US" dirty="0"/>
          </a:p>
        </p:txBody>
      </p:sp>
      <p:sp>
        <p:nvSpPr>
          <p:cNvPr id="9" name="Slide Number Placeholder 8"/>
          <p:cNvSpPr>
            <a:spLocks noGrp="1"/>
          </p:cNvSpPr>
          <p:nvPr>
            <p:ph type="sldNum" sz="quarter" idx="12"/>
          </p:nvPr>
        </p:nvSpPr>
        <p:spPr/>
        <p:txBody>
          <a:bodyPr/>
          <a:lstStyle/>
          <a:p>
            <a:pPr>
              <a:defRPr/>
            </a:pPr>
            <a:fld id="{B21C9253-C67A-4118-A591-63D4DBE9DBDC}" type="slidenum">
              <a:rPr lang="en-US" smtClean="0"/>
              <a:pPr>
                <a:defRPr/>
              </a:pPr>
              <a:t>68</a:t>
            </a:fld>
            <a:endParaRPr lang="en-US" dirty="0"/>
          </a:p>
        </p:txBody>
      </p:sp>
      <p:sp>
        <p:nvSpPr>
          <p:cNvPr id="177157" name="Rectangle 1026"/>
          <p:cNvSpPr>
            <a:spLocks noGrp="1" noChangeArrowheads="1"/>
          </p:cNvSpPr>
          <p:nvPr>
            <p:ph type="title" idx="4294967295"/>
          </p:nvPr>
        </p:nvSpPr>
        <p:spPr>
          <a:xfrm>
            <a:off x="0" y="608013"/>
            <a:ext cx="9144000" cy="1143000"/>
          </a:xfrm>
        </p:spPr>
        <p:txBody>
          <a:bodyPr lIns="90000" tIns="46800" rIns="90000" bIns="4680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ea typeface="ＭＳ Ｐゴシック" pitchFamily="34" charset="-128"/>
              </a:rPr>
              <a:t>Emergency preparedness</a:t>
            </a:r>
          </a:p>
        </p:txBody>
      </p:sp>
      <p:sp>
        <p:nvSpPr>
          <p:cNvPr id="177158" name="Rectangle 1027"/>
          <p:cNvSpPr>
            <a:spLocks noGrp="1" noChangeArrowheads="1"/>
          </p:cNvSpPr>
          <p:nvPr>
            <p:ph type="body" idx="4294967295"/>
          </p:nvPr>
        </p:nvSpPr>
        <p:spPr>
          <a:xfrm>
            <a:off x="381000" y="1981200"/>
            <a:ext cx="6248400" cy="4114800"/>
          </a:xfrm>
        </p:spPr>
        <p:txBody>
          <a:bodyPr lIns="90000" tIns="46800" rIns="90000" bIns="46800"/>
          <a:lstStyle/>
          <a:p>
            <a:pPr marL="330200" indent="-330200" defTabSz="457200" eaLnBrk="1" hangingPunct="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smtClean="0">
                <a:ea typeface="ＭＳ Ｐゴシック" pitchFamily="34" charset="-128"/>
              </a:rPr>
              <a:t>Have a response and recovery plan</a:t>
            </a:r>
          </a:p>
          <a:p>
            <a:pPr marL="330200" indent="-330200" defTabSz="457200" eaLnBrk="1" hangingPunct="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smtClean="0">
                <a:ea typeface="ＭＳ Ｐゴシック" pitchFamily="34" charset="-128"/>
              </a:rPr>
              <a:t>Photos vulnerable to water</a:t>
            </a:r>
          </a:p>
          <a:p>
            <a:pPr marL="330200" indent="-330200" defTabSz="457200" eaLnBrk="1" hangingPunct="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smtClean="0">
                <a:ea typeface="ＭＳ Ｐゴシック" pitchFamily="34" charset="-128"/>
              </a:rPr>
              <a:t>Salvage operations</a:t>
            </a:r>
          </a:p>
          <a:p>
            <a:pPr marL="330200" indent="-330200" defTabSz="457200" eaLnBrk="1" hangingPunct="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smtClean="0">
                <a:ea typeface="ＭＳ Ｐゴシック" pitchFamily="34" charset="-128"/>
              </a:rPr>
              <a:t>Set priorities</a:t>
            </a:r>
          </a:p>
          <a:p>
            <a:pPr marL="330200" indent="-330200" defTabSz="457200" eaLnBrk="1" hangingPunct="1">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800" dirty="0" smtClean="0">
              <a:ea typeface="ＭＳ Ｐゴシック" pitchFamily="34" charset="-128"/>
            </a:endParaRPr>
          </a:p>
          <a:p>
            <a:pPr marL="330200" indent="-330200" defTabSz="457200" eaLnBrk="1" hangingPunct="1">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dirty="0" smtClean="0">
              <a:ea typeface="ＭＳ Ｐゴシック" pitchFamily="34" charset="-128"/>
            </a:endParaRPr>
          </a:p>
          <a:p>
            <a:pPr marL="330200" indent="-330200" defTabSz="457200" eaLnBrk="1" hangingPunct="1">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dirty="0" smtClean="0">
              <a:ea typeface="ＭＳ Ｐゴシック" pitchFamily="34" charset="-128"/>
            </a:endParaRPr>
          </a:p>
        </p:txBody>
      </p:sp>
      <p:pic>
        <p:nvPicPr>
          <p:cNvPr id="177160" name="Picture 8" descr="Clayton7"/>
          <p:cNvPicPr>
            <a:picLocks noChangeAspect="1" noChangeArrowheads="1"/>
          </p:cNvPicPr>
          <p:nvPr/>
        </p:nvPicPr>
        <p:blipFill>
          <a:blip r:embed="rId3" cstate="print"/>
          <a:srcRect/>
          <a:stretch>
            <a:fillRect/>
          </a:stretch>
        </p:blipFill>
        <p:spPr bwMode="auto">
          <a:xfrm>
            <a:off x="4724400" y="3048000"/>
            <a:ext cx="3886200" cy="2914650"/>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Date Placeholder 2"/>
          <p:cNvSpPr txBox="1">
            <a:spLocks noGrp="1"/>
          </p:cNvSpPr>
          <p:nvPr/>
        </p:nvSpPr>
        <p:spPr bwMode="auto">
          <a:xfrm>
            <a:off x="685800" y="6248400"/>
            <a:ext cx="1905000" cy="457200"/>
          </a:xfrm>
          <a:prstGeom prst="rect">
            <a:avLst/>
          </a:prstGeom>
          <a:noFill/>
          <a:ln w="9525">
            <a:noFill/>
            <a:miter lim="800000"/>
            <a:headEnd/>
            <a:tailEnd/>
          </a:ln>
        </p:spPr>
        <p:txBody>
          <a:bodyPr/>
          <a:lstStyle/>
          <a:p>
            <a:endParaRPr lang="en-US" sz="1400" dirty="0">
              <a:latin typeface="Arial" charset="0"/>
            </a:endParaRPr>
          </a:p>
        </p:txBody>
      </p:sp>
      <p:sp>
        <p:nvSpPr>
          <p:cNvPr id="179203" name="Footer Placeholder 3"/>
          <p:cNvSpPr txBox="1">
            <a:spLocks noGrp="1"/>
          </p:cNvSpPr>
          <p:nvPr/>
        </p:nvSpPr>
        <p:spPr bwMode="auto">
          <a:xfrm>
            <a:off x="3124200" y="6248400"/>
            <a:ext cx="2895600" cy="457200"/>
          </a:xfrm>
          <a:prstGeom prst="rect">
            <a:avLst/>
          </a:prstGeom>
          <a:noFill/>
          <a:ln w="9525">
            <a:noFill/>
            <a:miter lim="800000"/>
            <a:headEnd/>
            <a:tailEnd/>
          </a:ln>
        </p:spPr>
        <p:txBody>
          <a:bodyPr/>
          <a:lstStyle/>
          <a:p>
            <a:pPr algn="ctr"/>
            <a:r>
              <a:rPr lang="en-US" sz="1400" dirty="0">
                <a:latin typeface="Arial" charset="0"/>
              </a:rPr>
              <a:t>Society of American Archivists</a:t>
            </a:r>
          </a:p>
        </p:txBody>
      </p:sp>
      <p:sp>
        <p:nvSpPr>
          <p:cNvPr id="179204"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6048C286-3C76-4624-926B-3E0E49D03C25}" type="slidenum">
              <a:rPr lang="en-US" sz="1400">
                <a:latin typeface="Arial" charset="0"/>
              </a:rPr>
              <a:pPr algn="r"/>
              <a:t>69</a:t>
            </a:fld>
            <a:endParaRPr lang="en-US" sz="1400" dirty="0">
              <a:latin typeface="Arial" charset="0"/>
            </a:endParaRPr>
          </a:p>
        </p:txBody>
      </p:sp>
      <p:sp>
        <p:nvSpPr>
          <p:cNvPr id="7" name="Date Placeholder 6"/>
          <p:cNvSpPr>
            <a:spLocks noGrp="1"/>
          </p:cNvSpPr>
          <p:nvPr>
            <p:ph type="dt" sz="half" idx="10"/>
          </p:nvPr>
        </p:nvSpPr>
        <p:spPr/>
        <p:txBody>
          <a:bodyPr/>
          <a:lstStyle/>
          <a:p>
            <a:pPr>
              <a:defRPr/>
            </a:pPr>
            <a:r>
              <a:rPr lang="en-US" smtClean="0"/>
              <a:t>Fall 2010</a:t>
            </a:r>
            <a:endParaRPr lang="en-US" dirty="0"/>
          </a:p>
        </p:txBody>
      </p:sp>
      <p:sp>
        <p:nvSpPr>
          <p:cNvPr id="9" name="Footer Placeholder 8"/>
          <p:cNvSpPr>
            <a:spLocks noGrp="1"/>
          </p:cNvSpPr>
          <p:nvPr>
            <p:ph type="ftr" sz="quarter" idx="11"/>
          </p:nvPr>
        </p:nvSpPr>
        <p:spPr/>
        <p:txBody>
          <a:bodyPr/>
          <a:lstStyle/>
          <a:p>
            <a:pPr>
              <a:defRPr/>
            </a:pPr>
            <a:r>
              <a:rPr lang="en-US" dirty="0" smtClean="0"/>
              <a:t>Society of American Archivists</a:t>
            </a:r>
            <a:endParaRPr lang="en-US" dirty="0"/>
          </a:p>
        </p:txBody>
      </p:sp>
      <p:sp>
        <p:nvSpPr>
          <p:cNvPr id="8" name="Slide Number Placeholder 7"/>
          <p:cNvSpPr>
            <a:spLocks noGrp="1"/>
          </p:cNvSpPr>
          <p:nvPr>
            <p:ph type="sldNum" sz="quarter" idx="12"/>
          </p:nvPr>
        </p:nvSpPr>
        <p:spPr/>
        <p:txBody>
          <a:bodyPr/>
          <a:lstStyle/>
          <a:p>
            <a:pPr>
              <a:defRPr/>
            </a:pPr>
            <a:fld id="{B21C9253-C67A-4118-A591-63D4DBE9DBDC}" type="slidenum">
              <a:rPr lang="en-US" smtClean="0"/>
              <a:pPr>
                <a:defRPr/>
              </a:pPr>
              <a:t>69</a:t>
            </a:fld>
            <a:endParaRPr lang="en-US" dirty="0"/>
          </a:p>
        </p:txBody>
      </p:sp>
      <p:sp>
        <p:nvSpPr>
          <p:cNvPr id="179205" name="Rectangle 2"/>
          <p:cNvSpPr>
            <a:spLocks noGrp="1" noChangeArrowheads="1"/>
          </p:cNvSpPr>
          <p:nvPr>
            <p:ph type="title" idx="4294967295"/>
          </p:nvPr>
        </p:nvSpPr>
        <p:spPr>
          <a:xfrm>
            <a:off x="0" y="461963"/>
            <a:ext cx="8991600" cy="1436687"/>
          </a:xfrm>
        </p:spPr>
        <p:txBody>
          <a:bodyPr lIns="90000" tIns="46800" rIns="90000" bIns="4680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ea typeface="ＭＳ Ｐゴシック" pitchFamily="34" charset="-128"/>
              </a:rPr>
              <a:t>Conservation</a:t>
            </a:r>
          </a:p>
        </p:txBody>
      </p:sp>
      <p:pic>
        <p:nvPicPr>
          <p:cNvPr id="179206" name="Picture 3"/>
          <p:cNvPicPr>
            <a:picLocks noChangeAspect="1" noChangeArrowheads="1"/>
          </p:cNvPicPr>
          <p:nvPr/>
        </p:nvPicPr>
        <p:blipFill>
          <a:blip r:embed="rId3" cstate="print"/>
          <a:srcRect/>
          <a:stretch>
            <a:fillRect/>
          </a:stretch>
        </p:blipFill>
        <p:spPr bwMode="auto">
          <a:xfrm>
            <a:off x="1828800" y="1981200"/>
            <a:ext cx="5484813" cy="39624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p:txBody>
          <a:bodyPr/>
          <a:lstStyle/>
          <a:p>
            <a:pPr eaLnBrk="1" hangingPunct="1"/>
            <a:r>
              <a:rPr lang="en-US" sz="3200" dirty="0" smtClean="0"/>
              <a:t>Module 1</a:t>
            </a:r>
            <a:br>
              <a:rPr lang="en-US" sz="3200" dirty="0" smtClean="0"/>
            </a:br>
            <a:r>
              <a:rPr lang="en-US" sz="3200" dirty="0" smtClean="0"/>
              <a:t>Reading and Researching Photographs</a:t>
            </a:r>
          </a:p>
        </p:txBody>
      </p:sp>
      <p:pic>
        <p:nvPicPr>
          <p:cNvPr id="10" name="Picture 3" descr="C:\Documents and Settings\Owner\My Documents\My Pictures\readingbutte.jpg"/>
          <p:cNvPicPr>
            <a:picLocks noGrp="1" noChangeAspect="1" noChangeArrowheads="1"/>
          </p:cNvPicPr>
          <p:nvPr>
            <p:ph type="clipArt" sz="half" idx="1"/>
          </p:nvPr>
        </p:nvPicPr>
        <p:blipFill>
          <a:blip r:embed="rId3" cstate="print"/>
          <a:stretch>
            <a:fillRect/>
          </a:stretch>
        </p:blipFill>
        <p:spPr bwMode="auto">
          <a:xfrm>
            <a:off x="1007337" y="1981200"/>
            <a:ext cx="3166926" cy="4114800"/>
          </a:xfrm>
          <a:prstGeom prst="rect">
            <a:avLst/>
          </a:prstGeom>
          <a:noFill/>
          <a:ln w="9525">
            <a:noFill/>
            <a:miter lim="800000"/>
            <a:headEnd/>
            <a:tailEnd/>
          </a:ln>
        </p:spPr>
      </p:pic>
      <p:sp>
        <p:nvSpPr>
          <p:cNvPr id="9" name="Text Placeholder 8"/>
          <p:cNvSpPr>
            <a:spLocks noGrp="1"/>
          </p:cNvSpPr>
          <p:nvPr>
            <p:ph type="body" sz="half" idx="2"/>
          </p:nvPr>
        </p:nvSpPr>
        <p:spPr/>
        <p:txBody>
          <a:bodyPr/>
          <a:lstStyle/>
          <a:p>
            <a:pPr>
              <a:buNone/>
            </a:pPr>
            <a:r>
              <a:rPr lang="en-US" dirty="0" smtClean="0"/>
              <a:t>Visual literacy:</a:t>
            </a:r>
          </a:p>
          <a:p>
            <a:pPr>
              <a:buNone/>
            </a:pPr>
            <a:endParaRPr lang="en-US" sz="2000" b="1" dirty="0" smtClean="0"/>
          </a:p>
          <a:p>
            <a:pPr>
              <a:buNone/>
            </a:pPr>
            <a:r>
              <a:rPr lang="en-US" sz="2000" dirty="0" smtClean="0"/>
              <a:t>	</a:t>
            </a:r>
            <a:r>
              <a:rPr lang="en-US" sz="2000" dirty="0" smtClean="0">
                <a:solidFill>
                  <a:schemeClr val="accent2">
                    <a:lumMod val="75000"/>
                  </a:schemeClr>
                </a:solidFill>
              </a:rPr>
              <a:t>Glossary: The ability to decipher cultural and technological systems that express meaning using graphic images, icons, or symbols.</a:t>
            </a:r>
          </a:p>
          <a:p>
            <a:pPr>
              <a:buNone/>
            </a:pPr>
            <a:endParaRPr lang="en-US" sz="2000" dirty="0"/>
          </a:p>
        </p:txBody>
      </p:sp>
      <p:sp>
        <p:nvSpPr>
          <p:cNvPr id="5" name="Date Placeholder 2"/>
          <p:cNvSpPr>
            <a:spLocks noGrp="1"/>
          </p:cNvSpPr>
          <p:nvPr>
            <p:ph type="dt" sz="half" idx="10"/>
          </p:nvPr>
        </p:nvSpPr>
        <p:spPr/>
        <p:txBody>
          <a:bodyPr/>
          <a:lstStyle/>
          <a:p>
            <a:pPr>
              <a:defRPr/>
            </a:pPr>
            <a:r>
              <a:rPr lang="en-US" smtClean="0"/>
              <a:t>Fall 2010</a:t>
            </a:r>
            <a:endParaRPr lang="en-US" dirty="0"/>
          </a:p>
        </p:txBody>
      </p:sp>
      <p:sp>
        <p:nvSpPr>
          <p:cNvPr id="6" name="Footer Placeholder 3"/>
          <p:cNvSpPr>
            <a:spLocks noGrp="1"/>
          </p:cNvSpPr>
          <p:nvPr>
            <p:ph type="ftr" sz="quarter" idx="11"/>
          </p:nvPr>
        </p:nvSpPr>
        <p:spPr/>
        <p:txBody>
          <a:bodyPr/>
          <a:lstStyle/>
          <a:p>
            <a:pPr>
              <a:defRPr/>
            </a:pPr>
            <a:r>
              <a:rPr lang="en-US" dirty="0"/>
              <a:t>Society of American Archivists</a:t>
            </a:r>
          </a:p>
        </p:txBody>
      </p:sp>
      <p:sp>
        <p:nvSpPr>
          <p:cNvPr id="7" name="Slide Number Placeholder 4"/>
          <p:cNvSpPr>
            <a:spLocks noGrp="1"/>
          </p:cNvSpPr>
          <p:nvPr>
            <p:ph type="sldNum" sz="quarter" idx="12"/>
          </p:nvPr>
        </p:nvSpPr>
        <p:spPr/>
        <p:txBody>
          <a:bodyPr/>
          <a:lstStyle/>
          <a:p>
            <a:pPr>
              <a:defRPr/>
            </a:pPr>
            <a:fld id="{282F5DF2-CBF8-498A-8A1D-2F8C339DBBD9}" type="slidenum">
              <a:rPr lang="en-US"/>
              <a:pPr>
                <a:defRPr/>
              </a:pPr>
              <a:t>7</a:t>
            </a:fld>
            <a:endParaRPr lang="en-US" dirty="0"/>
          </a:p>
        </p:txBody>
      </p:sp>
      <p:sp>
        <p:nvSpPr>
          <p:cNvPr id="9223" name="Text Box 4"/>
          <p:cNvSpPr txBox="1">
            <a:spLocks noChangeArrowheads="1"/>
          </p:cNvSpPr>
          <p:nvPr/>
        </p:nvSpPr>
        <p:spPr bwMode="auto">
          <a:xfrm flipV="1">
            <a:off x="457200" y="4953000"/>
            <a:ext cx="3124200" cy="457200"/>
          </a:xfrm>
          <a:prstGeom prst="rect">
            <a:avLst/>
          </a:prstGeom>
          <a:noFill/>
          <a:ln w="9525">
            <a:noFill/>
            <a:miter lim="800000"/>
            <a:headEnd/>
            <a:tailEnd/>
          </a:ln>
        </p:spPr>
        <p:txBody>
          <a:bodyPr rot="10800000">
            <a:spAutoFit/>
          </a:bodyPr>
          <a:lstStyle/>
          <a:p>
            <a:pPr>
              <a:spcBef>
                <a:spcPct val="50000"/>
              </a:spcBef>
            </a:pPr>
            <a:endParaRPr lang="en-US" dirty="0">
              <a:latin typeface="Tahoma"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Date Placeholder 3"/>
          <p:cNvSpPr txBox="1">
            <a:spLocks noGrp="1"/>
          </p:cNvSpPr>
          <p:nvPr/>
        </p:nvSpPr>
        <p:spPr bwMode="auto">
          <a:xfrm>
            <a:off x="685800" y="6248400"/>
            <a:ext cx="1905000" cy="457200"/>
          </a:xfrm>
          <a:prstGeom prst="rect">
            <a:avLst/>
          </a:prstGeom>
          <a:noFill/>
          <a:ln w="9525">
            <a:noFill/>
            <a:miter lim="800000"/>
            <a:headEnd/>
            <a:tailEnd/>
          </a:ln>
        </p:spPr>
        <p:txBody>
          <a:bodyPr/>
          <a:lstStyle/>
          <a:p>
            <a:endParaRPr lang="en-US" sz="1400" dirty="0">
              <a:latin typeface="Arial" charset="0"/>
            </a:endParaRPr>
          </a:p>
        </p:txBody>
      </p:sp>
      <p:sp>
        <p:nvSpPr>
          <p:cNvPr id="181251" name="Footer Placeholder 4"/>
          <p:cNvSpPr txBox="1">
            <a:spLocks noGrp="1"/>
          </p:cNvSpPr>
          <p:nvPr/>
        </p:nvSpPr>
        <p:spPr bwMode="auto">
          <a:xfrm>
            <a:off x="3124200" y="6248400"/>
            <a:ext cx="2895600" cy="457200"/>
          </a:xfrm>
          <a:prstGeom prst="rect">
            <a:avLst/>
          </a:prstGeom>
          <a:noFill/>
          <a:ln w="9525">
            <a:noFill/>
            <a:miter lim="800000"/>
            <a:headEnd/>
            <a:tailEnd/>
          </a:ln>
        </p:spPr>
        <p:txBody>
          <a:bodyPr/>
          <a:lstStyle/>
          <a:p>
            <a:pPr algn="ctr"/>
            <a:r>
              <a:rPr lang="en-US" sz="1400" dirty="0">
                <a:latin typeface="Arial" charset="0"/>
              </a:rPr>
              <a:t>Society of American Archivists</a:t>
            </a:r>
          </a:p>
        </p:txBody>
      </p:sp>
      <p:sp>
        <p:nvSpPr>
          <p:cNvPr id="181252"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1755EE75-97D8-47AD-B5BC-54ECAAB9E613}" type="slidenum">
              <a:rPr lang="en-US" sz="1400">
                <a:latin typeface="Arial" charset="0"/>
              </a:rPr>
              <a:pPr algn="r"/>
              <a:t>70</a:t>
            </a:fld>
            <a:endParaRPr lang="en-US" sz="1400" dirty="0">
              <a:latin typeface="Arial" charset="0"/>
            </a:endParaRPr>
          </a:p>
        </p:txBody>
      </p:sp>
      <p:sp>
        <p:nvSpPr>
          <p:cNvPr id="7" name="Date Placeholder 6"/>
          <p:cNvSpPr>
            <a:spLocks noGrp="1"/>
          </p:cNvSpPr>
          <p:nvPr>
            <p:ph type="dt" sz="half" idx="10"/>
          </p:nvPr>
        </p:nvSpPr>
        <p:spPr/>
        <p:txBody>
          <a:bodyPr/>
          <a:lstStyle/>
          <a:p>
            <a:pPr>
              <a:defRPr/>
            </a:pPr>
            <a:r>
              <a:rPr lang="en-US" smtClean="0"/>
              <a:t>Fall 2010</a:t>
            </a:r>
            <a:endParaRPr lang="en-US" dirty="0"/>
          </a:p>
        </p:txBody>
      </p:sp>
      <p:sp>
        <p:nvSpPr>
          <p:cNvPr id="9" name="Footer Placeholder 8"/>
          <p:cNvSpPr>
            <a:spLocks noGrp="1"/>
          </p:cNvSpPr>
          <p:nvPr>
            <p:ph type="ftr" sz="quarter" idx="11"/>
          </p:nvPr>
        </p:nvSpPr>
        <p:spPr/>
        <p:txBody>
          <a:bodyPr/>
          <a:lstStyle/>
          <a:p>
            <a:pPr>
              <a:defRPr/>
            </a:pPr>
            <a:r>
              <a:rPr lang="en-US" dirty="0" smtClean="0"/>
              <a:t>Society of American Archivists</a:t>
            </a:r>
            <a:endParaRPr lang="en-US" dirty="0"/>
          </a:p>
        </p:txBody>
      </p:sp>
      <p:sp>
        <p:nvSpPr>
          <p:cNvPr id="8" name="Slide Number Placeholder 7"/>
          <p:cNvSpPr>
            <a:spLocks noGrp="1"/>
          </p:cNvSpPr>
          <p:nvPr>
            <p:ph type="sldNum" sz="quarter" idx="12"/>
          </p:nvPr>
        </p:nvSpPr>
        <p:spPr/>
        <p:txBody>
          <a:bodyPr/>
          <a:lstStyle/>
          <a:p>
            <a:pPr>
              <a:defRPr/>
            </a:pPr>
            <a:fld id="{B21C9253-C67A-4118-A591-63D4DBE9DBDC}" type="slidenum">
              <a:rPr lang="en-US" smtClean="0"/>
              <a:pPr>
                <a:defRPr/>
              </a:pPr>
              <a:t>70</a:t>
            </a:fld>
            <a:endParaRPr lang="en-US" dirty="0"/>
          </a:p>
        </p:txBody>
      </p:sp>
      <p:sp>
        <p:nvSpPr>
          <p:cNvPr id="181253" name="Rectangle 2"/>
          <p:cNvSpPr>
            <a:spLocks noGrp="1" noChangeArrowheads="1"/>
          </p:cNvSpPr>
          <p:nvPr>
            <p:ph type="title" idx="4294967295"/>
          </p:nvPr>
        </p:nvSpPr>
        <p:spPr>
          <a:xfrm>
            <a:off x="0" y="608013"/>
            <a:ext cx="8991600" cy="1143000"/>
          </a:xfrm>
        </p:spPr>
        <p:txBody>
          <a:bodyPr lIns="90000" tIns="46800" rIns="90000" bIns="4680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ea typeface="ＭＳ Ｐゴシック" pitchFamily="34" charset="-128"/>
              </a:rPr>
              <a:t>When to call a conservator</a:t>
            </a:r>
          </a:p>
        </p:txBody>
      </p:sp>
      <p:sp>
        <p:nvSpPr>
          <p:cNvPr id="181254" name="Rectangle 3"/>
          <p:cNvSpPr>
            <a:spLocks noGrp="1" noChangeArrowheads="1"/>
          </p:cNvSpPr>
          <p:nvPr>
            <p:ph type="body" idx="4294967295"/>
          </p:nvPr>
        </p:nvSpPr>
        <p:spPr>
          <a:xfrm>
            <a:off x="685800" y="1981200"/>
            <a:ext cx="7848600" cy="4114800"/>
          </a:xfrm>
        </p:spPr>
        <p:txBody>
          <a:bodyPr lIns="90000" tIns="46800" rIns="90000" bIns="46800"/>
          <a:lstStyle/>
          <a:p>
            <a:pPr marL="330200" indent="-330200" defTabSz="457200" eaLnBrk="1" hangingPunct="1">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smtClean="0">
                <a:ea typeface="ＭＳ Ｐゴシック" pitchFamily="34" charset="-128"/>
              </a:rPr>
              <a:t>High Priority</a:t>
            </a:r>
          </a:p>
          <a:p>
            <a:pPr lvl="2" defTabSz="457200" eaLnBrk="1" hangingPunct="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ea typeface="ＭＳ Ｐゴシック" pitchFamily="34" charset="-128"/>
              </a:rPr>
              <a:t>Consolidate flaking or lifting emulsion</a:t>
            </a:r>
          </a:p>
          <a:p>
            <a:pPr lvl="2" defTabSz="457200" eaLnBrk="1" hangingPunct="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ea typeface="ＭＳ Ｐゴシック" pitchFamily="34" charset="-128"/>
              </a:rPr>
              <a:t>Flatten rolled prints</a:t>
            </a:r>
          </a:p>
          <a:p>
            <a:pPr lvl="2" defTabSz="457200" eaLnBrk="1" hangingPunct="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ea typeface="ＭＳ Ｐゴシック" pitchFamily="34" charset="-128"/>
              </a:rPr>
              <a:t>Mend tears</a:t>
            </a:r>
          </a:p>
          <a:p>
            <a:pPr lvl="2" defTabSz="457200" eaLnBrk="1" hangingPunct="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ea typeface="ＭＳ Ｐゴシック" pitchFamily="34" charset="-128"/>
              </a:rPr>
              <a:t>Remove pressure-sensitive tape</a:t>
            </a:r>
          </a:p>
          <a:p>
            <a:pPr lvl="2" defTabSz="457200" eaLnBrk="1" hangingPunct="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ea typeface="ＭＳ Ｐゴシック" pitchFamily="34" charset="-128"/>
              </a:rPr>
              <a:t>Separate blocked or adhered photographs</a:t>
            </a:r>
          </a:p>
          <a:p>
            <a:pPr lvl="2" defTabSz="457200" eaLnBrk="1" hangingPunct="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ea typeface="ＭＳ Ｐゴシック" pitchFamily="34" charset="-128"/>
              </a:rPr>
              <a:t>Deal with active mold </a:t>
            </a:r>
          </a:p>
          <a:p>
            <a:pPr lvl="2" defTabSz="457200" eaLnBrk="1" hangingPunct="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ea typeface="ＭＳ Ｐゴシック" pitchFamily="34" charset="-128"/>
              </a:rPr>
              <a:t>Stabilize physically damaged photograph</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5" name="Rectangle 2"/>
          <p:cNvSpPr>
            <a:spLocks noGrp="1" noChangeArrowheads="1"/>
          </p:cNvSpPr>
          <p:nvPr>
            <p:ph type="title"/>
          </p:nvPr>
        </p:nvSpPr>
        <p:spPr/>
        <p:txBody>
          <a:bodyPr/>
          <a:lstStyle/>
          <a:p>
            <a:pPr eaLnBrk="1" hangingPunct="1"/>
            <a:r>
              <a:rPr lang="en-US" sz="3200" dirty="0" smtClean="0"/>
              <a:t>Module 4</a:t>
            </a:r>
            <a:br>
              <a:rPr lang="en-US" sz="3200" dirty="0" smtClean="0"/>
            </a:br>
            <a:r>
              <a:rPr lang="en-US" sz="3200" dirty="0" smtClean="0"/>
              <a:t>Appraising and Acquiring Collections</a:t>
            </a:r>
          </a:p>
        </p:txBody>
      </p:sp>
      <p:pic>
        <p:nvPicPr>
          <p:cNvPr id="9" name="Picture 3" descr="C:\Documents and Settings\Owner\My Documents\My Pictures\handystudio.jpg"/>
          <p:cNvPicPr>
            <a:picLocks noGrp="1" noChangeAspect="1" noChangeArrowheads="1"/>
          </p:cNvPicPr>
          <p:nvPr>
            <p:ph type="clipArt" sz="half" idx="1"/>
          </p:nvPr>
        </p:nvPicPr>
        <p:blipFill>
          <a:blip r:embed="rId3" cstate="print"/>
          <a:srcRect/>
          <a:stretch>
            <a:fillRect/>
          </a:stretch>
        </p:blipFill>
        <p:spPr bwMode="auto">
          <a:xfrm>
            <a:off x="381000" y="2133600"/>
            <a:ext cx="4211771" cy="3474720"/>
          </a:xfrm>
          <a:prstGeom prst="rect">
            <a:avLst/>
          </a:prstGeom>
          <a:noFill/>
          <a:ln w="9525">
            <a:noFill/>
            <a:miter lim="800000"/>
            <a:headEnd/>
            <a:tailEnd/>
          </a:ln>
        </p:spPr>
      </p:pic>
      <p:sp>
        <p:nvSpPr>
          <p:cNvPr id="8" name="Text Placeholder 7"/>
          <p:cNvSpPr>
            <a:spLocks noGrp="1"/>
          </p:cNvSpPr>
          <p:nvPr>
            <p:ph type="body" sz="half" idx="2"/>
          </p:nvPr>
        </p:nvSpPr>
        <p:spPr/>
        <p:txBody>
          <a:bodyPr/>
          <a:lstStyle/>
          <a:p>
            <a:pPr>
              <a:buNone/>
            </a:pPr>
            <a:r>
              <a:rPr lang="en-US" dirty="0" smtClean="0"/>
              <a:t>	</a:t>
            </a:r>
            <a:r>
              <a:rPr lang="en-US" sz="2400" u="sng" dirty="0" smtClean="0"/>
              <a:t>Know your repository</a:t>
            </a:r>
          </a:p>
          <a:p>
            <a:pPr>
              <a:buNone/>
            </a:pPr>
            <a:endParaRPr lang="en-US" sz="2400" dirty="0" smtClean="0"/>
          </a:p>
          <a:p>
            <a:r>
              <a:rPr lang="en-US" sz="2400" dirty="0" smtClean="0"/>
              <a:t>Mission</a:t>
            </a:r>
          </a:p>
          <a:p>
            <a:r>
              <a:rPr lang="en-US" sz="2400" dirty="0" smtClean="0"/>
              <a:t>Current holdings </a:t>
            </a:r>
          </a:p>
          <a:p>
            <a:r>
              <a:rPr lang="en-US" sz="2400" dirty="0" smtClean="0"/>
              <a:t>Stakeholders</a:t>
            </a:r>
          </a:p>
          <a:p>
            <a:r>
              <a:rPr lang="en-US" sz="2400" dirty="0" smtClean="0"/>
              <a:t>Resources</a:t>
            </a:r>
          </a:p>
          <a:p>
            <a:pPr>
              <a:buNone/>
            </a:pPr>
            <a:r>
              <a:rPr lang="en-US" dirty="0" smtClean="0"/>
              <a:t>	</a:t>
            </a:r>
          </a:p>
          <a:p>
            <a:pPr>
              <a:buNone/>
            </a:pPr>
            <a:endParaRPr lang="en-US" dirty="0"/>
          </a:p>
        </p:txBody>
      </p:sp>
      <p:sp>
        <p:nvSpPr>
          <p:cNvPr id="4" name="Date Placeholder 2"/>
          <p:cNvSpPr>
            <a:spLocks noGrp="1"/>
          </p:cNvSpPr>
          <p:nvPr>
            <p:ph type="dt" sz="half" idx="10"/>
          </p:nvPr>
        </p:nvSpPr>
        <p:spPr/>
        <p:txBody>
          <a:bodyPr/>
          <a:lstStyle/>
          <a:p>
            <a:pPr>
              <a:defRPr/>
            </a:pPr>
            <a:r>
              <a:rPr lang="en-US" smtClean="0"/>
              <a:t>Fall 2010</a:t>
            </a:r>
            <a:endParaRPr lang="en-US" dirty="0"/>
          </a:p>
        </p:txBody>
      </p:sp>
      <p:sp>
        <p:nvSpPr>
          <p:cNvPr id="5" name="Footer Placeholder 3"/>
          <p:cNvSpPr>
            <a:spLocks noGrp="1"/>
          </p:cNvSpPr>
          <p:nvPr>
            <p:ph type="ftr" sz="quarter" idx="11"/>
          </p:nvPr>
        </p:nvSpPr>
        <p:spPr/>
        <p:txBody>
          <a:bodyPr/>
          <a:lstStyle/>
          <a:p>
            <a:pPr>
              <a:defRPr/>
            </a:pPr>
            <a:r>
              <a:rPr lang="en-US" dirty="0"/>
              <a:t>Society of American Archivists</a:t>
            </a:r>
          </a:p>
        </p:txBody>
      </p:sp>
      <p:sp>
        <p:nvSpPr>
          <p:cNvPr id="6" name="Slide Number Placeholder 4"/>
          <p:cNvSpPr>
            <a:spLocks noGrp="1"/>
          </p:cNvSpPr>
          <p:nvPr>
            <p:ph type="sldNum" sz="quarter" idx="12"/>
          </p:nvPr>
        </p:nvSpPr>
        <p:spPr/>
        <p:txBody>
          <a:bodyPr/>
          <a:lstStyle/>
          <a:p>
            <a:pPr>
              <a:defRPr/>
            </a:pPr>
            <a:fld id="{6E2B3F54-FFBB-49C3-8D91-74DDF8EFC061}" type="slidenum">
              <a:rPr lang="en-US"/>
              <a:pPr>
                <a:defRPr/>
              </a:pPr>
              <a:t>71</a:t>
            </a:fld>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3" name="Rectangle 2"/>
          <p:cNvSpPr>
            <a:spLocks noGrp="1" noChangeArrowheads="1"/>
          </p:cNvSpPr>
          <p:nvPr>
            <p:ph type="title"/>
          </p:nvPr>
        </p:nvSpPr>
        <p:spPr/>
        <p:txBody>
          <a:bodyPr/>
          <a:lstStyle/>
          <a:p>
            <a:pPr eaLnBrk="1" hangingPunct="1"/>
            <a:r>
              <a:rPr lang="en-US" dirty="0" smtClean="0">
                <a:cs typeface="Times New Roman" pitchFamily="18" charset="0"/>
              </a:rPr>
              <a:t>Mission</a:t>
            </a:r>
            <a:endParaRPr lang="en-US" dirty="0" smtClean="0"/>
          </a:p>
        </p:txBody>
      </p:sp>
      <p:sp>
        <p:nvSpPr>
          <p:cNvPr id="73734" name="Rectangle 3"/>
          <p:cNvSpPr>
            <a:spLocks noGrp="1" noChangeArrowheads="1"/>
          </p:cNvSpPr>
          <p:nvPr>
            <p:ph type="body" sz="half" idx="1"/>
          </p:nvPr>
        </p:nvSpPr>
        <p:spPr/>
        <p:txBody>
          <a:bodyPr/>
          <a:lstStyle/>
          <a:p>
            <a:pPr eaLnBrk="1" hangingPunct="1"/>
            <a:endParaRPr lang="en-US" dirty="0" smtClean="0"/>
          </a:p>
          <a:p>
            <a:pPr eaLnBrk="1" hangingPunct="1"/>
            <a:r>
              <a:rPr lang="en-US" dirty="0" smtClean="0"/>
              <a:t>Objective</a:t>
            </a:r>
          </a:p>
          <a:p>
            <a:pPr eaLnBrk="1" hangingPunct="1"/>
            <a:r>
              <a:rPr lang="en-US" dirty="0" smtClean="0"/>
              <a:t>Audience</a:t>
            </a:r>
          </a:p>
          <a:p>
            <a:pPr eaLnBrk="1" hangingPunct="1"/>
            <a:r>
              <a:rPr lang="en-US" dirty="0" smtClean="0"/>
              <a:t>Services</a:t>
            </a:r>
          </a:p>
          <a:p>
            <a:pPr eaLnBrk="1" hangingPunct="1">
              <a:buFontTx/>
              <a:buNone/>
            </a:pPr>
            <a:endParaRPr lang="en-US" dirty="0" smtClean="0"/>
          </a:p>
        </p:txBody>
      </p:sp>
      <p:sp>
        <p:nvSpPr>
          <p:cNvPr id="5" name="Date Placeholder 4"/>
          <p:cNvSpPr>
            <a:spLocks noGrp="1"/>
          </p:cNvSpPr>
          <p:nvPr>
            <p:ph type="dt" sz="half" idx="10"/>
          </p:nvPr>
        </p:nvSpPr>
        <p:spPr/>
        <p:txBody>
          <a:bodyPr/>
          <a:lstStyle/>
          <a:p>
            <a:pPr>
              <a:defRPr/>
            </a:pPr>
            <a:r>
              <a:rPr lang="en-US" smtClean="0"/>
              <a:t>Fall 2010</a:t>
            </a:r>
            <a:endParaRPr lang="en-US" dirty="0"/>
          </a:p>
        </p:txBody>
      </p:sp>
      <p:sp>
        <p:nvSpPr>
          <p:cNvPr id="6" name="Footer Placeholder 5"/>
          <p:cNvSpPr>
            <a:spLocks noGrp="1"/>
          </p:cNvSpPr>
          <p:nvPr>
            <p:ph type="ftr" sz="quarter" idx="11"/>
          </p:nvPr>
        </p:nvSpPr>
        <p:spPr/>
        <p:txBody>
          <a:bodyPr/>
          <a:lstStyle/>
          <a:p>
            <a:pPr>
              <a:defRPr/>
            </a:pPr>
            <a:r>
              <a:rPr lang="en-US" dirty="0"/>
              <a:t>Society of American Archivists</a:t>
            </a:r>
          </a:p>
        </p:txBody>
      </p:sp>
      <p:sp>
        <p:nvSpPr>
          <p:cNvPr id="7" name="Slide Number Placeholder 6"/>
          <p:cNvSpPr>
            <a:spLocks noGrp="1"/>
          </p:cNvSpPr>
          <p:nvPr>
            <p:ph type="sldNum" sz="quarter" idx="12"/>
          </p:nvPr>
        </p:nvSpPr>
        <p:spPr/>
        <p:txBody>
          <a:bodyPr/>
          <a:lstStyle/>
          <a:p>
            <a:pPr>
              <a:defRPr/>
            </a:pPr>
            <a:fld id="{ED6CE902-2FED-49DF-A51A-721E43E21C60}" type="slidenum">
              <a:rPr lang="en-US"/>
              <a:pPr>
                <a:defRPr/>
              </a:pPr>
              <a:t>72</a:t>
            </a:fld>
            <a:endParaRPr lang="en-US" dirty="0"/>
          </a:p>
        </p:txBody>
      </p:sp>
      <p:pic>
        <p:nvPicPr>
          <p:cNvPr id="9" name="ClipArt Placeholder 8" descr="branding.jpg"/>
          <p:cNvPicPr>
            <a:picLocks noGrp="1" noChangeAspect="1"/>
          </p:cNvPicPr>
          <p:nvPr>
            <p:ph type="clipArt" sz="half" idx="2"/>
          </p:nvPr>
        </p:nvPicPr>
        <p:blipFill>
          <a:blip r:embed="rId3" cstate="print"/>
          <a:stretch>
            <a:fillRect/>
          </a:stretch>
        </p:blipFill>
        <p:spPr>
          <a:xfrm>
            <a:off x="4648200" y="3017639"/>
            <a:ext cx="3810000" cy="2041922"/>
          </a:xfr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7" name="Rectangle 2"/>
          <p:cNvSpPr>
            <a:spLocks noGrp="1" noChangeArrowheads="1"/>
          </p:cNvSpPr>
          <p:nvPr>
            <p:ph type="title"/>
          </p:nvPr>
        </p:nvSpPr>
        <p:spPr/>
        <p:txBody>
          <a:bodyPr/>
          <a:lstStyle/>
          <a:p>
            <a:pPr eaLnBrk="1" hangingPunct="1"/>
            <a:r>
              <a:rPr lang="en-US" dirty="0" smtClean="0"/>
              <a:t>Current holdings</a:t>
            </a:r>
          </a:p>
        </p:txBody>
      </p:sp>
      <p:sp>
        <p:nvSpPr>
          <p:cNvPr id="74758" name="Rectangle 3"/>
          <p:cNvSpPr>
            <a:spLocks noGrp="1" noChangeArrowheads="1"/>
          </p:cNvSpPr>
          <p:nvPr>
            <p:ph type="body" sz="half" idx="1"/>
          </p:nvPr>
        </p:nvSpPr>
        <p:spPr/>
        <p:txBody>
          <a:bodyPr/>
          <a:lstStyle/>
          <a:p>
            <a:pPr eaLnBrk="1" hangingPunct="1"/>
            <a:endParaRPr lang="en-US" sz="2800" dirty="0" smtClean="0"/>
          </a:p>
          <a:p>
            <a:pPr eaLnBrk="1" hangingPunct="1">
              <a:buNone/>
            </a:pPr>
            <a:r>
              <a:rPr lang="en-US" sz="2800" dirty="0" smtClean="0"/>
              <a:t>Impact acquisitions and planning</a:t>
            </a:r>
          </a:p>
          <a:p>
            <a:pPr lvl="1" eaLnBrk="1" hangingPunct="1"/>
            <a:r>
              <a:rPr lang="en-US" sz="2400" dirty="0" smtClean="0"/>
              <a:t>Survey backlog</a:t>
            </a:r>
          </a:p>
          <a:p>
            <a:pPr lvl="1" eaLnBrk="1" hangingPunct="1"/>
            <a:r>
              <a:rPr lang="en-US" sz="2400" dirty="0" smtClean="0"/>
              <a:t>Identify strengths</a:t>
            </a:r>
          </a:p>
          <a:p>
            <a:pPr lvl="1" eaLnBrk="1" hangingPunct="1"/>
            <a:r>
              <a:rPr lang="en-US" sz="2400" dirty="0" smtClean="0"/>
              <a:t>Fill gaps</a:t>
            </a:r>
          </a:p>
          <a:p>
            <a:pPr lvl="1" eaLnBrk="1" hangingPunct="1"/>
            <a:r>
              <a:rPr lang="en-US" sz="2400" dirty="0" smtClean="0"/>
              <a:t>Identify out-of-scope materials</a:t>
            </a:r>
          </a:p>
          <a:p>
            <a:pPr lvl="1" eaLnBrk="1" hangingPunct="1">
              <a:buNone/>
            </a:pPr>
            <a:endParaRPr lang="en-US" sz="2400" dirty="0" smtClean="0"/>
          </a:p>
        </p:txBody>
      </p:sp>
      <p:pic>
        <p:nvPicPr>
          <p:cNvPr id="74759" name="Picture 4" descr="C:\Documents and Settings\Owner\My Documents\My Pictures\plasmashelves.jpg"/>
          <p:cNvPicPr>
            <a:picLocks noGrp="1" noChangeAspect="1" noChangeArrowheads="1"/>
          </p:cNvPicPr>
          <p:nvPr>
            <p:ph type="clipArt" sz="half" idx="2"/>
          </p:nvPr>
        </p:nvPicPr>
        <p:blipFill>
          <a:blip r:embed="rId3" cstate="print"/>
          <a:srcRect/>
          <a:stretch>
            <a:fillRect/>
          </a:stretch>
        </p:blipFill>
        <p:spPr>
          <a:xfrm>
            <a:off x="4343400" y="2133600"/>
            <a:ext cx="4458811" cy="3383280"/>
          </a:xfrm>
          <a:noFill/>
        </p:spPr>
      </p:pic>
      <p:sp>
        <p:nvSpPr>
          <p:cNvPr id="5" name="Date Placeholder 4"/>
          <p:cNvSpPr>
            <a:spLocks noGrp="1"/>
          </p:cNvSpPr>
          <p:nvPr>
            <p:ph type="dt" sz="half" idx="10"/>
          </p:nvPr>
        </p:nvSpPr>
        <p:spPr/>
        <p:txBody>
          <a:bodyPr/>
          <a:lstStyle/>
          <a:p>
            <a:pPr>
              <a:defRPr/>
            </a:pPr>
            <a:r>
              <a:rPr lang="en-US" smtClean="0"/>
              <a:t>Fall 2010</a:t>
            </a:r>
            <a:endParaRPr lang="en-US" dirty="0"/>
          </a:p>
        </p:txBody>
      </p:sp>
      <p:sp>
        <p:nvSpPr>
          <p:cNvPr id="6" name="Footer Placeholder 5"/>
          <p:cNvSpPr>
            <a:spLocks noGrp="1"/>
          </p:cNvSpPr>
          <p:nvPr>
            <p:ph type="ftr" sz="quarter" idx="11"/>
          </p:nvPr>
        </p:nvSpPr>
        <p:spPr/>
        <p:txBody>
          <a:bodyPr/>
          <a:lstStyle/>
          <a:p>
            <a:pPr>
              <a:defRPr/>
            </a:pPr>
            <a:r>
              <a:rPr lang="en-US" dirty="0"/>
              <a:t>Society of American Archivists</a:t>
            </a:r>
          </a:p>
        </p:txBody>
      </p:sp>
      <p:sp>
        <p:nvSpPr>
          <p:cNvPr id="7" name="Slide Number Placeholder 6"/>
          <p:cNvSpPr>
            <a:spLocks noGrp="1"/>
          </p:cNvSpPr>
          <p:nvPr>
            <p:ph type="sldNum" sz="quarter" idx="12"/>
          </p:nvPr>
        </p:nvSpPr>
        <p:spPr/>
        <p:txBody>
          <a:bodyPr/>
          <a:lstStyle/>
          <a:p>
            <a:pPr>
              <a:defRPr/>
            </a:pPr>
            <a:fld id="{CD6E93CE-A0B5-47E9-9FD8-E06E01CA0EFA}" type="slidenum">
              <a:rPr lang="en-US"/>
              <a:pPr>
                <a:defRPr/>
              </a:pPr>
              <a:t>73</a:t>
            </a:fld>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1" name="Rectangle 2"/>
          <p:cNvSpPr>
            <a:spLocks noGrp="1" noChangeArrowheads="1"/>
          </p:cNvSpPr>
          <p:nvPr>
            <p:ph type="title"/>
          </p:nvPr>
        </p:nvSpPr>
        <p:spPr/>
        <p:txBody>
          <a:bodyPr/>
          <a:lstStyle/>
          <a:p>
            <a:pPr eaLnBrk="1" hangingPunct="1"/>
            <a:r>
              <a:rPr lang="en-US" dirty="0" smtClean="0">
                <a:cs typeface="Times New Roman" pitchFamily="18" charset="0"/>
              </a:rPr>
              <a:t>Stakeholders</a:t>
            </a:r>
            <a:endParaRPr lang="en-US" dirty="0" smtClean="0"/>
          </a:p>
        </p:txBody>
      </p:sp>
      <p:pic>
        <p:nvPicPr>
          <p:cNvPr id="75783" name="Picture 4" descr="C:\Documents and Settings\Owner\My Documents\My Pictures\readingroom.jpg"/>
          <p:cNvPicPr>
            <a:picLocks noGrp="1" noChangeAspect="1" noChangeArrowheads="1"/>
          </p:cNvPicPr>
          <p:nvPr>
            <p:ph type="clipArt" sz="half" idx="1"/>
          </p:nvPr>
        </p:nvPicPr>
        <p:blipFill>
          <a:blip r:embed="rId3" cstate="print"/>
          <a:stretch>
            <a:fillRect/>
          </a:stretch>
        </p:blipFill>
        <p:spPr>
          <a:xfrm>
            <a:off x="685800" y="2123339"/>
            <a:ext cx="3810000" cy="3830521"/>
          </a:xfrm>
          <a:noFill/>
        </p:spPr>
      </p:pic>
      <p:sp>
        <p:nvSpPr>
          <p:cNvPr id="75782" name="Rectangle 3"/>
          <p:cNvSpPr>
            <a:spLocks noGrp="1" noChangeArrowheads="1"/>
          </p:cNvSpPr>
          <p:nvPr>
            <p:ph type="body" sz="half" idx="2"/>
          </p:nvPr>
        </p:nvSpPr>
        <p:spPr/>
        <p:txBody>
          <a:bodyPr/>
          <a:lstStyle/>
          <a:p>
            <a:pPr eaLnBrk="1" hangingPunct="1"/>
            <a:r>
              <a:rPr lang="en-US" sz="2800" dirty="0" smtClean="0"/>
              <a:t>Communities documented</a:t>
            </a:r>
          </a:p>
          <a:p>
            <a:pPr eaLnBrk="1" hangingPunct="1"/>
            <a:r>
              <a:rPr lang="en-US" sz="2800" dirty="0" smtClean="0"/>
              <a:t>Members</a:t>
            </a:r>
          </a:p>
          <a:p>
            <a:pPr eaLnBrk="1" hangingPunct="1"/>
            <a:r>
              <a:rPr lang="en-US" sz="2800" dirty="0" smtClean="0"/>
              <a:t>Donors &amp; funders</a:t>
            </a:r>
          </a:p>
          <a:p>
            <a:pPr eaLnBrk="1" hangingPunct="1"/>
            <a:r>
              <a:rPr lang="en-US" sz="2800" dirty="0" smtClean="0"/>
              <a:t>Partners &amp; sponsors</a:t>
            </a:r>
          </a:p>
          <a:p>
            <a:pPr eaLnBrk="1" hangingPunct="1"/>
            <a:r>
              <a:rPr lang="en-US" sz="2800" dirty="0" smtClean="0"/>
              <a:t>Researchers  &amp; users</a:t>
            </a:r>
          </a:p>
          <a:p>
            <a:pPr eaLnBrk="1" hangingPunct="1"/>
            <a:r>
              <a:rPr lang="en-US" sz="2800" dirty="0" smtClean="0"/>
              <a:t>Staff &amp; volunteers</a:t>
            </a:r>
          </a:p>
        </p:txBody>
      </p:sp>
      <p:sp>
        <p:nvSpPr>
          <p:cNvPr id="5" name="Date Placeholder 4"/>
          <p:cNvSpPr>
            <a:spLocks noGrp="1"/>
          </p:cNvSpPr>
          <p:nvPr>
            <p:ph type="dt" sz="half" idx="10"/>
          </p:nvPr>
        </p:nvSpPr>
        <p:spPr/>
        <p:txBody>
          <a:bodyPr/>
          <a:lstStyle/>
          <a:p>
            <a:pPr>
              <a:defRPr/>
            </a:pPr>
            <a:r>
              <a:rPr lang="en-US" smtClean="0"/>
              <a:t>Fall 2010</a:t>
            </a:r>
            <a:endParaRPr lang="en-US" dirty="0"/>
          </a:p>
        </p:txBody>
      </p:sp>
      <p:sp>
        <p:nvSpPr>
          <p:cNvPr id="6" name="Footer Placeholder 5"/>
          <p:cNvSpPr>
            <a:spLocks noGrp="1"/>
          </p:cNvSpPr>
          <p:nvPr>
            <p:ph type="ftr" sz="quarter" idx="11"/>
          </p:nvPr>
        </p:nvSpPr>
        <p:spPr/>
        <p:txBody>
          <a:bodyPr/>
          <a:lstStyle/>
          <a:p>
            <a:pPr>
              <a:defRPr/>
            </a:pPr>
            <a:r>
              <a:rPr lang="en-US" dirty="0"/>
              <a:t>Society of American Archivists</a:t>
            </a:r>
          </a:p>
        </p:txBody>
      </p:sp>
      <p:sp>
        <p:nvSpPr>
          <p:cNvPr id="7" name="Slide Number Placeholder 6"/>
          <p:cNvSpPr>
            <a:spLocks noGrp="1"/>
          </p:cNvSpPr>
          <p:nvPr>
            <p:ph type="sldNum" sz="quarter" idx="12"/>
          </p:nvPr>
        </p:nvSpPr>
        <p:spPr/>
        <p:txBody>
          <a:bodyPr/>
          <a:lstStyle/>
          <a:p>
            <a:pPr>
              <a:defRPr/>
            </a:pPr>
            <a:fld id="{2DD4020F-1F88-4E63-B3A8-7A9CC404E827}" type="slidenum">
              <a:rPr lang="en-US"/>
              <a:pPr>
                <a:defRPr/>
              </a:pPr>
              <a:t>74</a:t>
            </a:fld>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2"/>
          <p:cNvSpPr>
            <a:spLocks noGrp="1" noChangeArrowheads="1"/>
          </p:cNvSpPr>
          <p:nvPr>
            <p:ph type="title"/>
          </p:nvPr>
        </p:nvSpPr>
        <p:spPr/>
        <p:txBody>
          <a:bodyPr/>
          <a:lstStyle/>
          <a:p>
            <a:pPr eaLnBrk="1" hangingPunct="1"/>
            <a:r>
              <a:rPr lang="en-US" dirty="0" smtClean="0"/>
              <a:t>Resources	</a:t>
            </a:r>
          </a:p>
        </p:txBody>
      </p:sp>
      <p:sp>
        <p:nvSpPr>
          <p:cNvPr id="76806" name="Rectangle 3"/>
          <p:cNvSpPr>
            <a:spLocks noGrp="1" noChangeArrowheads="1"/>
          </p:cNvSpPr>
          <p:nvPr>
            <p:ph type="body" sz="half" idx="1"/>
          </p:nvPr>
        </p:nvSpPr>
        <p:spPr/>
        <p:txBody>
          <a:bodyPr/>
          <a:lstStyle/>
          <a:p>
            <a:pPr eaLnBrk="1" hangingPunct="1"/>
            <a:r>
              <a:rPr lang="en-US" dirty="0" smtClean="0"/>
              <a:t>People</a:t>
            </a:r>
          </a:p>
          <a:p>
            <a:pPr eaLnBrk="1" hangingPunct="1"/>
            <a:r>
              <a:rPr lang="en-US" dirty="0" smtClean="0"/>
              <a:t>Space</a:t>
            </a:r>
          </a:p>
          <a:p>
            <a:pPr eaLnBrk="1" hangingPunct="1"/>
            <a:r>
              <a:rPr lang="en-US" dirty="0" smtClean="0"/>
              <a:t>Funds</a:t>
            </a:r>
          </a:p>
          <a:p>
            <a:pPr eaLnBrk="1" hangingPunct="1"/>
            <a:r>
              <a:rPr lang="en-US" dirty="0" smtClean="0"/>
              <a:t>Supplies</a:t>
            </a:r>
          </a:p>
          <a:p>
            <a:pPr eaLnBrk="1" hangingPunct="1"/>
            <a:r>
              <a:rPr lang="en-US" dirty="0" smtClean="0"/>
              <a:t>Equipment</a:t>
            </a:r>
          </a:p>
          <a:p>
            <a:pPr eaLnBrk="1" hangingPunct="1"/>
            <a:endParaRPr lang="en-US" dirty="0" smtClean="0"/>
          </a:p>
          <a:p>
            <a:pPr eaLnBrk="1" hangingPunct="1"/>
            <a:r>
              <a:rPr lang="en-US" dirty="0" smtClean="0"/>
              <a:t>Policies</a:t>
            </a:r>
          </a:p>
          <a:p>
            <a:pPr eaLnBrk="1" hangingPunct="1">
              <a:buFontTx/>
              <a:buNone/>
            </a:pPr>
            <a:endParaRPr lang="en-US" dirty="0" smtClean="0"/>
          </a:p>
        </p:txBody>
      </p:sp>
      <p:pic>
        <p:nvPicPr>
          <p:cNvPr id="76807" name="Picture 4" descr="C:\Documents and Settings\Owner\My Documents\My Pictures\asset.jpg"/>
          <p:cNvPicPr>
            <a:picLocks noGrp="1" noChangeAspect="1" noChangeArrowheads="1"/>
          </p:cNvPicPr>
          <p:nvPr>
            <p:ph type="clipArt" sz="half" idx="2"/>
          </p:nvPr>
        </p:nvPicPr>
        <p:blipFill>
          <a:blip r:embed="rId3" cstate="print"/>
          <a:srcRect l="5518" t="9525" r="13792" b="9525"/>
          <a:stretch>
            <a:fillRect/>
          </a:stretch>
        </p:blipFill>
        <p:spPr>
          <a:xfrm>
            <a:off x="5562600" y="1981200"/>
            <a:ext cx="2733675" cy="3971925"/>
          </a:xfrm>
          <a:noFill/>
        </p:spPr>
      </p:pic>
      <p:sp>
        <p:nvSpPr>
          <p:cNvPr id="5" name="Date Placeholder 4"/>
          <p:cNvSpPr>
            <a:spLocks noGrp="1"/>
          </p:cNvSpPr>
          <p:nvPr>
            <p:ph type="dt" sz="half" idx="10"/>
          </p:nvPr>
        </p:nvSpPr>
        <p:spPr/>
        <p:txBody>
          <a:bodyPr/>
          <a:lstStyle/>
          <a:p>
            <a:pPr>
              <a:defRPr/>
            </a:pPr>
            <a:r>
              <a:rPr lang="en-US" smtClean="0"/>
              <a:t>Fall 2010</a:t>
            </a:r>
            <a:endParaRPr lang="en-US" dirty="0"/>
          </a:p>
        </p:txBody>
      </p:sp>
      <p:sp>
        <p:nvSpPr>
          <p:cNvPr id="6" name="Footer Placeholder 5"/>
          <p:cNvSpPr>
            <a:spLocks noGrp="1"/>
          </p:cNvSpPr>
          <p:nvPr>
            <p:ph type="ftr" sz="quarter" idx="11"/>
          </p:nvPr>
        </p:nvSpPr>
        <p:spPr/>
        <p:txBody>
          <a:bodyPr/>
          <a:lstStyle/>
          <a:p>
            <a:pPr>
              <a:defRPr/>
            </a:pPr>
            <a:r>
              <a:rPr lang="en-US" dirty="0"/>
              <a:t>Society of American Archivists</a:t>
            </a:r>
          </a:p>
        </p:txBody>
      </p:sp>
      <p:sp>
        <p:nvSpPr>
          <p:cNvPr id="7" name="Slide Number Placeholder 6"/>
          <p:cNvSpPr>
            <a:spLocks noGrp="1"/>
          </p:cNvSpPr>
          <p:nvPr>
            <p:ph type="sldNum" sz="quarter" idx="12"/>
          </p:nvPr>
        </p:nvSpPr>
        <p:spPr/>
        <p:txBody>
          <a:bodyPr/>
          <a:lstStyle/>
          <a:p>
            <a:pPr>
              <a:defRPr/>
            </a:pPr>
            <a:fld id="{E4405C58-0C35-489E-BDCC-EAE79EC42BE8}" type="slidenum">
              <a:rPr lang="en-US"/>
              <a:pPr>
                <a:defRPr/>
              </a:pPr>
              <a:t>75</a:t>
            </a:fld>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Rectangle 2"/>
          <p:cNvSpPr>
            <a:spLocks noGrp="1" noChangeArrowheads="1"/>
          </p:cNvSpPr>
          <p:nvPr>
            <p:ph type="title"/>
          </p:nvPr>
        </p:nvSpPr>
        <p:spPr/>
        <p:txBody>
          <a:bodyPr/>
          <a:lstStyle/>
          <a:p>
            <a:pPr eaLnBrk="1" hangingPunct="1"/>
            <a:r>
              <a:rPr lang="en-US" dirty="0" smtClean="0"/>
              <a:t>Documentation</a:t>
            </a:r>
          </a:p>
        </p:txBody>
      </p:sp>
      <p:sp>
        <p:nvSpPr>
          <p:cNvPr id="77830" name="Rectangle 3"/>
          <p:cNvSpPr>
            <a:spLocks noGrp="1" noChangeArrowheads="1"/>
          </p:cNvSpPr>
          <p:nvPr>
            <p:ph idx="1"/>
          </p:nvPr>
        </p:nvSpPr>
        <p:spPr/>
        <p:txBody>
          <a:bodyPr/>
          <a:lstStyle/>
          <a:p>
            <a:pPr eaLnBrk="1" hangingPunct="1">
              <a:buNone/>
            </a:pPr>
            <a:r>
              <a:rPr lang="en-US" sz="2800" u="sng" dirty="0" smtClean="0"/>
              <a:t>Policy and Procedures Manual</a:t>
            </a:r>
          </a:p>
          <a:p>
            <a:pPr eaLnBrk="1" hangingPunct="1"/>
            <a:r>
              <a:rPr lang="en-US" sz="2800" dirty="0" smtClean="0"/>
              <a:t>Surveys</a:t>
            </a:r>
          </a:p>
          <a:p>
            <a:pPr eaLnBrk="1" hangingPunct="1"/>
            <a:r>
              <a:rPr lang="en-US" sz="2800" dirty="0" smtClean="0"/>
              <a:t>Deeds of gift &amp; records schedules</a:t>
            </a:r>
          </a:p>
          <a:p>
            <a:pPr eaLnBrk="1" hangingPunct="1"/>
            <a:r>
              <a:rPr lang="en-US" sz="2800" dirty="0" smtClean="0"/>
              <a:t>Accession &amp; transfer </a:t>
            </a:r>
          </a:p>
          <a:p>
            <a:pPr eaLnBrk="1" hangingPunct="1"/>
            <a:r>
              <a:rPr lang="en-US" sz="2800" dirty="0" smtClean="0"/>
              <a:t>Description </a:t>
            </a:r>
          </a:p>
          <a:p>
            <a:pPr eaLnBrk="1" hangingPunct="1"/>
            <a:r>
              <a:rPr lang="en-US" sz="2800" dirty="0" smtClean="0"/>
              <a:t>Preservation </a:t>
            </a:r>
          </a:p>
          <a:p>
            <a:pPr eaLnBrk="1" hangingPunct="1"/>
            <a:r>
              <a:rPr lang="en-US" sz="2800" dirty="0" smtClean="0"/>
              <a:t>Reference &amp; outreach </a:t>
            </a:r>
          </a:p>
          <a:p>
            <a:pPr eaLnBrk="1" hangingPunct="1"/>
            <a:r>
              <a:rPr lang="en-US" sz="2800" dirty="0" smtClean="0"/>
              <a:t>Checklists for key activities</a:t>
            </a:r>
          </a:p>
        </p:txBody>
      </p:sp>
      <p:sp>
        <p:nvSpPr>
          <p:cNvPr id="4" name="Date Placeholder 3"/>
          <p:cNvSpPr>
            <a:spLocks noGrp="1"/>
          </p:cNvSpPr>
          <p:nvPr>
            <p:ph type="dt" sz="half" idx="10"/>
          </p:nvPr>
        </p:nvSpPr>
        <p:spPr/>
        <p:txBody>
          <a:bodyPr/>
          <a:lstStyle/>
          <a:p>
            <a:pPr>
              <a:defRPr/>
            </a:pPr>
            <a:r>
              <a:rPr lang="en-US" smtClean="0"/>
              <a:t>Fall 2010</a:t>
            </a:r>
            <a:endParaRPr lang="en-US" dirty="0"/>
          </a:p>
        </p:txBody>
      </p:sp>
      <p:sp>
        <p:nvSpPr>
          <p:cNvPr id="5" name="Footer Placeholder 4"/>
          <p:cNvSpPr>
            <a:spLocks noGrp="1"/>
          </p:cNvSpPr>
          <p:nvPr>
            <p:ph type="ftr" sz="quarter" idx="11"/>
          </p:nvPr>
        </p:nvSpPr>
        <p:spPr/>
        <p:txBody>
          <a:bodyPr/>
          <a:lstStyle/>
          <a:p>
            <a:pPr>
              <a:defRPr/>
            </a:pPr>
            <a:r>
              <a:rPr lang="en-US" dirty="0"/>
              <a:t>Society of American Archivists</a:t>
            </a:r>
          </a:p>
        </p:txBody>
      </p:sp>
      <p:sp>
        <p:nvSpPr>
          <p:cNvPr id="6" name="Slide Number Placeholder 5"/>
          <p:cNvSpPr>
            <a:spLocks noGrp="1"/>
          </p:cNvSpPr>
          <p:nvPr>
            <p:ph type="sldNum" sz="quarter" idx="12"/>
          </p:nvPr>
        </p:nvSpPr>
        <p:spPr/>
        <p:txBody>
          <a:bodyPr/>
          <a:lstStyle/>
          <a:p>
            <a:pPr>
              <a:defRPr/>
            </a:pPr>
            <a:fld id="{9AB4281A-6E49-4297-A639-70CD0F82FEF4}" type="slidenum">
              <a:rPr lang="en-US"/>
              <a:pPr>
                <a:defRPr/>
              </a:pPr>
              <a:t>76</a:t>
            </a:fld>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3" name="Rectangle 2"/>
          <p:cNvSpPr>
            <a:spLocks noGrp="1" noChangeArrowheads="1"/>
          </p:cNvSpPr>
          <p:nvPr>
            <p:ph type="title"/>
          </p:nvPr>
        </p:nvSpPr>
        <p:spPr/>
        <p:txBody>
          <a:bodyPr/>
          <a:lstStyle/>
          <a:p>
            <a:pPr eaLnBrk="1" hangingPunct="1"/>
            <a:r>
              <a:rPr lang="en-US" dirty="0" smtClean="0"/>
              <a:t>Appraisal</a:t>
            </a:r>
          </a:p>
        </p:txBody>
      </p:sp>
      <p:sp>
        <p:nvSpPr>
          <p:cNvPr id="78854" name="Rectangle 3"/>
          <p:cNvSpPr>
            <a:spLocks noGrp="1" noChangeArrowheads="1"/>
          </p:cNvSpPr>
          <p:nvPr>
            <p:ph type="body" sz="half" idx="1"/>
          </p:nvPr>
        </p:nvSpPr>
        <p:spPr>
          <a:xfrm>
            <a:off x="685800" y="1828800"/>
            <a:ext cx="3810000" cy="4267200"/>
          </a:xfrm>
        </p:spPr>
        <p:txBody>
          <a:bodyPr anchor="b"/>
          <a:lstStyle/>
          <a:p>
            <a:pPr eaLnBrk="1" hangingPunct="1"/>
            <a:endParaRPr lang="en-US" sz="2800" dirty="0" smtClean="0"/>
          </a:p>
          <a:p>
            <a:pPr eaLnBrk="1" hangingPunct="1"/>
            <a:endParaRPr lang="en-US" sz="2800" dirty="0" smtClean="0"/>
          </a:p>
          <a:p>
            <a:pPr eaLnBrk="1" hangingPunct="1"/>
            <a:endParaRPr lang="en-US" sz="2800" dirty="0" smtClean="0"/>
          </a:p>
          <a:p>
            <a:pPr eaLnBrk="1" hangingPunct="1"/>
            <a:endParaRPr lang="en-US" sz="2800" dirty="0" smtClean="0"/>
          </a:p>
          <a:p>
            <a:pPr eaLnBrk="1" hangingPunct="1"/>
            <a:r>
              <a:rPr lang="en-US" sz="2800" dirty="0" smtClean="0"/>
              <a:t>Value </a:t>
            </a:r>
          </a:p>
          <a:p>
            <a:pPr eaLnBrk="1" hangingPunct="1"/>
            <a:r>
              <a:rPr lang="en-US" sz="2800" dirty="0" smtClean="0"/>
              <a:t>Use </a:t>
            </a:r>
          </a:p>
          <a:p>
            <a:pPr eaLnBrk="1" hangingPunct="1"/>
            <a:r>
              <a:rPr lang="en-US" sz="2800" dirty="0" smtClean="0"/>
              <a:t>Risk</a:t>
            </a:r>
          </a:p>
          <a:p>
            <a:pPr eaLnBrk="1" hangingPunct="1">
              <a:buNone/>
            </a:pPr>
            <a:r>
              <a:rPr lang="en-US" sz="2400" dirty="0" smtClean="0">
                <a:solidFill>
                  <a:schemeClr val="accent2"/>
                </a:solidFill>
              </a:rPr>
              <a:t>	</a:t>
            </a:r>
          </a:p>
          <a:p>
            <a:pPr eaLnBrk="1" hangingPunct="1">
              <a:buNone/>
            </a:pPr>
            <a:r>
              <a:rPr lang="en-US" sz="2400" dirty="0" smtClean="0">
                <a:solidFill>
                  <a:schemeClr val="accent2"/>
                </a:solidFill>
              </a:rPr>
              <a:t>	Glossary: The process of identifying materials offered to an archives that have sufficient value to be accessioned.</a:t>
            </a:r>
            <a:endParaRPr lang="en-US" sz="2400" dirty="0" smtClean="0"/>
          </a:p>
        </p:txBody>
      </p:sp>
      <p:pic>
        <p:nvPicPr>
          <p:cNvPr id="78855" name="Picture 4" descr="C:\Documents and Settings\Owner\My Documents\My Pictures\selection.jpg"/>
          <p:cNvPicPr>
            <a:picLocks noGrp="1" noChangeAspect="1" noChangeArrowheads="1"/>
          </p:cNvPicPr>
          <p:nvPr>
            <p:ph type="clipArt" sz="half" idx="2"/>
          </p:nvPr>
        </p:nvPicPr>
        <p:blipFill>
          <a:blip r:embed="rId3" cstate="print"/>
          <a:srcRect/>
          <a:stretch>
            <a:fillRect/>
          </a:stretch>
        </p:blipFill>
        <p:spPr>
          <a:xfrm>
            <a:off x="4495800" y="2667000"/>
            <a:ext cx="4407128" cy="3108960"/>
          </a:xfrm>
          <a:noFill/>
        </p:spPr>
      </p:pic>
      <p:sp>
        <p:nvSpPr>
          <p:cNvPr id="5" name="Date Placeholder 4"/>
          <p:cNvSpPr>
            <a:spLocks noGrp="1"/>
          </p:cNvSpPr>
          <p:nvPr>
            <p:ph type="dt" sz="half" idx="10"/>
          </p:nvPr>
        </p:nvSpPr>
        <p:spPr/>
        <p:txBody>
          <a:bodyPr/>
          <a:lstStyle/>
          <a:p>
            <a:pPr>
              <a:defRPr/>
            </a:pPr>
            <a:r>
              <a:rPr lang="en-US" smtClean="0"/>
              <a:t>Fall 2010</a:t>
            </a:r>
            <a:endParaRPr lang="en-US" dirty="0"/>
          </a:p>
        </p:txBody>
      </p:sp>
      <p:sp>
        <p:nvSpPr>
          <p:cNvPr id="6" name="Footer Placeholder 5"/>
          <p:cNvSpPr>
            <a:spLocks noGrp="1"/>
          </p:cNvSpPr>
          <p:nvPr>
            <p:ph type="ftr" sz="quarter" idx="11"/>
          </p:nvPr>
        </p:nvSpPr>
        <p:spPr/>
        <p:txBody>
          <a:bodyPr/>
          <a:lstStyle/>
          <a:p>
            <a:pPr>
              <a:defRPr/>
            </a:pPr>
            <a:r>
              <a:rPr lang="en-US" dirty="0"/>
              <a:t>Society of American Archivists</a:t>
            </a:r>
          </a:p>
        </p:txBody>
      </p:sp>
      <p:sp>
        <p:nvSpPr>
          <p:cNvPr id="7" name="Slide Number Placeholder 6"/>
          <p:cNvSpPr>
            <a:spLocks noGrp="1"/>
          </p:cNvSpPr>
          <p:nvPr>
            <p:ph type="sldNum" sz="quarter" idx="12"/>
          </p:nvPr>
        </p:nvSpPr>
        <p:spPr/>
        <p:txBody>
          <a:bodyPr/>
          <a:lstStyle/>
          <a:p>
            <a:pPr>
              <a:defRPr/>
            </a:pPr>
            <a:fld id="{0AEA3E7E-BB3A-4DAC-973B-327FCF6C9C36}" type="slidenum">
              <a:rPr lang="en-US"/>
              <a:pPr>
                <a:defRPr/>
              </a:pPr>
              <a:t>77</a:t>
            </a:fld>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7" name="Rectangle 2"/>
          <p:cNvSpPr>
            <a:spLocks noGrp="1" noChangeArrowheads="1"/>
          </p:cNvSpPr>
          <p:nvPr>
            <p:ph type="title"/>
          </p:nvPr>
        </p:nvSpPr>
        <p:spPr/>
        <p:txBody>
          <a:bodyPr/>
          <a:lstStyle/>
          <a:p>
            <a:pPr eaLnBrk="1" hangingPunct="1"/>
            <a:r>
              <a:rPr lang="en-US" dirty="0" smtClean="0">
                <a:cs typeface="Arial" charset="0"/>
              </a:rPr>
              <a:t>Value</a:t>
            </a:r>
            <a:endParaRPr lang="en-US" dirty="0" smtClean="0"/>
          </a:p>
        </p:txBody>
      </p:sp>
      <p:pic>
        <p:nvPicPr>
          <p:cNvPr id="79879" name="Picture 4" descr="C:\Documents and Settings\Owner\My Documents\My Pictures\beautycontest.jpg"/>
          <p:cNvPicPr>
            <a:picLocks noGrp="1" noChangeAspect="1" noChangeArrowheads="1"/>
          </p:cNvPicPr>
          <p:nvPr>
            <p:ph type="clipArt" sz="half" idx="1"/>
          </p:nvPr>
        </p:nvPicPr>
        <p:blipFill>
          <a:blip r:embed="rId3" cstate="print"/>
          <a:srcRect/>
          <a:stretch>
            <a:fillRect/>
          </a:stretch>
        </p:blipFill>
        <p:spPr>
          <a:xfrm>
            <a:off x="381000" y="2590800"/>
            <a:ext cx="4086225" cy="2713038"/>
          </a:xfrm>
          <a:noFill/>
        </p:spPr>
      </p:pic>
      <p:sp>
        <p:nvSpPr>
          <p:cNvPr id="79878" name="Rectangle 3"/>
          <p:cNvSpPr>
            <a:spLocks noGrp="1" noChangeArrowheads="1"/>
          </p:cNvSpPr>
          <p:nvPr>
            <p:ph type="body" sz="half" idx="2"/>
          </p:nvPr>
        </p:nvSpPr>
        <p:spPr/>
        <p:txBody>
          <a:bodyPr/>
          <a:lstStyle/>
          <a:p>
            <a:pPr eaLnBrk="1" hangingPunct="1"/>
            <a:endParaRPr lang="en-US" sz="2800" dirty="0" smtClean="0">
              <a:cs typeface="Arial" charset="0"/>
            </a:endParaRPr>
          </a:p>
          <a:p>
            <a:pPr eaLnBrk="1" hangingPunct="1"/>
            <a:r>
              <a:rPr lang="en-US" sz="2800" dirty="0" smtClean="0">
                <a:cs typeface="Arial" charset="0"/>
              </a:rPr>
              <a:t>Informational </a:t>
            </a:r>
          </a:p>
          <a:p>
            <a:pPr eaLnBrk="1" hangingPunct="1"/>
            <a:r>
              <a:rPr lang="en-US" sz="2800" dirty="0" smtClean="0">
                <a:cs typeface="Arial" charset="0"/>
              </a:rPr>
              <a:t>Evidential </a:t>
            </a:r>
            <a:endParaRPr lang="en-US" sz="2800" dirty="0" smtClean="0"/>
          </a:p>
          <a:p>
            <a:pPr eaLnBrk="1" hangingPunct="1"/>
            <a:r>
              <a:rPr lang="en-US" sz="2800" dirty="0" smtClean="0">
                <a:cs typeface="Arial" charset="0"/>
              </a:rPr>
              <a:t>Associational</a:t>
            </a:r>
            <a:endParaRPr lang="en-US" sz="2800" dirty="0" smtClean="0"/>
          </a:p>
          <a:p>
            <a:pPr eaLnBrk="1" hangingPunct="1"/>
            <a:r>
              <a:rPr lang="en-US" sz="2800" dirty="0" smtClean="0">
                <a:cs typeface="Arial" charset="0"/>
              </a:rPr>
              <a:t>Artifactual</a:t>
            </a:r>
          </a:p>
          <a:p>
            <a:pPr eaLnBrk="1" hangingPunct="1">
              <a:buFontTx/>
              <a:buNone/>
            </a:pPr>
            <a:endParaRPr lang="en-US" sz="2800" dirty="0" smtClean="0"/>
          </a:p>
        </p:txBody>
      </p:sp>
      <p:sp>
        <p:nvSpPr>
          <p:cNvPr id="5" name="Date Placeholder 4"/>
          <p:cNvSpPr>
            <a:spLocks noGrp="1"/>
          </p:cNvSpPr>
          <p:nvPr>
            <p:ph type="dt" sz="half" idx="10"/>
          </p:nvPr>
        </p:nvSpPr>
        <p:spPr/>
        <p:txBody>
          <a:bodyPr/>
          <a:lstStyle/>
          <a:p>
            <a:pPr>
              <a:defRPr/>
            </a:pPr>
            <a:r>
              <a:rPr lang="en-US" smtClean="0"/>
              <a:t>Fall 2010</a:t>
            </a:r>
            <a:endParaRPr lang="en-US" dirty="0"/>
          </a:p>
        </p:txBody>
      </p:sp>
      <p:sp>
        <p:nvSpPr>
          <p:cNvPr id="6" name="Footer Placeholder 5"/>
          <p:cNvSpPr>
            <a:spLocks noGrp="1"/>
          </p:cNvSpPr>
          <p:nvPr>
            <p:ph type="ftr" sz="quarter" idx="11"/>
          </p:nvPr>
        </p:nvSpPr>
        <p:spPr/>
        <p:txBody>
          <a:bodyPr/>
          <a:lstStyle/>
          <a:p>
            <a:pPr>
              <a:defRPr/>
            </a:pPr>
            <a:r>
              <a:rPr lang="en-US" dirty="0"/>
              <a:t>Society of American Archivists</a:t>
            </a:r>
          </a:p>
        </p:txBody>
      </p:sp>
      <p:sp>
        <p:nvSpPr>
          <p:cNvPr id="7" name="Slide Number Placeholder 6"/>
          <p:cNvSpPr>
            <a:spLocks noGrp="1"/>
          </p:cNvSpPr>
          <p:nvPr>
            <p:ph type="sldNum" sz="quarter" idx="12"/>
          </p:nvPr>
        </p:nvSpPr>
        <p:spPr/>
        <p:txBody>
          <a:bodyPr/>
          <a:lstStyle/>
          <a:p>
            <a:pPr>
              <a:defRPr/>
            </a:pPr>
            <a:fld id="{4B6A9E5A-8665-457E-8397-8F589493B806}" type="slidenum">
              <a:rPr lang="en-US"/>
              <a:pPr>
                <a:defRPr/>
              </a:pPr>
              <a:t>78</a:t>
            </a:fld>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1" name="Rectangle 2"/>
          <p:cNvSpPr>
            <a:spLocks noGrp="1" noChangeArrowheads="1"/>
          </p:cNvSpPr>
          <p:nvPr>
            <p:ph type="title"/>
          </p:nvPr>
        </p:nvSpPr>
        <p:spPr/>
        <p:txBody>
          <a:bodyPr/>
          <a:lstStyle/>
          <a:p>
            <a:pPr eaLnBrk="1" hangingPunct="1"/>
            <a:r>
              <a:rPr lang="en-US" dirty="0" smtClean="0"/>
              <a:t>Informational value</a:t>
            </a:r>
          </a:p>
        </p:txBody>
      </p:sp>
      <p:sp>
        <p:nvSpPr>
          <p:cNvPr id="4" name="Date Placeholder 2"/>
          <p:cNvSpPr>
            <a:spLocks noGrp="1"/>
          </p:cNvSpPr>
          <p:nvPr>
            <p:ph type="dt" sz="half" idx="10"/>
          </p:nvPr>
        </p:nvSpPr>
        <p:spPr/>
        <p:txBody>
          <a:bodyPr/>
          <a:lstStyle/>
          <a:p>
            <a:pPr>
              <a:defRPr/>
            </a:pPr>
            <a:r>
              <a:rPr lang="en-US" smtClean="0"/>
              <a:t>Fall 2010</a:t>
            </a:r>
            <a:endParaRPr lang="en-US" dirty="0"/>
          </a:p>
        </p:txBody>
      </p:sp>
      <p:sp>
        <p:nvSpPr>
          <p:cNvPr id="5" name="Footer Placeholder 3"/>
          <p:cNvSpPr>
            <a:spLocks noGrp="1"/>
          </p:cNvSpPr>
          <p:nvPr>
            <p:ph type="ftr" sz="quarter" idx="11"/>
          </p:nvPr>
        </p:nvSpPr>
        <p:spPr/>
        <p:txBody>
          <a:bodyPr/>
          <a:lstStyle/>
          <a:p>
            <a:pPr>
              <a:defRPr/>
            </a:pPr>
            <a:r>
              <a:rPr lang="en-US" dirty="0"/>
              <a:t>Society of American Archivists</a:t>
            </a:r>
          </a:p>
        </p:txBody>
      </p:sp>
      <p:sp>
        <p:nvSpPr>
          <p:cNvPr id="6" name="Slide Number Placeholder 4"/>
          <p:cNvSpPr>
            <a:spLocks noGrp="1"/>
          </p:cNvSpPr>
          <p:nvPr>
            <p:ph type="sldNum" sz="quarter" idx="12"/>
          </p:nvPr>
        </p:nvSpPr>
        <p:spPr/>
        <p:txBody>
          <a:bodyPr/>
          <a:lstStyle/>
          <a:p>
            <a:pPr>
              <a:defRPr/>
            </a:pPr>
            <a:fld id="{613F36D8-4781-4B70-A9E3-95FDBC089668}" type="slidenum">
              <a:rPr lang="en-US"/>
              <a:pPr>
                <a:defRPr/>
              </a:pPr>
              <a:t>79</a:t>
            </a:fld>
            <a:endParaRPr lang="en-US" dirty="0"/>
          </a:p>
        </p:txBody>
      </p:sp>
      <p:pic>
        <p:nvPicPr>
          <p:cNvPr id="80902" name="Picture 3" descr="C:\Documents and Settings\Owner\My Documents\My Pictures\ferriswheel.jpg"/>
          <p:cNvPicPr>
            <a:picLocks noChangeAspect="1" noChangeArrowheads="1"/>
          </p:cNvPicPr>
          <p:nvPr/>
        </p:nvPicPr>
        <p:blipFill>
          <a:blip r:embed="rId3" cstate="print"/>
          <a:srcRect/>
          <a:stretch>
            <a:fillRect/>
          </a:stretch>
        </p:blipFill>
        <p:spPr bwMode="auto">
          <a:xfrm>
            <a:off x="5257800" y="1905000"/>
            <a:ext cx="3271838" cy="4206875"/>
          </a:xfrm>
          <a:prstGeom prst="rect">
            <a:avLst/>
          </a:prstGeom>
          <a:noFill/>
          <a:ln w="9525">
            <a:noFill/>
            <a:miter lim="800000"/>
            <a:headEnd/>
            <a:tailEnd/>
          </a:ln>
        </p:spPr>
      </p:pic>
      <p:sp>
        <p:nvSpPr>
          <p:cNvPr id="7" name="Rectangle 6"/>
          <p:cNvSpPr/>
          <p:nvPr/>
        </p:nvSpPr>
        <p:spPr>
          <a:xfrm>
            <a:off x="457200" y="2667000"/>
            <a:ext cx="4572000" cy="1569660"/>
          </a:xfrm>
          <a:prstGeom prst="rect">
            <a:avLst/>
          </a:prstGeom>
        </p:spPr>
        <p:txBody>
          <a:bodyPr>
            <a:spAutoFit/>
          </a:bodyPr>
          <a:lstStyle/>
          <a:p>
            <a:r>
              <a:rPr lang="en-US" dirty="0" smtClean="0">
                <a:solidFill>
                  <a:schemeClr val="accent2"/>
                </a:solidFill>
                <a:latin typeface="+mn-lt"/>
              </a:rPr>
              <a:t>Glossary: The usefulness or significance of materials based on their content, independent of any intrinsic or evidential value.</a:t>
            </a:r>
            <a:endParaRPr lang="en-US" dirty="0">
              <a:solidFill>
                <a:schemeClr val="accent2"/>
              </a:solidFill>
              <a:latin typeface="+mn-l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2"/>
          <p:cNvSpPr>
            <a:spLocks noGrp="1" noChangeArrowheads="1"/>
          </p:cNvSpPr>
          <p:nvPr>
            <p:ph type="title"/>
          </p:nvPr>
        </p:nvSpPr>
        <p:spPr/>
        <p:txBody>
          <a:bodyPr/>
          <a:lstStyle/>
          <a:p>
            <a:pPr eaLnBrk="1" hangingPunct="1"/>
            <a:r>
              <a:rPr lang="en-US" dirty="0" smtClean="0"/>
              <a:t>Visual literacy</a:t>
            </a:r>
          </a:p>
        </p:txBody>
      </p:sp>
      <p:sp>
        <p:nvSpPr>
          <p:cNvPr id="10246" name="Rectangle 3"/>
          <p:cNvSpPr>
            <a:spLocks noGrp="1" noChangeArrowheads="1"/>
          </p:cNvSpPr>
          <p:nvPr>
            <p:ph type="body" sz="half" idx="1"/>
          </p:nvPr>
        </p:nvSpPr>
        <p:spPr>
          <a:xfrm>
            <a:off x="381000" y="1905000"/>
            <a:ext cx="3810000" cy="4114800"/>
          </a:xfrm>
        </p:spPr>
        <p:txBody>
          <a:bodyPr/>
          <a:lstStyle/>
          <a:p>
            <a:pPr eaLnBrk="1" hangingPunct="1"/>
            <a:endParaRPr lang="en-US" dirty="0" smtClean="0"/>
          </a:p>
          <a:p>
            <a:pPr eaLnBrk="1" hangingPunct="1"/>
            <a:r>
              <a:rPr lang="en-US" sz="2800" dirty="0" smtClean="0"/>
              <a:t>Who</a:t>
            </a:r>
          </a:p>
          <a:p>
            <a:pPr eaLnBrk="1" hangingPunct="1"/>
            <a:r>
              <a:rPr lang="en-US" sz="2800" dirty="0" smtClean="0"/>
              <a:t>What</a:t>
            </a:r>
          </a:p>
          <a:p>
            <a:pPr eaLnBrk="1" hangingPunct="1"/>
            <a:r>
              <a:rPr lang="en-US" sz="2800" dirty="0" smtClean="0"/>
              <a:t>Why</a:t>
            </a:r>
          </a:p>
          <a:p>
            <a:pPr eaLnBrk="1" hangingPunct="1"/>
            <a:r>
              <a:rPr lang="en-US" sz="2800" dirty="0" smtClean="0"/>
              <a:t>When</a:t>
            </a:r>
          </a:p>
          <a:p>
            <a:pPr eaLnBrk="1" hangingPunct="1"/>
            <a:r>
              <a:rPr lang="en-US" sz="2800" dirty="0" smtClean="0"/>
              <a:t>Where</a:t>
            </a:r>
          </a:p>
          <a:p>
            <a:pPr eaLnBrk="1" hangingPunct="1"/>
            <a:r>
              <a:rPr lang="en-US" sz="2800" dirty="0" smtClean="0"/>
              <a:t>How</a:t>
            </a:r>
          </a:p>
        </p:txBody>
      </p:sp>
      <p:pic>
        <p:nvPicPr>
          <p:cNvPr id="10247" name="Picture 6" descr="C:\Documents and Settings\Owner\My Documents\My Pictures\reporters.jpg"/>
          <p:cNvPicPr>
            <a:picLocks noGrp="1" noChangeAspect="1" noChangeArrowheads="1"/>
          </p:cNvPicPr>
          <p:nvPr>
            <p:ph type="clipArt" sz="half" idx="2"/>
          </p:nvPr>
        </p:nvPicPr>
        <p:blipFill>
          <a:blip r:embed="rId3" cstate="print"/>
          <a:stretch>
            <a:fillRect/>
          </a:stretch>
        </p:blipFill>
        <p:spPr>
          <a:xfrm>
            <a:off x="3581400" y="1981200"/>
            <a:ext cx="4895768" cy="3931920"/>
          </a:xfrm>
          <a:noFill/>
        </p:spPr>
      </p:pic>
      <p:sp>
        <p:nvSpPr>
          <p:cNvPr id="5" name="Date Placeholder 4"/>
          <p:cNvSpPr>
            <a:spLocks noGrp="1"/>
          </p:cNvSpPr>
          <p:nvPr>
            <p:ph type="dt" sz="half" idx="10"/>
          </p:nvPr>
        </p:nvSpPr>
        <p:spPr/>
        <p:txBody>
          <a:bodyPr/>
          <a:lstStyle/>
          <a:p>
            <a:pPr>
              <a:defRPr/>
            </a:pPr>
            <a:r>
              <a:rPr lang="en-US" smtClean="0"/>
              <a:t>Fall 2010</a:t>
            </a:r>
            <a:endParaRPr lang="en-US" dirty="0"/>
          </a:p>
        </p:txBody>
      </p:sp>
      <p:sp>
        <p:nvSpPr>
          <p:cNvPr id="6" name="Footer Placeholder 5"/>
          <p:cNvSpPr>
            <a:spLocks noGrp="1"/>
          </p:cNvSpPr>
          <p:nvPr>
            <p:ph type="ftr" sz="quarter" idx="11"/>
          </p:nvPr>
        </p:nvSpPr>
        <p:spPr/>
        <p:txBody>
          <a:bodyPr/>
          <a:lstStyle/>
          <a:p>
            <a:pPr>
              <a:defRPr/>
            </a:pPr>
            <a:r>
              <a:rPr lang="en-US" dirty="0"/>
              <a:t>Society of American Archivists</a:t>
            </a:r>
          </a:p>
        </p:txBody>
      </p:sp>
      <p:sp>
        <p:nvSpPr>
          <p:cNvPr id="7" name="Slide Number Placeholder 6"/>
          <p:cNvSpPr>
            <a:spLocks noGrp="1"/>
          </p:cNvSpPr>
          <p:nvPr>
            <p:ph type="sldNum" sz="quarter" idx="12"/>
          </p:nvPr>
        </p:nvSpPr>
        <p:spPr/>
        <p:txBody>
          <a:bodyPr/>
          <a:lstStyle/>
          <a:p>
            <a:pPr>
              <a:defRPr/>
            </a:pPr>
            <a:fld id="{37CFE747-C40B-432E-8D09-F694BCD5F54F}" type="slidenum">
              <a:rPr lang="en-US"/>
              <a:pPr>
                <a:defRPr/>
              </a:pPr>
              <a:t>8</a:t>
            </a:fld>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5" name="Rectangle 2"/>
          <p:cNvSpPr>
            <a:spLocks noGrp="1" noChangeArrowheads="1"/>
          </p:cNvSpPr>
          <p:nvPr>
            <p:ph type="title"/>
          </p:nvPr>
        </p:nvSpPr>
        <p:spPr/>
        <p:txBody>
          <a:bodyPr/>
          <a:lstStyle/>
          <a:p>
            <a:pPr eaLnBrk="1" hangingPunct="1"/>
            <a:r>
              <a:rPr lang="en-US" dirty="0" smtClean="0"/>
              <a:t>Evidential value</a:t>
            </a:r>
          </a:p>
        </p:txBody>
      </p:sp>
      <p:sp>
        <p:nvSpPr>
          <p:cNvPr id="4" name="Date Placeholder 2"/>
          <p:cNvSpPr>
            <a:spLocks noGrp="1"/>
          </p:cNvSpPr>
          <p:nvPr>
            <p:ph type="dt" sz="half" idx="10"/>
          </p:nvPr>
        </p:nvSpPr>
        <p:spPr/>
        <p:txBody>
          <a:bodyPr/>
          <a:lstStyle/>
          <a:p>
            <a:pPr>
              <a:defRPr/>
            </a:pPr>
            <a:r>
              <a:rPr lang="en-US" smtClean="0"/>
              <a:t>Fall 2010</a:t>
            </a:r>
            <a:endParaRPr lang="en-US" dirty="0"/>
          </a:p>
        </p:txBody>
      </p:sp>
      <p:sp>
        <p:nvSpPr>
          <p:cNvPr id="5" name="Footer Placeholder 3"/>
          <p:cNvSpPr>
            <a:spLocks noGrp="1"/>
          </p:cNvSpPr>
          <p:nvPr>
            <p:ph type="ftr" sz="quarter" idx="11"/>
          </p:nvPr>
        </p:nvSpPr>
        <p:spPr/>
        <p:txBody>
          <a:bodyPr/>
          <a:lstStyle/>
          <a:p>
            <a:pPr>
              <a:defRPr/>
            </a:pPr>
            <a:r>
              <a:rPr lang="en-US" dirty="0"/>
              <a:t>Society of American Archivists</a:t>
            </a:r>
          </a:p>
        </p:txBody>
      </p:sp>
      <p:sp>
        <p:nvSpPr>
          <p:cNvPr id="6" name="Slide Number Placeholder 4"/>
          <p:cNvSpPr>
            <a:spLocks noGrp="1"/>
          </p:cNvSpPr>
          <p:nvPr>
            <p:ph type="sldNum" sz="quarter" idx="12"/>
          </p:nvPr>
        </p:nvSpPr>
        <p:spPr/>
        <p:txBody>
          <a:bodyPr/>
          <a:lstStyle/>
          <a:p>
            <a:pPr>
              <a:defRPr/>
            </a:pPr>
            <a:fld id="{1A75C94B-96F8-4AA8-AB04-63035C31C529}" type="slidenum">
              <a:rPr lang="en-US"/>
              <a:pPr>
                <a:defRPr/>
              </a:pPr>
              <a:t>80</a:t>
            </a:fld>
            <a:endParaRPr lang="en-US" dirty="0"/>
          </a:p>
        </p:txBody>
      </p:sp>
      <p:pic>
        <p:nvPicPr>
          <p:cNvPr id="81926" name="Picture 3" descr="C:\Documents and Settings\Owner\My Documents\My Pictures\fingerprint.jpg"/>
          <p:cNvPicPr>
            <a:picLocks noChangeAspect="1" noChangeArrowheads="1"/>
          </p:cNvPicPr>
          <p:nvPr/>
        </p:nvPicPr>
        <p:blipFill>
          <a:blip r:embed="rId3" cstate="print"/>
          <a:srcRect/>
          <a:stretch>
            <a:fillRect/>
          </a:stretch>
        </p:blipFill>
        <p:spPr bwMode="auto">
          <a:xfrm>
            <a:off x="0" y="1905000"/>
            <a:ext cx="5922963" cy="4111625"/>
          </a:xfrm>
          <a:prstGeom prst="rect">
            <a:avLst/>
          </a:prstGeom>
          <a:noFill/>
          <a:ln w="9525">
            <a:noFill/>
            <a:miter lim="800000"/>
            <a:headEnd/>
            <a:tailEnd/>
          </a:ln>
        </p:spPr>
      </p:pic>
      <p:sp>
        <p:nvSpPr>
          <p:cNvPr id="7" name="Rectangle 6"/>
          <p:cNvSpPr/>
          <p:nvPr/>
        </p:nvSpPr>
        <p:spPr>
          <a:xfrm>
            <a:off x="5791200" y="1981200"/>
            <a:ext cx="2819400" cy="3416320"/>
          </a:xfrm>
          <a:prstGeom prst="rect">
            <a:avLst/>
          </a:prstGeom>
        </p:spPr>
        <p:txBody>
          <a:bodyPr wrap="square">
            <a:spAutoFit/>
          </a:bodyPr>
          <a:lstStyle/>
          <a:p>
            <a:endParaRPr lang="en-US" dirty="0" smtClean="0">
              <a:solidFill>
                <a:schemeClr val="accent2"/>
              </a:solidFill>
              <a:latin typeface="+mn-lt"/>
            </a:endParaRPr>
          </a:p>
          <a:p>
            <a:r>
              <a:rPr lang="en-US" dirty="0" smtClean="0">
                <a:solidFill>
                  <a:schemeClr val="accent2"/>
                </a:solidFill>
                <a:latin typeface="+mn-lt"/>
              </a:rPr>
              <a:t>Glossary:  The quality of records that provides information about the origins, functions, and activities of their creator. </a:t>
            </a:r>
            <a:endParaRPr lang="en-US" dirty="0">
              <a:solidFill>
                <a:schemeClr val="accent2"/>
              </a:solidFill>
              <a:latin typeface="+mn-lt"/>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9" name="Rectangle 2"/>
          <p:cNvSpPr>
            <a:spLocks noGrp="1" noChangeArrowheads="1"/>
          </p:cNvSpPr>
          <p:nvPr>
            <p:ph type="title"/>
          </p:nvPr>
        </p:nvSpPr>
        <p:spPr/>
        <p:txBody>
          <a:bodyPr/>
          <a:lstStyle/>
          <a:p>
            <a:pPr eaLnBrk="1" hangingPunct="1"/>
            <a:r>
              <a:rPr lang="en-US" dirty="0" smtClean="0"/>
              <a:t>Associational value</a:t>
            </a:r>
          </a:p>
        </p:txBody>
      </p:sp>
      <p:sp>
        <p:nvSpPr>
          <p:cNvPr id="4" name="Date Placeholder 2"/>
          <p:cNvSpPr>
            <a:spLocks noGrp="1"/>
          </p:cNvSpPr>
          <p:nvPr>
            <p:ph type="dt" sz="half" idx="10"/>
          </p:nvPr>
        </p:nvSpPr>
        <p:spPr/>
        <p:txBody>
          <a:bodyPr/>
          <a:lstStyle/>
          <a:p>
            <a:pPr>
              <a:defRPr/>
            </a:pPr>
            <a:r>
              <a:rPr lang="en-US" smtClean="0"/>
              <a:t>Fall 2010</a:t>
            </a:r>
            <a:endParaRPr lang="en-US" dirty="0"/>
          </a:p>
        </p:txBody>
      </p:sp>
      <p:sp>
        <p:nvSpPr>
          <p:cNvPr id="5" name="Footer Placeholder 3"/>
          <p:cNvSpPr>
            <a:spLocks noGrp="1"/>
          </p:cNvSpPr>
          <p:nvPr>
            <p:ph type="ftr" sz="quarter" idx="11"/>
          </p:nvPr>
        </p:nvSpPr>
        <p:spPr/>
        <p:txBody>
          <a:bodyPr/>
          <a:lstStyle/>
          <a:p>
            <a:pPr>
              <a:defRPr/>
            </a:pPr>
            <a:r>
              <a:rPr lang="en-US" dirty="0"/>
              <a:t>Society of American Archivists</a:t>
            </a:r>
          </a:p>
        </p:txBody>
      </p:sp>
      <p:sp>
        <p:nvSpPr>
          <p:cNvPr id="6" name="Slide Number Placeholder 4"/>
          <p:cNvSpPr>
            <a:spLocks noGrp="1"/>
          </p:cNvSpPr>
          <p:nvPr>
            <p:ph type="sldNum" sz="quarter" idx="12"/>
          </p:nvPr>
        </p:nvSpPr>
        <p:spPr/>
        <p:txBody>
          <a:bodyPr/>
          <a:lstStyle/>
          <a:p>
            <a:pPr>
              <a:defRPr/>
            </a:pPr>
            <a:fld id="{5D49F9B3-AA8E-454C-AE26-C7744E29D5C3}" type="slidenum">
              <a:rPr lang="en-US"/>
              <a:pPr>
                <a:defRPr/>
              </a:pPr>
              <a:t>81</a:t>
            </a:fld>
            <a:endParaRPr lang="en-US" dirty="0"/>
          </a:p>
        </p:txBody>
      </p:sp>
      <p:pic>
        <p:nvPicPr>
          <p:cNvPr id="82950" name="Picture 3" descr="C:\Documents and Settings\Owner\My Documents\My Pictures\twain.jpg"/>
          <p:cNvPicPr>
            <a:picLocks noChangeAspect="1" noChangeArrowheads="1"/>
          </p:cNvPicPr>
          <p:nvPr/>
        </p:nvPicPr>
        <p:blipFill>
          <a:blip r:embed="rId3" cstate="print"/>
          <a:srcRect/>
          <a:stretch>
            <a:fillRect/>
          </a:stretch>
        </p:blipFill>
        <p:spPr bwMode="auto">
          <a:xfrm>
            <a:off x="5486400" y="1828800"/>
            <a:ext cx="3463925" cy="4113213"/>
          </a:xfrm>
          <a:prstGeom prst="rect">
            <a:avLst/>
          </a:prstGeom>
          <a:noFill/>
          <a:ln w="9525">
            <a:noFill/>
            <a:miter lim="800000"/>
            <a:headEnd/>
            <a:tailEnd/>
          </a:ln>
        </p:spPr>
      </p:pic>
      <p:sp>
        <p:nvSpPr>
          <p:cNvPr id="7" name="Rectangle 6"/>
          <p:cNvSpPr/>
          <p:nvPr/>
        </p:nvSpPr>
        <p:spPr>
          <a:xfrm>
            <a:off x="609600" y="2667000"/>
            <a:ext cx="4572000" cy="1938992"/>
          </a:xfrm>
          <a:prstGeom prst="rect">
            <a:avLst/>
          </a:prstGeom>
        </p:spPr>
        <p:txBody>
          <a:bodyPr>
            <a:spAutoFit/>
          </a:bodyPr>
          <a:lstStyle/>
          <a:p>
            <a:r>
              <a:rPr lang="en-US" dirty="0" smtClean="0">
                <a:solidFill>
                  <a:schemeClr val="accent2"/>
                </a:solidFill>
                <a:latin typeface="+mn-lt"/>
              </a:rPr>
              <a:t>Glossary: The usefulness or significance of materials based on its relationship to an individual, family, organization, place, or event.</a:t>
            </a:r>
            <a:endParaRPr lang="en-US" dirty="0">
              <a:solidFill>
                <a:schemeClr val="accent2"/>
              </a:solidFill>
              <a:latin typeface="+mn-lt"/>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3" name="Rectangle 2"/>
          <p:cNvSpPr>
            <a:spLocks noGrp="1" noChangeArrowheads="1"/>
          </p:cNvSpPr>
          <p:nvPr>
            <p:ph type="title"/>
          </p:nvPr>
        </p:nvSpPr>
        <p:spPr/>
        <p:txBody>
          <a:bodyPr/>
          <a:lstStyle/>
          <a:p>
            <a:pPr eaLnBrk="1" hangingPunct="1"/>
            <a:r>
              <a:rPr lang="en-US" dirty="0" smtClean="0"/>
              <a:t>Artifactual value</a:t>
            </a:r>
          </a:p>
        </p:txBody>
      </p:sp>
      <p:pic>
        <p:nvPicPr>
          <p:cNvPr id="83974" name="Picture 3" descr="C:\Documents and Settings\Owner\My Documents\My Pictures\hinesteampump.jpg"/>
          <p:cNvPicPr>
            <a:picLocks noGrp="1" noChangeAspect="1" noChangeArrowheads="1"/>
          </p:cNvPicPr>
          <p:nvPr>
            <p:ph idx="1"/>
          </p:nvPr>
        </p:nvPicPr>
        <p:blipFill>
          <a:blip r:embed="rId3" cstate="print"/>
          <a:srcRect/>
          <a:stretch>
            <a:fillRect/>
          </a:stretch>
        </p:blipFill>
        <p:spPr>
          <a:xfrm>
            <a:off x="762000" y="1905000"/>
            <a:ext cx="2955925" cy="4114800"/>
          </a:xfrm>
          <a:noFill/>
        </p:spPr>
      </p:pic>
      <p:sp>
        <p:nvSpPr>
          <p:cNvPr id="4" name="Date Placeholder 3"/>
          <p:cNvSpPr>
            <a:spLocks noGrp="1"/>
          </p:cNvSpPr>
          <p:nvPr>
            <p:ph type="dt" sz="half" idx="10"/>
          </p:nvPr>
        </p:nvSpPr>
        <p:spPr/>
        <p:txBody>
          <a:bodyPr/>
          <a:lstStyle/>
          <a:p>
            <a:pPr>
              <a:defRPr/>
            </a:pPr>
            <a:r>
              <a:rPr lang="en-US" smtClean="0"/>
              <a:t>Fall 2010</a:t>
            </a:r>
            <a:endParaRPr lang="en-US" dirty="0"/>
          </a:p>
        </p:txBody>
      </p:sp>
      <p:sp>
        <p:nvSpPr>
          <p:cNvPr id="5" name="Footer Placeholder 4"/>
          <p:cNvSpPr>
            <a:spLocks noGrp="1"/>
          </p:cNvSpPr>
          <p:nvPr>
            <p:ph type="ftr" sz="quarter" idx="11"/>
          </p:nvPr>
        </p:nvSpPr>
        <p:spPr/>
        <p:txBody>
          <a:bodyPr/>
          <a:lstStyle/>
          <a:p>
            <a:pPr>
              <a:defRPr/>
            </a:pPr>
            <a:r>
              <a:rPr lang="en-US" dirty="0"/>
              <a:t>Society of American Archivists</a:t>
            </a:r>
          </a:p>
        </p:txBody>
      </p:sp>
      <p:sp>
        <p:nvSpPr>
          <p:cNvPr id="6" name="Slide Number Placeholder 5"/>
          <p:cNvSpPr>
            <a:spLocks noGrp="1"/>
          </p:cNvSpPr>
          <p:nvPr>
            <p:ph type="sldNum" sz="quarter" idx="12"/>
          </p:nvPr>
        </p:nvSpPr>
        <p:spPr/>
        <p:txBody>
          <a:bodyPr/>
          <a:lstStyle/>
          <a:p>
            <a:pPr>
              <a:defRPr/>
            </a:pPr>
            <a:fld id="{E8968CE6-DF9B-4846-8191-A0DE295FBD7E}" type="slidenum">
              <a:rPr lang="en-US"/>
              <a:pPr>
                <a:defRPr/>
              </a:pPr>
              <a:t>82</a:t>
            </a:fld>
            <a:endParaRPr lang="en-US" dirty="0"/>
          </a:p>
        </p:txBody>
      </p:sp>
      <p:sp>
        <p:nvSpPr>
          <p:cNvPr id="7" name="Rectangle 6"/>
          <p:cNvSpPr/>
          <p:nvPr/>
        </p:nvSpPr>
        <p:spPr>
          <a:xfrm>
            <a:off x="4419600" y="3810000"/>
            <a:ext cx="4572000" cy="1938992"/>
          </a:xfrm>
          <a:prstGeom prst="rect">
            <a:avLst/>
          </a:prstGeom>
        </p:spPr>
        <p:txBody>
          <a:bodyPr>
            <a:spAutoFit/>
          </a:bodyPr>
          <a:lstStyle/>
          <a:p>
            <a:r>
              <a:rPr lang="en-US" dirty="0" smtClean="0">
                <a:solidFill>
                  <a:schemeClr val="accent2"/>
                </a:solidFill>
                <a:latin typeface="+mn-lt"/>
              </a:rPr>
              <a:t>Glossary: The usefulness or significance of an object based on its physical or aesthetic characteristics, rather than its intellectual content.</a:t>
            </a:r>
            <a:endParaRPr lang="en-US" dirty="0">
              <a:solidFill>
                <a:schemeClr val="accent2"/>
              </a:solidFill>
              <a:latin typeface="+mn-lt"/>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7" name="Rectangle 2"/>
          <p:cNvSpPr>
            <a:spLocks noGrp="1" noChangeArrowheads="1"/>
          </p:cNvSpPr>
          <p:nvPr>
            <p:ph type="title"/>
          </p:nvPr>
        </p:nvSpPr>
        <p:spPr/>
        <p:txBody>
          <a:bodyPr/>
          <a:lstStyle/>
          <a:p>
            <a:pPr eaLnBrk="1" hangingPunct="1"/>
            <a:r>
              <a:rPr lang="en-US" dirty="0" smtClean="0"/>
              <a:t>Use</a:t>
            </a:r>
          </a:p>
        </p:txBody>
      </p:sp>
      <p:sp>
        <p:nvSpPr>
          <p:cNvPr id="84998" name="Rectangle 3"/>
          <p:cNvSpPr>
            <a:spLocks noGrp="1" noChangeArrowheads="1"/>
          </p:cNvSpPr>
          <p:nvPr>
            <p:ph type="body" sz="half" idx="1"/>
          </p:nvPr>
        </p:nvSpPr>
        <p:spPr/>
        <p:txBody>
          <a:bodyPr/>
          <a:lstStyle/>
          <a:p>
            <a:pPr eaLnBrk="1" hangingPunct="1"/>
            <a:endParaRPr lang="en-US" sz="2800" dirty="0" smtClean="0"/>
          </a:p>
          <a:p>
            <a:pPr eaLnBrk="1" hangingPunct="1"/>
            <a:r>
              <a:rPr lang="en-US" sz="2800" dirty="0" smtClean="0"/>
              <a:t>Research  </a:t>
            </a:r>
          </a:p>
          <a:p>
            <a:pPr eaLnBrk="1" hangingPunct="1"/>
            <a:r>
              <a:rPr lang="en-US" sz="2800" dirty="0" smtClean="0"/>
              <a:t>Evidence </a:t>
            </a:r>
          </a:p>
          <a:p>
            <a:pPr eaLnBrk="1" hangingPunct="1"/>
            <a:r>
              <a:rPr lang="en-US" sz="2800" dirty="0" smtClean="0"/>
              <a:t>Display </a:t>
            </a:r>
          </a:p>
          <a:p>
            <a:pPr eaLnBrk="1" hangingPunct="1"/>
            <a:r>
              <a:rPr lang="en-US" sz="2800" dirty="0" smtClean="0"/>
              <a:t>Material culture</a:t>
            </a:r>
          </a:p>
          <a:p>
            <a:pPr eaLnBrk="1" hangingPunct="1"/>
            <a:r>
              <a:rPr lang="en-US" sz="2800" dirty="0" smtClean="0"/>
              <a:t>Outreach</a:t>
            </a:r>
          </a:p>
          <a:p>
            <a:pPr eaLnBrk="1" hangingPunct="1"/>
            <a:r>
              <a:rPr lang="en-US" sz="2800" dirty="0" smtClean="0"/>
              <a:t>Visual sweeteners</a:t>
            </a:r>
          </a:p>
        </p:txBody>
      </p:sp>
      <p:pic>
        <p:nvPicPr>
          <p:cNvPr id="84999" name="Picture 4" descr="C:\Documents and Settings\Owner\My Documents\My Pictures\coneyisland.jpg"/>
          <p:cNvPicPr>
            <a:picLocks noGrp="1" noChangeAspect="1" noChangeArrowheads="1"/>
          </p:cNvPicPr>
          <p:nvPr>
            <p:ph type="clipArt" sz="half" idx="2"/>
          </p:nvPr>
        </p:nvPicPr>
        <p:blipFill>
          <a:blip r:embed="rId3" cstate="print"/>
          <a:stretch>
            <a:fillRect/>
          </a:stretch>
        </p:blipFill>
        <p:spPr>
          <a:xfrm>
            <a:off x="4701540" y="1981200"/>
            <a:ext cx="3703320" cy="4114800"/>
          </a:xfrm>
          <a:noFill/>
        </p:spPr>
      </p:pic>
      <p:sp>
        <p:nvSpPr>
          <p:cNvPr id="5" name="Date Placeholder 4"/>
          <p:cNvSpPr>
            <a:spLocks noGrp="1"/>
          </p:cNvSpPr>
          <p:nvPr>
            <p:ph type="dt" sz="half" idx="10"/>
          </p:nvPr>
        </p:nvSpPr>
        <p:spPr/>
        <p:txBody>
          <a:bodyPr/>
          <a:lstStyle/>
          <a:p>
            <a:pPr>
              <a:defRPr/>
            </a:pPr>
            <a:r>
              <a:rPr lang="en-US" smtClean="0"/>
              <a:t>Fall 2010</a:t>
            </a:r>
            <a:endParaRPr lang="en-US" dirty="0"/>
          </a:p>
        </p:txBody>
      </p:sp>
      <p:sp>
        <p:nvSpPr>
          <p:cNvPr id="6" name="Footer Placeholder 5"/>
          <p:cNvSpPr>
            <a:spLocks noGrp="1"/>
          </p:cNvSpPr>
          <p:nvPr>
            <p:ph type="ftr" sz="quarter" idx="11"/>
          </p:nvPr>
        </p:nvSpPr>
        <p:spPr/>
        <p:txBody>
          <a:bodyPr/>
          <a:lstStyle/>
          <a:p>
            <a:pPr>
              <a:defRPr/>
            </a:pPr>
            <a:r>
              <a:rPr lang="en-US" dirty="0"/>
              <a:t>Society of American Archivists</a:t>
            </a:r>
          </a:p>
        </p:txBody>
      </p:sp>
      <p:sp>
        <p:nvSpPr>
          <p:cNvPr id="7" name="Slide Number Placeholder 6"/>
          <p:cNvSpPr>
            <a:spLocks noGrp="1"/>
          </p:cNvSpPr>
          <p:nvPr>
            <p:ph type="sldNum" sz="quarter" idx="12"/>
          </p:nvPr>
        </p:nvSpPr>
        <p:spPr/>
        <p:txBody>
          <a:bodyPr/>
          <a:lstStyle/>
          <a:p>
            <a:pPr>
              <a:defRPr/>
            </a:pPr>
            <a:fld id="{2C082F6B-9092-42E3-B5FD-42301B488AE8}" type="slidenum">
              <a:rPr lang="en-US"/>
              <a:pPr>
                <a:defRPr/>
              </a:pPr>
              <a:t>83</a:t>
            </a:fld>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1" name="Rectangle 2"/>
          <p:cNvSpPr>
            <a:spLocks noGrp="1" noChangeArrowheads="1"/>
          </p:cNvSpPr>
          <p:nvPr>
            <p:ph type="title"/>
          </p:nvPr>
        </p:nvSpPr>
        <p:spPr/>
        <p:txBody>
          <a:bodyPr/>
          <a:lstStyle/>
          <a:p>
            <a:pPr eaLnBrk="1" hangingPunct="1"/>
            <a:r>
              <a:rPr lang="en-US" dirty="0" smtClean="0"/>
              <a:t>Use statistics</a:t>
            </a:r>
          </a:p>
        </p:txBody>
      </p:sp>
      <p:pic>
        <p:nvPicPr>
          <p:cNvPr id="86023" name="Picture 6" descr="C:\Documents and Settings\Owner\My Documents\My Pictures\judges.jpg"/>
          <p:cNvPicPr>
            <a:picLocks noGrp="1" noChangeAspect="1" noChangeArrowheads="1"/>
          </p:cNvPicPr>
          <p:nvPr>
            <p:ph type="clipArt" sz="half" idx="1"/>
          </p:nvPr>
        </p:nvPicPr>
        <p:blipFill>
          <a:blip r:embed="rId3" cstate="print"/>
          <a:stretch>
            <a:fillRect/>
          </a:stretch>
        </p:blipFill>
        <p:spPr>
          <a:xfrm>
            <a:off x="685800" y="2493764"/>
            <a:ext cx="3810000" cy="3089672"/>
          </a:xfrm>
          <a:noFill/>
        </p:spPr>
      </p:pic>
      <p:sp>
        <p:nvSpPr>
          <p:cNvPr id="86022" name="Rectangle 3"/>
          <p:cNvSpPr>
            <a:spLocks noGrp="1" noChangeArrowheads="1"/>
          </p:cNvSpPr>
          <p:nvPr>
            <p:ph type="body" sz="half" idx="2"/>
          </p:nvPr>
        </p:nvSpPr>
        <p:spPr/>
        <p:txBody>
          <a:bodyPr/>
          <a:lstStyle/>
          <a:p>
            <a:pPr eaLnBrk="1" hangingPunct="1">
              <a:buFontTx/>
              <a:buNone/>
            </a:pPr>
            <a:endParaRPr lang="en-US" sz="2800" dirty="0" smtClean="0">
              <a:cs typeface="Times New Roman" pitchFamily="18" charset="0"/>
            </a:endParaRPr>
          </a:p>
          <a:p>
            <a:pPr eaLnBrk="1" hangingPunct="1"/>
            <a:r>
              <a:rPr lang="en-US" sz="2800" dirty="0" smtClean="0">
                <a:cs typeface="Arial" charset="0"/>
              </a:rPr>
              <a:t>Call slips</a:t>
            </a:r>
            <a:endParaRPr lang="en-US" sz="2800" dirty="0" smtClean="0"/>
          </a:p>
          <a:p>
            <a:pPr eaLnBrk="1" hangingPunct="1"/>
            <a:r>
              <a:rPr lang="en-US" sz="2800" dirty="0" smtClean="0">
                <a:cs typeface="Arial" charset="0"/>
              </a:rPr>
              <a:t>Copy requests</a:t>
            </a:r>
            <a:endParaRPr lang="en-US" sz="2800" dirty="0" smtClean="0"/>
          </a:p>
          <a:p>
            <a:pPr eaLnBrk="1" hangingPunct="1"/>
            <a:r>
              <a:rPr lang="en-US" sz="2800" dirty="0" smtClean="0">
                <a:cs typeface="Arial" charset="0"/>
              </a:rPr>
              <a:t>Requests for permission to publish, loan or exhibit </a:t>
            </a:r>
            <a:endParaRPr lang="en-US" sz="2800" dirty="0" smtClean="0"/>
          </a:p>
        </p:txBody>
      </p:sp>
      <p:sp>
        <p:nvSpPr>
          <p:cNvPr id="5" name="Date Placeholder 4"/>
          <p:cNvSpPr>
            <a:spLocks noGrp="1"/>
          </p:cNvSpPr>
          <p:nvPr>
            <p:ph type="dt" sz="half" idx="10"/>
          </p:nvPr>
        </p:nvSpPr>
        <p:spPr/>
        <p:txBody>
          <a:bodyPr/>
          <a:lstStyle/>
          <a:p>
            <a:pPr>
              <a:defRPr/>
            </a:pPr>
            <a:r>
              <a:rPr lang="en-US" smtClean="0"/>
              <a:t>Fall 2010</a:t>
            </a:r>
            <a:endParaRPr lang="en-US" dirty="0"/>
          </a:p>
        </p:txBody>
      </p:sp>
      <p:sp>
        <p:nvSpPr>
          <p:cNvPr id="6" name="Footer Placeholder 5"/>
          <p:cNvSpPr>
            <a:spLocks noGrp="1"/>
          </p:cNvSpPr>
          <p:nvPr>
            <p:ph type="ftr" sz="quarter" idx="11"/>
          </p:nvPr>
        </p:nvSpPr>
        <p:spPr/>
        <p:txBody>
          <a:bodyPr/>
          <a:lstStyle/>
          <a:p>
            <a:pPr>
              <a:defRPr/>
            </a:pPr>
            <a:r>
              <a:rPr lang="en-US" dirty="0"/>
              <a:t>Society of American Archivists</a:t>
            </a:r>
          </a:p>
        </p:txBody>
      </p:sp>
      <p:sp>
        <p:nvSpPr>
          <p:cNvPr id="7" name="Slide Number Placeholder 6"/>
          <p:cNvSpPr>
            <a:spLocks noGrp="1"/>
          </p:cNvSpPr>
          <p:nvPr>
            <p:ph type="sldNum" sz="quarter" idx="12"/>
          </p:nvPr>
        </p:nvSpPr>
        <p:spPr/>
        <p:txBody>
          <a:bodyPr/>
          <a:lstStyle/>
          <a:p>
            <a:pPr>
              <a:defRPr/>
            </a:pPr>
            <a:fld id="{934205BF-E1E2-4844-BE3E-E395ABAA1991}" type="slidenum">
              <a:rPr lang="en-US"/>
              <a:pPr>
                <a:defRPr/>
              </a:pPr>
              <a:t>84</a:t>
            </a:fld>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5" name="Rectangle 2"/>
          <p:cNvSpPr>
            <a:spLocks noGrp="1" noChangeArrowheads="1"/>
          </p:cNvSpPr>
          <p:nvPr>
            <p:ph type="title"/>
          </p:nvPr>
        </p:nvSpPr>
        <p:spPr/>
        <p:txBody>
          <a:bodyPr/>
          <a:lstStyle/>
          <a:p>
            <a:pPr eaLnBrk="1" hangingPunct="1"/>
            <a:r>
              <a:rPr lang="en-US" dirty="0" smtClean="0"/>
              <a:t>Risk</a:t>
            </a:r>
          </a:p>
        </p:txBody>
      </p:sp>
      <p:sp>
        <p:nvSpPr>
          <p:cNvPr id="87046" name="Rectangle 3"/>
          <p:cNvSpPr>
            <a:spLocks noGrp="1" noChangeArrowheads="1"/>
          </p:cNvSpPr>
          <p:nvPr>
            <p:ph type="body" sz="half" idx="1"/>
          </p:nvPr>
        </p:nvSpPr>
        <p:spPr/>
        <p:txBody>
          <a:bodyPr/>
          <a:lstStyle/>
          <a:p>
            <a:pPr eaLnBrk="1" hangingPunct="1"/>
            <a:endParaRPr lang="en-US" dirty="0" smtClean="0">
              <a:cs typeface="Arial" charset="0"/>
            </a:endParaRPr>
          </a:p>
          <a:p>
            <a:pPr eaLnBrk="1" hangingPunct="1"/>
            <a:r>
              <a:rPr lang="en-US" dirty="0" smtClean="0">
                <a:cs typeface="Arial" charset="0"/>
              </a:rPr>
              <a:t>Health &amp; safety </a:t>
            </a:r>
          </a:p>
          <a:p>
            <a:pPr eaLnBrk="1" hangingPunct="1"/>
            <a:r>
              <a:rPr lang="en-US" dirty="0" smtClean="0">
                <a:cs typeface="Arial" charset="0"/>
              </a:rPr>
              <a:t>Preservation </a:t>
            </a:r>
          </a:p>
          <a:p>
            <a:pPr eaLnBrk="1" hangingPunct="1"/>
            <a:r>
              <a:rPr lang="en-US" dirty="0" smtClean="0">
                <a:cs typeface="Arial" charset="0"/>
              </a:rPr>
              <a:t>Reputation</a:t>
            </a:r>
          </a:p>
          <a:p>
            <a:pPr eaLnBrk="1" hangingPunct="1"/>
            <a:r>
              <a:rPr lang="en-US" dirty="0" smtClean="0">
                <a:cs typeface="Arial" charset="0"/>
              </a:rPr>
              <a:t>Resources</a:t>
            </a:r>
          </a:p>
          <a:p>
            <a:pPr eaLnBrk="1" hangingPunct="1"/>
            <a:r>
              <a:rPr lang="en-US" dirty="0" smtClean="0">
                <a:cs typeface="Arial" charset="0"/>
              </a:rPr>
              <a:t>Sensitivities</a:t>
            </a:r>
          </a:p>
          <a:p>
            <a:pPr eaLnBrk="1" hangingPunct="1"/>
            <a:r>
              <a:rPr lang="en-US" dirty="0" smtClean="0">
                <a:cs typeface="Arial" charset="0"/>
              </a:rPr>
              <a:t>Restrictions</a:t>
            </a:r>
          </a:p>
          <a:p>
            <a:pPr eaLnBrk="1" hangingPunct="1">
              <a:buNone/>
            </a:pPr>
            <a:endParaRPr lang="en-US" dirty="0" smtClean="0">
              <a:cs typeface="Arial" charset="0"/>
            </a:endParaRPr>
          </a:p>
        </p:txBody>
      </p:sp>
      <p:pic>
        <p:nvPicPr>
          <p:cNvPr id="87047" name="Picture 4" descr="C:\Documents and Settings\Owner\My Documents\My Pictures\humanfly.jpg"/>
          <p:cNvPicPr>
            <a:picLocks noGrp="1" noChangeAspect="1" noChangeArrowheads="1"/>
          </p:cNvPicPr>
          <p:nvPr>
            <p:ph type="clipArt" sz="half" idx="2"/>
          </p:nvPr>
        </p:nvPicPr>
        <p:blipFill>
          <a:blip r:embed="rId3" cstate="print"/>
          <a:stretch>
            <a:fillRect/>
          </a:stretch>
        </p:blipFill>
        <p:spPr>
          <a:xfrm>
            <a:off x="5241607" y="1981200"/>
            <a:ext cx="2623185" cy="4114800"/>
          </a:xfrm>
          <a:noFill/>
        </p:spPr>
      </p:pic>
      <p:sp>
        <p:nvSpPr>
          <p:cNvPr id="5" name="Date Placeholder 4"/>
          <p:cNvSpPr>
            <a:spLocks noGrp="1"/>
          </p:cNvSpPr>
          <p:nvPr>
            <p:ph type="dt" sz="half" idx="10"/>
          </p:nvPr>
        </p:nvSpPr>
        <p:spPr/>
        <p:txBody>
          <a:bodyPr/>
          <a:lstStyle/>
          <a:p>
            <a:pPr>
              <a:defRPr/>
            </a:pPr>
            <a:r>
              <a:rPr lang="en-US" smtClean="0"/>
              <a:t>Fall 2010</a:t>
            </a:r>
            <a:endParaRPr lang="en-US" dirty="0"/>
          </a:p>
        </p:txBody>
      </p:sp>
      <p:sp>
        <p:nvSpPr>
          <p:cNvPr id="6" name="Footer Placeholder 5"/>
          <p:cNvSpPr>
            <a:spLocks noGrp="1"/>
          </p:cNvSpPr>
          <p:nvPr>
            <p:ph type="ftr" sz="quarter" idx="11"/>
          </p:nvPr>
        </p:nvSpPr>
        <p:spPr/>
        <p:txBody>
          <a:bodyPr/>
          <a:lstStyle/>
          <a:p>
            <a:pPr>
              <a:defRPr/>
            </a:pPr>
            <a:r>
              <a:rPr lang="en-US" dirty="0"/>
              <a:t>Society of American Archivists</a:t>
            </a:r>
          </a:p>
        </p:txBody>
      </p:sp>
      <p:sp>
        <p:nvSpPr>
          <p:cNvPr id="7" name="Slide Number Placeholder 6"/>
          <p:cNvSpPr>
            <a:spLocks noGrp="1"/>
          </p:cNvSpPr>
          <p:nvPr>
            <p:ph type="sldNum" sz="quarter" idx="12"/>
          </p:nvPr>
        </p:nvSpPr>
        <p:spPr/>
        <p:txBody>
          <a:bodyPr/>
          <a:lstStyle/>
          <a:p>
            <a:pPr>
              <a:defRPr/>
            </a:pPr>
            <a:fld id="{482DCC5D-C85D-48A9-9C56-7729E4BCA3E3}" type="slidenum">
              <a:rPr lang="en-US"/>
              <a:pPr>
                <a:defRPr/>
              </a:pPr>
              <a:t>85</a:t>
            </a:fld>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3" name="Rectangle 2"/>
          <p:cNvSpPr>
            <a:spLocks noGrp="1" noChangeArrowheads="1"/>
          </p:cNvSpPr>
          <p:nvPr>
            <p:ph type="title"/>
          </p:nvPr>
        </p:nvSpPr>
        <p:spPr/>
        <p:txBody>
          <a:bodyPr/>
          <a:lstStyle/>
          <a:p>
            <a:pPr eaLnBrk="1" hangingPunct="1"/>
            <a:r>
              <a:rPr lang="en-US" dirty="0" smtClean="0">
                <a:cs typeface="Arial" charset="0"/>
              </a:rPr>
              <a:t>Restrictions</a:t>
            </a:r>
          </a:p>
        </p:txBody>
      </p:sp>
      <p:sp>
        <p:nvSpPr>
          <p:cNvPr id="89094" name="Rectangle 3"/>
          <p:cNvSpPr>
            <a:spLocks noGrp="1" noChangeArrowheads="1"/>
          </p:cNvSpPr>
          <p:nvPr>
            <p:ph idx="1"/>
          </p:nvPr>
        </p:nvSpPr>
        <p:spPr/>
        <p:txBody>
          <a:bodyPr/>
          <a:lstStyle/>
          <a:p>
            <a:pPr marL="609600" indent="-609600" eaLnBrk="1" hangingPunct="1"/>
            <a:r>
              <a:rPr lang="en-US" sz="3600" dirty="0" smtClean="0"/>
              <a:t>Access: limits ability to locate and retrieve information</a:t>
            </a:r>
          </a:p>
          <a:p>
            <a:pPr marL="609600" indent="-609600" eaLnBrk="1" hangingPunct="1"/>
            <a:endParaRPr lang="en-US" sz="3600" dirty="0" smtClean="0"/>
          </a:p>
          <a:p>
            <a:pPr marL="609600" indent="-609600" eaLnBrk="1" hangingPunct="1"/>
            <a:r>
              <a:rPr lang="en-US" sz="3600" dirty="0" smtClean="0"/>
              <a:t>Use: limits what can be done with information</a:t>
            </a:r>
          </a:p>
        </p:txBody>
      </p:sp>
      <p:sp>
        <p:nvSpPr>
          <p:cNvPr id="4" name="Date Placeholder 3"/>
          <p:cNvSpPr>
            <a:spLocks noGrp="1"/>
          </p:cNvSpPr>
          <p:nvPr>
            <p:ph type="dt" sz="half" idx="10"/>
          </p:nvPr>
        </p:nvSpPr>
        <p:spPr/>
        <p:txBody>
          <a:bodyPr/>
          <a:lstStyle/>
          <a:p>
            <a:pPr>
              <a:defRPr/>
            </a:pPr>
            <a:r>
              <a:rPr lang="en-US" smtClean="0"/>
              <a:t>Fall 2010</a:t>
            </a:r>
            <a:endParaRPr lang="en-US" dirty="0"/>
          </a:p>
        </p:txBody>
      </p:sp>
      <p:sp>
        <p:nvSpPr>
          <p:cNvPr id="5" name="Footer Placeholder 4"/>
          <p:cNvSpPr>
            <a:spLocks noGrp="1"/>
          </p:cNvSpPr>
          <p:nvPr>
            <p:ph type="ftr" sz="quarter" idx="11"/>
          </p:nvPr>
        </p:nvSpPr>
        <p:spPr/>
        <p:txBody>
          <a:bodyPr/>
          <a:lstStyle/>
          <a:p>
            <a:pPr>
              <a:defRPr/>
            </a:pPr>
            <a:r>
              <a:rPr lang="en-US" dirty="0"/>
              <a:t>Society of American Archivists</a:t>
            </a:r>
          </a:p>
        </p:txBody>
      </p:sp>
      <p:sp>
        <p:nvSpPr>
          <p:cNvPr id="6" name="Slide Number Placeholder 5"/>
          <p:cNvSpPr>
            <a:spLocks noGrp="1"/>
          </p:cNvSpPr>
          <p:nvPr>
            <p:ph type="sldNum" sz="quarter" idx="12"/>
          </p:nvPr>
        </p:nvSpPr>
        <p:spPr/>
        <p:txBody>
          <a:bodyPr/>
          <a:lstStyle/>
          <a:p>
            <a:pPr>
              <a:defRPr/>
            </a:pPr>
            <a:fld id="{F90C7C4A-B85E-40D4-BFC8-FDA1855CCC3C}" type="slidenum">
              <a:rPr lang="en-US"/>
              <a:pPr>
                <a:defRPr/>
              </a:pPr>
              <a:t>86</a:t>
            </a:fld>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1" name="Rectangle 2"/>
          <p:cNvSpPr>
            <a:spLocks noGrp="1" noChangeArrowheads="1"/>
          </p:cNvSpPr>
          <p:nvPr>
            <p:ph type="title"/>
          </p:nvPr>
        </p:nvSpPr>
        <p:spPr/>
        <p:txBody>
          <a:bodyPr/>
          <a:lstStyle/>
          <a:p>
            <a:pPr eaLnBrk="1" hangingPunct="1"/>
            <a:r>
              <a:rPr lang="en-US" dirty="0" smtClean="0">
                <a:cs typeface="Arial" charset="0"/>
              </a:rPr>
              <a:t>Access restrictions</a:t>
            </a:r>
            <a:endParaRPr lang="en-US" dirty="0" smtClean="0">
              <a:cs typeface="Times New Roman" pitchFamily="18" charset="0"/>
            </a:endParaRPr>
          </a:p>
        </p:txBody>
      </p:sp>
      <p:pic>
        <p:nvPicPr>
          <p:cNvPr id="91143" name="Picture 4" descr="C:\Documents and Settings\Owner\My Documents\My Pictures\kayaksomersault.jpg"/>
          <p:cNvPicPr>
            <a:picLocks noGrp="1" noChangeAspect="1" noChangeArrowheads="1"/>
          </p:cNvPicPr>
          <p:nvPr>
            <p:ph type="clipArt" sz="half" idx="1"/>
          </p:nvPr>
        </p:nvPicPr>
        <p:blipFill>
          <a:blip r:embed="rId3" cstate="print"/>
          <a:stretch>
            <a:fillRect/>
          </a:stretch>
        </p:blipFill>
        <p:spPr>
          <a:xfrm>
            <a:off x="685800" y="2877740"/>
            <a:ext cx="3810000" cy="2321719"/>
          </a:xfrm>
          <a:noFill/>
        </p:spPr>
      </p:pic>
      <p:sp>
        <p:nvSpPr>
          <p:cNvPr id="91142" name="Rectangle 3"/>
          <p:cNvSpPr>
            <a:spLocks noGrp="1" noChangeArrowheads="1"/>
          </p:cNvSpPr>
          <p:nvPr>
            <p:ph type="body" sz="half" idx="2"/>
          </p:nvPr>
        </p:nvSpPr>
        <p:spPr/>
        <p:txBody>
          <a:bodyPr/>
          <a:lstStyle/>
          <a:p>
            <a:pPr eaLnBrk="1" hangingPunct="1"/>
            <a:endParaRPr lang="en-US" sz="2800" dirty="0" smtClean="0">
              <a:cs typeface="Arial" charset="0"/>
            </a:endParaRPr>
          </a:p>
          <a:p>
            <a:pPr eaLnBrk="1" hangingPunct="1"/>
            <a:r>
              <a:rPr lang="en-US" sz="2800" dirty="0" smtClean="0">
                <a:cs typeface="Arial" charset="0"/>
              </a:rPr>
              <a:t>Donor imposed</a:t>
            </a:r>
          </a:p>
          <a:p>
            <a:pPr eaLnBrk="1" hangingPunct="1"/>
            <a:r>
              <a:rPr lang="en-US" sz="2800" dirty="0" smtClean="0">
                <a:cs typeface="Arial" charset="0"/>
              </a:rPr>
              <a:t>Ethical considerations</a:t>
            </a:r>
          </a:p>
          <a:p>
            <a:pPr eaLnBrk="1" hangingPunct="1"/>
            <a:r>
              <a:rPr lang="en-US" sz="2800" dirty="0" smtClean="0">
                <a:cs typeface="Arial" charset="0"/>
              </a:rPr>
              <a:t>Legal issues</a:t>
            </a:r>
            <a:endParaRPr lang="en-US" sz="2800" dirty="0" smtClean="0"/>
          </a:p>
          <a:p>
            <a:pPr lvl="1" eaLnBrk="1" hangingPunct="1"/>
            <a:r>
              <a:rPr lang="en-US" sz="2400" dirty="0" smtClean="0">
                <a:cs typeface="Arial" charset="0"/>
              </a:rPr>
              <a:t>Privacy </a:t>
            </a:r>
          </a:p>
          <a:p>
            <a:pPr lvl="1" eaLnBrk="1" hangingPunct="1"/>
            <a:r>
              <a:rPr lang="en-US" sz="2400" dirty="0" smtClean="0"/>
              <a:t>Protected information</a:t>
            </a:r>
          </a:p>
          <a:p>
            <a:pPr eaLnBrk="1" hangingPunct="1">
              <a:buFontTx/>
              <a:buNone/>
            </a:pPr>
            <a:endParaRPr lang="en-US" sz="2800" dirty="0" smtClean="0"/>
          </a:p>
        </p:txBody>
      </p:sp>
      <p:sp>
        <p:nvSpPr>
          <p:cNvPr id="5" name="Date Placeholder 4"/>
          <p:cNvSpPr>
            <a:spLocks noGrp="1"/>
          </p:cNvSpPr>
          <p:nvPr>
            <p:ph type="dt" sz="half" idx="10"/>
          </p:nvPr>
        </p:nvSpPr>
        <p:spPr/>
        <p:txBody>
          <a:bodyPr/>
          <a:lstStyle/>
          <a:p>
            <a:pPr>
              <a:defRPr/>
            </a:pPr>
            <a:r>
              <a:rPr lang="en-US" smtClean="0"/>
              <a:t>Fall 2010</a:t>
            </a:r>
            <a:endParaRPr lang="en-US" dirty="0"/>
          </a:p>
        </p:txBody>
      </p:sp>
      <p:sp>
        <p:nvSpPr>
          <p:cNvPr id="6" name="Footer Placeholder 5"/>
          <p:cNvSpPr>
            <a:spLocks noGrp="1"/>
          </p:cNvSpPr>
          <p:nvPr>
            <p:ph type="ftr" sz="quarter" idx="11"/>
          </p:nvPr>
        </p:nvSpPr>
        <p:spPr/>
        <p:txBody>
          <a:bodyPr/>
          <a:lstStyle/>
          <a:p>
            <a:pPr>
              <a:defRPr/>
            </a:pPr>
            <a:r>
              <a:rPr lang="en-US" dirty="0"/>
              <a:t>Society of American Archivists</a:t>
            </a:r>
          </a:p>
        </p:txBody>
      </p:sp>
      <p:sp>
        <p:nvSpPr>
          <p:cNvPr id="7" name="Slide Number Placeholder 6"/>
          <p:cNvSpPr>
            <a:spLocks noGrp="1"/>
          </p:cNvSpPr>
          <p:nvPr>
            <p:ph type="sldNum" sz="quarter" idx="12"/>
          </p:nvPr>
        </p:nvSpPr>
        <p:spPr/>
        <p:txBody>
          <a:bodyPr/>
          <a:lstStyle/>
          <a:p>
            <a:pPr>
              <a:defRPr/>
            </a:pPr>
            <a:fld id="{18457E80-DCDB-4D93-9FCF-83B963816B88}" type="slidenum">
              <a:rPr lang="en-US"/>
              <a:pPr>
                <a:defRPr/>
              </a:pPr>
              <a:t>87</a:t>
            </a:fld>
            <a:endParaRPr 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5" name="Rectangle 2"/>
          <p:cNvSpPr>
            <a:spLocks noGrp="1" noChangeArrowheads="1"/>
          </p:cNvSpPr>
          <p:nvPr>
            <p:ph type="title"/>
          </p:nvPr>
        </p:nvSpPr>
        <p:spPr/>
        <p:txBody>
          <a:bodyPr/>
          <a:lstStyle/>
          <a:p>
            <a:pPr eaLnBrk="1" hangingPunct="1"/>
            <a:r>
              <a:rPr lang="en-US" dirty="0" smtClean="0"/>
              <a:t>Privacy restrictions</a:t>
            </a:r>
          </a:p>
        </p:txBody>
      </p:sp>
      <p:pic>
        <p:nvPicPr>
          <p:cNvPr id="92167" name="Picture 4" descr="C:\Documents and Settings\Owner\My Documents\My Pictures\sam-gilbert-camp-gusen.jpg"/>
          <p:cNvPicPr>
            <a:picLocks noGrp="1" noChangeAspect="1" noChangeArrowheads="1"/>
          </p:cNvPicPr>
          <p:nvPr>
            <p:ph type="clipArt" sz="half" idx="1"/>
          </p:nvPr>
        </p:nvPicPr>
        <p:blipFill>
          <a:blip r:embed="rId3" cstate="print"/>
          <a:stretch>
            <a:fillRect/>
          </a:stretch>
        </p:blipFill>
        <p:spPr>
          <a:xfrm>
            <a:off x="930478" y="1981200"/>
            <a:ext cx="3320644" cy="4114800"/>
          </a:xfrm>
          <a:noFill/>
        </p:spPr>
      </p:pic>
      <p:sp>
        <p:nvSpPr>
          <p:cNvPr id="92166" name="Rectangle 3"/>
          <p:cNvSpPr>
            <a:spLocks noGrp="1" noChangeArrowheads="1"/>
          </p:cNvSpPr>
          <p:nvPr>
            <p:ph type="body" sz="half" idx="2"/>
          </p:nvPr>
        </p:nvSpPr>
        <p:spPr/>
        <p:txBody>
          <a:bodyPr/>
          <a:lstStyle/>
          <a:p>
            <a:pPr eaLnBrk="1" hangingPunct="1">
              <a:lnSpc>
                <a:spcPct val="90000"/>
              </a:lnSpc>
              <a:buFontTx/>
              <a:buNone/>
            </a:pPr>
            <a:r>
              <a:rPr lang="en-US" sz="2800" dirty="0" smtClean="0"/>
              <a:t>Living, private individuals:</a:t>
            </a:r>
          </a:p>
          <a:p>
            <a:pPr eaLnBrk="1" hangingPunct="1">
              <a:lnSpc>
                <a:spcPct val="90000"/>
              </a:lnSpc>
              <a:buFontTx/>
              <a:buNone/>
            </a:pPr>
            <a:endParaRPr lang="en-US" sz="2800" dirty="0" smtClean="0"/>
          </a:p>
          <a:p>
            <a:pPr eaLnBrk="1" hangingPunct="1">
              <a:lnSpc>
                <a:spcPct val="90000"/>
              </a:lnSpc>
            </a:pPr>
            <a:r>
              <a:rPr lang="en-US" sz="2800" dirty="0" smtClean="0"/>
              <a:t>Embarrassing</a:t>
            </a:r>
          </a:p>
          <a:p>
            <a:pPr eaLnBrk="1" hangingPunct="1">
              <a:lnSpc>
                <a:spcPct val="90000"/>
              </a:lnSpc>
            </a:pPr>
            <a:r>
              <a:rPr lang="en-US" sz="2800" dirty="0" smtClean="0"/>
              <a:t>Medical or psychiatric</a:t>
            </a:r>
          </a:p>
          <a:p>
            <a:pPr eaLnBrk="1" hangingPunct="1">
              <a:lnSpc>
                <a:spcPct val="90000"/>
              </a:lnSpc>
            </a:pPr>
            <a:r>
              <a:rPr lang="en-US" sz="2800" dirty="0" smtClean="0"/>
              <a:t>Nudes</a:t>
            </a:r>
          </a:p>
          <a:p>
            <a:pPr eaLnBrk="1" hangingPunct="1">
              <a:lnSpc>
                <a:spcPct val="90000"/>
              </a:lnSpc>
            </a:pPr>
            <a:r>
              <a:rPr lang="en-US" sz="2800" dirty="0" smtClean="0"/>
              <a:t>Taken in a private space</a:t>
            </a:r>
          </a:p>
        </p:txBody>
      </p:sp>
      <p:sp>
        <p:nvSpPr>
          <p:cNvPr id="5" name="Date Placeholder 4"/>
          <p:cNvSpPr>
            <a:spLocks noGrp="1"/>
          </p:cNvSpPr>
          <p:nvPr>
            <p:ph type="dt" sz="half" idx="10"/>
          </p:nvPr>
        </p:nvSpPr>
        <p:spPr/>
        <p:txBody>
          <a:bodyPr/>
          <a:lstStyle/>
          <a:p>
            <a:pPr>
              <a:defRPr/>
            </a:pPr>
            <a:r>
              <a:rPr lang="en-US" smtClean="0"/>
              <a:t>Fall 2010</a:t>
            </a:r>
            <a:endParaRPr lang="en-US" dirty="0"/>
          </a:p>
        </p:txBody>
      </p:sp>
      <p:sp>
        <p:nvSpPr>
          <p:cNvPr id="6" name="Footer Placeholder 5"/>
          <p:cNvSpPr>
            <a:spLocks noGrp="1"/>
          </p:cNvSpPr>
          <p:nvPr>
            <p:ph type="ftr" sz="quarter" idx="11"/>
          </p:nvPr>
        </p:nvSpPr>
        <p:spPr/>
        <p:txBody>
          <a:bodyPr/>
          <a:lstStyle/>
          <a:p>
            <a:pPr>
              <a:defRPr/>
            </a:pPr>
            <a:r>
              <a:rPr lang="en-US" dirty="0"/>
              <a:t>Society of American Archivists</a:t>
            </a:r>
          </a:p>
        </p:txBody>
      </p:sp>
      <p:sp>
        <p:nvSpPr>
          <p:cNvPr id="7" name="Slide Number Placeholder 6"/>
          <p:cNvSpPr>
            <a:spLocks noGrp="1"/>
          </p:cNvSpPr>
          <p:nvPr>
            <p:ph type="sldNum" sz="quarter" idx="12"/>
          </p:nvPr>
        </p:nvSpPr>
        <p:spPr/>
        <p:txBody>
          <a:bodyPr/>
          <a:lstStyle/>
          <a:p>
            <a:pPr>
              <a:defRPr/>
            </a:pPr>
            <a:fld id="{A63C777D-C3ED-4951-B77F-93ED0BD731E6}" type="slidenum">
              <a:rPr lang="en-US"/>
              <a:pPr>
                <a:defRPr/>
              </a:pPr>
              <a:t>88</a:t>
            </a:fld>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9" name="Rectangle 1026"/>
          <p:cNvSpPr>
            <a:spLocks noGrp="1" noChangeArrowheads="1"/>
          </p:cNvSpPr>
          <p:nvPr>
            <p:ph type="title"/>
          </p:nvPr>
        </p:nvSpPr>
        <p:spPr/>
        <p:txBody>
          <a:bodyPr/>
          <a:lstStyle/>
          <a:p>
            <a:pPr eaLnBrk="1" hangingPunct="1"/>
            <a:r>
              <a:rPr lang="en-US" dirty="0" smtClean="0"/>
              <a:t>Informed consent</a:t>
            </a:r>
          </a:p>
        </p:txBody>
      </p:sp>
      <p:sp>
        <p:nvSpPr>
          <p:cNvPr id="4" name="Date Placeholder 2"/>
          <p:cNvSpPr>
            <a:spLocks noGrp="1"/>
          </p:cNvSpPr>
          <p:nvPr>
            <p:ph type="dt" sz="half" idx="10"/>
          </p:nvPr>
        </p:nvSpPr>
        <p:spPr/>
        <p:txBody>
          <a:bodyPr/>
          <a:lstStyle/>
          <a:p>
            <a:pPr>
              <a:defRPr/>
            </a:pPr>
            <a:r>
              <a:rPr lang="en-US" smtClean="0"/>
              <a:t>Fall 2010</a:t>
            </a:r>
            <a:endParaRPr lang="en-US" dirty="0"/>
          </a:p>
        </p:txBody>
      </p:sp>
      <p:sp>
        <p:nvSpPr>
          <p:cNvPr id="5" name="Footer Placeholder 3"/>
          <p:cNvSpPr>
            <a:spLocks noGrp="1"/>
          </p:cNvSpPr>
          <p:nvPr>
            <p:ph type="ftr" sz="quarter" idx="11"/>
          </p:nvPr>
        </p:nvSpPr>
        <p:spPr/>
        <p:txBody>
          <a:bodyPr/>
          <a:lstStyle/>
          <a:p>
            <a:pPr>
              <a:defRPr/>
            </a:pPr>
            <a:r>
              <a:rPr lang="en-US" dirty="0"/>
              <a:t>Society of American Archivists</a:t>
            </a:r>
          </a:p>
        </p:txBody>
      </p:sp>
      <p:sp>
        <p:nvSpPr>
          <p:cNvPr id="6" name="Slide Number Placeholder 4"/>
          <p:cNvSpPr>
            <a:spLocks noGrp="1"/>
          </p:cNvSpPr>
          <p:nvPr>
            <p:ph type="sldNum" sz="quarter" idx="12"/>
          </p:nvPr>
        </p:nvSpPr>
        <p:spPr/>
        <p:txBody>
          <a:bodyPr/>
          <a:lstStyle/>
          <a:p>
            <a:pPr>
              <a:defRPr/>
            </a:pPr>
            <a:fld id="{D17C2262-8B72-4C9D-8EA0-2380D9135091}" type="slidenum">
              <a:rPr lang="en-US"/>
              <a:pPr>
                <a:defRPr/>
              </a:pPr>
              <a:t>89</a:t>
            </a:fld>
            <a:endParaRPr lang="en-US" dirty="0"/>
          </a:p>
        </p:txBody>
      </p:sp>
      <p:pic>
        <p:nvPicPr>
          <p:cNvPr id="93190" name="Picture 1027" descr="C:\Documents and Settings\Owner\My Documents\My Pictures\boy-swimming-pool-brooklyn.jpg"/>
          <p:cNvPicPr>
            <a:picLocks noChangeAspect="1" noChangeArrowheads="1"/>
          </p:cNvPicPr>
          <p:nvPr/>
        </p:nvPicPr>
        <p:blipFill>
          <a:blip r:embed="rId3" cstate="print"/>
          <a:srcRect/>
          <a:stretch>
            <a:fillRect/>
          </a:stretch>
        </p:blipFill>
        <p:spPr bwMode="auto">
          <a:xfrm>
            <a:off x="1447800" y="1905000"/>
            <a:ext cx="6069013" cy="4110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2"/>
          <p:cNvSpPr>
            <a:spLocks noGrp="1" noChangeArrowheads="1"/>
          </p:cNvSpPr>
          <p:nvPr>
            <p:ph type="title"/>
          </p:nvPr>
        </p:nvSpPr>
        <p:spPr/>
        <p:txBody>
          <a:bodyPr/>
          <a:lstStyle/>
          <a:p>
            <a:pPr eaLnBrk="1" hangingPunct="1"/>
            <a:r>
              <a:rPr lang="en-US" dirty="0" smtClean="0"/>
              <a:t>1. Who</a:t>
            </a:r>
          </a:p>
        </p:txBody>
      </p:sp>
      <p:pic>
        <p:nvPicPr>
          <p:cNvPr id="8" name="Picture 4" descr="C:\Documents and Settings\Owner\My Documents\My Pictures\picturetaking.jpg"/>
          <p:cNvPicPr>
            <a:picLocks noGrp="1" noChangeAspect="1" noChangeArrowheads="1"/>
          </p:cNvPicPr>
          <p:nvPr>
            <p:ph type="clipArt" sz="half" idx="1"/>
          </p:nvPr>
        </p:nvPicPr>
        <p:blipFill>
          <a:blip r:embed="rId3" cstate="print"/>
          <a:stretch>
            <a:fillRect/>
          </a:stretch>
        </p:blipFill>
        <p:spPr>
          <a:xfrm>
            <a:off x="685800" y="2547342"/>
            <a:ext cx="3810000" cy="2982516"/>
          </a:xfrm>
          <a:noFill/>
        </p:spPr>
      </p:pic>
      <p:sp>
        <p:nvSpPr>
          <p:cNvPr id="11270" name="Rectangle 3"/>
          <p:cNvSpPr>
            <a:spLocks noGrp="1" noChangeArrowheads="1"/>
          </p:cNvSpPr>
          <p:nvPr>
            <p:ph type="body" sz="half" idx="2"/>
          </p:nvPr>
        </p:nvSpPr>
        <p:spPr/>
        <p:txBody>
          <a:bodyPr/>
          <a:lstStyle/>
          <a:p>
            <a:pPr eaLnBrk="1" hangingPunct="1"/>
            <a:r>
              <a:rPr lang="en-US" sz="2800" dirty="0" smtClean="0"/>
              <a:t>Who was involved in creation?</a:t>
            </a:r>
          </a:p>
          <a:p>
            <a:pPr eaLnBrk="1" hangingPunct="1"/>
            <a:endParaRPr lang="en-US" sz="2800" dirty="0" smtClean="0"/>
          </a:p>
          <a:p>
            <a:pPr eaLnBrk="1" hangingPunct="1"/>
            <a:r>
              <a:rPr lang="en-US" sz="2800" dirty="0" smtClean="0"/>
              <a:t>Who is the intended audience?</a:t>
            </a:r>
          </a:p>
          <a:p>
            <a:pPr eaLnBrk="1" hangingPunct="1"/>
            <a:endParaRPr lang="en-US" sz="2800" dirty="0" smtClean="0"/>
          </a:p>
          <a:p>
            <a:pPr eaLnBrk="1" hangingPunct="1"/>
            <a:r>
              <a:rPr lang="en-US" sz="2800" dirty="0" smtClean="0"/>
              <a:t>Who saved it?</a:t>
            </a:r>
          </a:p>
          <a:p>
            <a:pPr eaLnBrk="1" hangingPunct="1"/>
            <a:r>
              <a:rPr lang="en-US" sz="2800" dirty="0" smtClean="0"/>
              <a:t>Who compiled it?</a:t>
            </a:r>
          </a:p>
        </p:txBody>
      </p:sp>
      <p:sp>
        <p:nvSpPr>
          <p:cNvPr id="4" name="Date Placeholder 3"/>
          <p:cNvSpPr>
            <a:spLocks noGrp="1"/>
          </p:cNvSpPr>
          <p:nvPr>
            <p:ph type="dt" sz="half" idx="10"/>
          </p:nvPr>
        </p:nvSpPr>
        <p:spPr/>
        <p:txBody>
          <a:bodyPr/>
          <a:lstStyle/>
          <a:p>
            <a:pPr>
              <a:defRPr/>
            </a:pPr>
            <a:r>
              <a:rPr lang="en-US" smtClean="0"/>
              <a:t>Fall 2010</a:t>
            </a:r>
            <a:endParaRPr lang="en-US" dirty="0"/>
          </a:p>
        </p:txBody>
      </p:sp>
      <p:sp>
        <p:nvSpPr>
          <p:cNvPr id="5" name="Footer Placeholder 4"/>
          <p:cNvSpPr>
            <a:spLocks noGrp="1"/>
          </p:cNvSpPr>
          <p:nvPr>
            <p:ph type="ftr" sz="quarter" idx="11"/>
          </p:nvPr>
        </p:nvSpPr>
        <p:spPr/>
        <p:txBody>
          <a:bodyPr/>
          <a:lstStyle/>
          <a:p>
            <a:pPr>
              <a:defRPr/>
            </a:pPr>
            <a:r>
              <a:rPr lang="en-US" dirty="0"/>
              <a:t>Society of American Archivists</a:t>
            </a:r>
          </a:p>
        </p:txBody>
      </p:sp>
      <p:sp>
        <p:nvSpPr>
          <p:cNvPr id="6" name="Slide Number Placeholder 5"/>
          <p:cNvSpPr>
            <a:spLocks noGrp="1"/>
          </p:cNvSpPr>
          <p:nvPr>
            <p:ph type="sldNum" sz="quarter" idx="12"/>
          </p:nvPr>
        </p:nvSpPr>
        <p:spPr/>
        <p:txBody>
          <a:bodyPr/>
          <a:lstStyle/>
          <a:p>
            <a:pPr>
              <a:defRPr/>
            </a:pPr>
            <a:fld id="{C7E66CF1-885B-4DBF-8EA7-7A5FD045B011}" type="slidenum">
              <a:rPr lang="en-US"/>
              <a:pPr>
                <a:defRPr/>
              </a:pPr>
              <a:t>9</a:t>
            </a:fld>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3" name="Rectangle 2"/>
          <p:cNvSpPr>
            <a:spLocks noGrp="1" noChangeArrowheads="1"/>
          </p:cNvSpPr>
          <p:nvPr>
            <p:ph type="title"/>
          </p:nvPr>
        </p:nvSpPr>
        <p:spPr/>
        <p:txBody>
          <a:bodyPr/>
          <a:lstStyle/>
          <a:p>
            <a:pPr eaLnBrk="1" hangingPunct="1"/>
            <a:r>
              <a:rPr lang="en-US" dirty="0" smtClean="0">
                <a:cs typeface="Arial" charset="0"/>
              </a:rPr>
              <a:t>Protected location information</a:t>
            </a:r>
            <a:endParaRPr lang="en-US" dirty="0" smtClean="0">
              <a:cs typeface="Times New Roman" pitchFamily="18" charset="0"/>
            </a:endParaRPr>
          </a:p>
        </p:txBody>
      </p:sp>
      <p:sp>
        <p:nvSpPr>
          <p:cNvPr id="94214" name="Rectangle 3"/>
          <p:cNvSpPr>
            <a:spLocks noGrp="1" noChangeArrowheads="1"/>
          </p:cNvSpPr>
          <p:nvPr>
            <p:ph idx="1"/>
          </p:nvPr>
        </p:nvSpPr>
        <p:spPr/>
        <p:txBody>
          <a:bodyPr/>
          <a:lstStyle/>
          <a:p>
            <a:pPr eaLnBrk="1" hangingPunct="1">
              <a:lnSpc>
                <a:spcPct val="90000"/>
              </a:lnSpc>
              <a:buFontTx/>
              <a:buNone/>
            </a:pPr>
            <a:r>
              <a:rPr lang="en-US" dirty="0" smtClean="0"/>
              <a:t>Federal or State protected:</a:t>
            </a:r>
          </a:p>
          <a:p>
            <a:pPr eaLnBrk="1" hangingPunct="1">
              <a:lnSpc>
                <a:spcPct val="90000"/>
              </a:lnSpc>
            </a:pPr>
            <a:r>
              <a:rPr lang="en-US" dirty="0" smtClean="0">
                <a:cs typeface="Arial" charset="0"/>
              </a:rPr>
              <a:t>archeological sites</a:t>
            </a:r>
            <a:endParaRPr lang="en-US" dirty="0" smtClean="0"/>
          </a:p>
          <a:p>
            <a:pPr eaLnBrk="1" hangingPunct="1">
              <a:lnSpc>
                <a:spcPct val="90000"/>
              </a:lnSpc>
            </a:pPr>
            <a:r>
              <a:rPr lang="en-US" dirty="0" smtClean="0">
                <a:cs typeface="Arial" charset="0"/>
              </a:rPr>
              <a:t>botanical, cultural patrimony, geological, or paleontological resources</a:t>
            </a:r>
            <a:endParaRPr lang="en-US" dirty="0" smtClean="0"/>
          </a:p>
          <a:p>
            <a:pPr eaLnBrk="1" hangingPunct="1">
              <a:lnSpc>
                <a:spcPct val="90000"/>
              </a:lnSpc>
            </a:pPr>
            <a:r>
              <a:rPr lang="en-US" dirty="0" smtClean="0">
                <a:cs typeface="Arial" charset="0"/>
              </a:rPr>
              <a:t>caves or sacred places</a:t>
            </a:r>
            <a:endParaRPr lang="en-US" dirty="0" smtClean="0"/>
          </a:p>
          <a:p>
            <a:pPr eaLnBrk="1" hangingPunct="1">
              <a:lnSpc>
                <a:spcPct val="90000"/>
              </a:lnSpc>
            </a:pPr>
            <a:r>
              <a:rPr lang="en-US" dirty="0" smtClean="0">
                <a:cs typeface="Arial" charset="0"/>
              </a:rPr>
              <a:t>endangered species nesting sites or habitats</a:t>
            </a:r>
            <a:endParaRPr lang="en-US" dirty="0" smtClean="0"/>
          </a:p>
          <a:p>
            <a:pPr eaLnBrk="1" hangingPunct="1">
              <a:lnSpc>
                <a:spcPct val="90000"/>
              </a:lnSpc>
            </a:pPr>
            <a:r>
              <a:rPr lang="en-US" dirty="0" smtClean="0">
                <a:cs typeface="Arial" charset="0"/>
              </a:rPr>
              <a:t>wells &amp; water sources</a:t>
            </a:r>
          </a:p>
        </p:txBody>
      </p:sp>
      <p:sp>
        <p:nvSpPr>
          <p:cNvPr id="4" name="Date Placeholder 3"/>
          <p:cNvSpPr>
            <a:spLocks noGrp="1"/>
          </p:cNvSpPr>
          <p:nvPr>
            <p:ph type="dt" sz="half" idx="10"/>
          </p:nvPr>
        </p:nvSpPr>
        <p:spPr/>
        <p:txBody>
          <a:bodyPr/>
          <a:lstStyle/>
          <a:p>
            <a:pPr>
              <a:defRPr/>
            </a:pPr>
            <a:r>
              <a:rPr lang="en-US" smtClean="0"/>
              <a:t>Fall 2010</a:t>
            </a:r>
            <a:endParaRPr lang="en-US" dirty="0"/>
          </a:p>
        </p:txBody>
      </p:sp>
      <p:sp>
        <p:nvSpPr>
          <p:cNvPr id="5" name="Footer Placeholder 4"/>
          <p:cNvSpPr>
            <a:spLocks noGrp="1"/>
          </p:cNvSpPr>
          <p:nvPr>
            <p:ph type="ftr" sz="quarter" idx="11"/>
          </p:nvPr>
        </p:nvSpPr>
        <p:spPr/>
        <p:txBody>
          <a:bodyPr/>
          <a:lstStyle/>
          <a:p>
            <a:pPr>
              <a:defRPr/>
            </a:pPr>
            <a:r>
              <a:rPr lang="en-US" dirty="0"/>
              <a:t>Society of American Archivists</a:t>
            </a:r>
          </a:p>
        </p:txBody>
      </p:sp>
      <p:sp>
        <p:nvSpPr>
          <p:cNvPr id="6" name="Slide Number Placeholder 5"/>
          <p:cNvSpPr>
            <a:spLocks noGrp="1"/>
          </p:cNvSpPr>
          <p:nvPr>
            <p:ph type="sldNum" sz="quarter" idx="12"/>
          </p:nvPr>
        </p:nvSpPr>
        <p:spPr/>
        <p:txBody>
          <a:bodyPr/>
          <a:lstStyle/>
          <a:p>
            <a:pPr>
              <a:defRPr/>
            </a:pPr>
            <a:fld id="{CB089CE1-B8B2-4416-B2CA-B8CE6BFF2302}" type="slidenum">
              <a:rPr lang="en-US"/>
              <a:pPr>
                <a:defRPr/>
              </a:pPr>
              <a:t>90</a:t>
            </a:fld>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Native American photos</a:t>
            </a:r>
            <a:endParaRPr lang="en-US" dirty="0"/>
          </a:p>
        </p:txBody>
      </p:sp>
      <p:pic>
        <p:nvPicPr>
          <p:cNvPr id="8" name="ClipArt Placeholder 7" descr="logan.jpg"/>
          <p:cNvPicPr>
            <a:picLocks noGrp="1" noChangeAspect="1"/>
          </p:cNvPicPr>
          <p:nvPr>
            <p:ph type="clipArt" sz="half" idx="1"/>
          </p:nvPr>
        </p:nvPicPr>
        <p:blipFill>
          <a:blip r:embed="rId3" cstate="print"/>
          <a:stretch>
            <a:fillRect/>
          </a:stretch>
        </p:blipFill>
        <p:spPr>
          <a:xfrm>
            <a:off x="685800" y="2514600"/>
            <a:ext cx="3810000" cy="3048000"/>
          </a:xfrm>
        </p:spPr>
      </p:pic>
      <p:sp>
        <p:nvSpPr>
          <p:cNvPr id="4" name="Text Placeholder 3"/>
          <p:cNvSpPr>
            <a:spLocks noGrp="1"/>
          </p:cNvSpPr>
          <p:nvPr>
            <p:ph type="body" sz="half" idx="2"/>
          </p:nvPr>
        </p:nvSpPr>
        <p:spPr/>
        <p:txBody>
          <a:bodyPr/>
          <a:lstStyle/>
          <a:p>
            <a:r>
              <a:rPr lang="en-US" dirty="0" smtClean="0"/>
              <a:t>Native American Graves Protection and Repatriation Act, 1990</a:t>
            </a:r>
          </a:p>
          <a:p>
            <a:r>
              <a:rPr lang="en-US" dirty="0" smtClean="0"/>
              <a:t>Protocols for Native American Archival Materials, 2006</a:t>
            </a:r>
            <a:endParaRPr lang="en-US" dirty="0"/>
          </a:p>
        </p:txBody>
      </p:sp>
      <p:sp>
        <p:nvSpPr>
          <p:cNvPr id="5" name="Date Placeholder 4"/>
          <p:cNvSpPr>
            <a:spLocks noGrp="1"/>
          </p:cNvSpPr>
          <p:nvPr>
            <p:ph type="dt" sz="half" idx="10"/>
          </p:nvPr>
        </p:nvSpPr>
        <p:spPr/>
        <p:txBody>
          <a:bodyPr/>
          <a:lstStyle/>
          <a:p>
            <a:pPr>
              <a:defRPr/>
            </a:pPr>
            <a:r>
              <a:rPr lang="en-US" smtClean="0"/>
              <a:t>Fall 2010</a:t>
            </a:r>
            <a:endParaRPr lang="en-US" dirty="0"/>
          </a:p>
        </p:txBody>
      </p:sp>
      <p:sp>
        <p:nvSpPr>
          <p:cNvPr id="6" name="Footer Placeholder 5"/>
          <p:cNvSpPr>
            <a:spLocks noGrp="1"/>
          </p:cNvSpPr>
          <p:nvPr>
            <p:ph type="ftr" sz="quarter" idx="11"/>
          </p:nvPr>
        </p:nvSpPr>
        <p:spPr/>
        <p:txBody>
          <a:bodyPr/>
          <a:lstStyle/>
          <a:p>
            <a:pPr>
              <a:defRPr/>
            </a:pPr>
            <a:r>
              <a:rPr lang="en-US" smtClean="0"/>
              <a:t>Society of American Archivists</a:t>
            </a:r>
            <a:endParaRPr lang="en-US" dirty="0"/>
          </a:p>
        </p:txBody>
      </p:sp>
      <p:sp>
        <p:nvSpPr>
          <p:cNvPr id="7" name="Slide Number Placeholder 6"/>
          <p:cNvSpPr>
            <a:spLocks noGrp="1"/>
          </p:cNvSpPr>
          <p:nvPr>
            <p:ph type="sldNum" sz="quarter" idx="12"/>
          </p:nvPr>
        </p:nvSpPr>
        <p:spPr/>
        <p:txBody>
          <a:bodyPr/>
          <a:lstStyle/>
          <a:p>
            <a:pPr>
              <a:defRPr/>
            </a:pPr>
            <a:fld id="{08E8E960-D03A-4D5B-AD1A-203138732D13}" type="slidenum">
              <a:rPr lang="en-US" smtClean="0"/>
              <a:pPr>
                <a:defRPr/>
              </a:pPr>
              <a:t>91</a:t>
            </a:fld>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7" name="Rectangle 2"/>
          <p:cNvSpPr>
            <a:spLocks noGrp="1" noChangeArrowheads="1"/>
          </p:cNvSpPr>
          <p:nvPr>
            <p:ph type="title"/>
          </p:nvPr>
        </p:nvSpPr>
        <p:spPr/>
        <p:txBody>
          <a:bodyPr/>
          <a:lstStyle/>
          <a:p>
            <a:pPr eaLnBrk="1" hangingPunct="1"/>
            <a:r>
              <a:rPr lang="en-US" dirty="0" smtClean="0">
                <a:cs typeface="Arial" charset="0"/>
              </a:rPr>
              <a:t>Use restrictions</a:t>
            </a:r>
            <a:endParaRPr lang="en-US" dirty="0" smtClean="0"/>
          </a:p>
        </p:txBody>
      </p:sp>
      <p:sp>
        <p:nvSpPr>
          <p:cNvPr id="95238" name="Rectangle 3"/>
          <p:cNvSpPr>
            <a:spLocks noGrp="1" noChangeArrowheads="1"/>
          </p:cNvSpPr>
          <p:nvPr>
            <p:ph sz="half" idx="1"/>
          </p:nvPr>
        </p:nvSpPr>
        <p:spPr/>
        <p:txBody>
          <a:bodyPr/>
          <a:lstStyle/>
          <a:p>
            <a:pPr eaLnBrk="1" hangingPunct="1"/>
            <a:endParaRPr lang="en-US" sz="2400" dirty="0" smtClean="0"/>
          </a:p>
          <a:p>
            <a:pPr eaLnBrk="1" hangingPunct="1"/>
            <a:endParaRPr lang="en-US" sz="2400" dirty="0" smtClean="0"/>
          </a:p>
          <a:p>
            <a:pPr eaLnBrk="1" hangingPunct="1"/>
            <a:r>
              <a:rPr lang="en-US" sz="2400" dirty="0" smtClean="0"/>
              <a:t>Donor imposed</a:t>
            </a:r>
          </a:p>
          <a:p>
            <a:pPr eaLnBrk="1" hangingPunct="1"/>
            <a:r>
              <a:rPr lang="en-US" sz="2400" dirty="0" smtClean="0"/>
              <a:t>Ethical considerations</a:t>
            </a:r>
          </a:p>
          <a:p>
            <a:pPr eaLnBrk="1" hangingPunct="1"/>
            <a:r>
              <a:rPr lang="en-US" sz="2400" dirty="0" smtClean="0"/>
              <a:t>Ownership issues </a:t>
            </a:r>
          </a:p>
          <a:p>
            <a:pPr eaLnBrk="1" hangingPunct="1"/>
            <a:endParaRPr lang="en-US" sz="2400" dirty="0" smtClean="0"/>
          </a:p>
        </p:txBody>
      </p:sp>
      <p:sp>
        <p:nvSpPr>
          <p:cNvPr id="8" name="Content Placeholder 7"/>
          <p:cNvSpPr>
            <a:spLocks noGrp="1"/>
          </p:cNvSpPr>
          <p:nvPr>
            <p:ph sz="half" idx="2"/>
          </p:nvPr>
        </p:nvSpPr>
        <p:spPr/>
        <p:txBody>
          <a:bodyPr/>
          <a:lstStyle/>
          <a:p>
            <a:pPr eaLnBrk="1" hangingPunct="1"/>
            <a:endParaRPr lang="en-US" sz="2400" dirty="0" smtClean="0"/>
          </a:p>
          <a:p>
            <a:pPr eaLnBrk="1" hangingPunct="1"/>
            <a:endParaRPr lang="en-US" sz="2400" dirty="0" smtClean="0"/>
          </a:p>
          <a:p>
            <a:pPr eaLnBrk="1" hangingPunct="1"/>
            <a:r>
              <a:rPr lang="en-US" sz="2400" dirty="0" smtClean="0"/>
              <a:t>Legislation</a:t>
            </a:r>
          </a:p>
          <a:p>
            <a:pPr lvl="1" eaLnBrk="1" hangingPunct="1"/>
            <a:r>
              <a:rPr lang="en-US" dirty="0" smtClean="0"/>
              <a:t>Copyright</a:t>
            </a:r>
          </a:p>
          <a:p>
            <a:pPr lvl="1" eaLnBrk="1" hangingPunct="1"/>
            <a:r>
              <a:rPr lang="en-US" dirty="0" smtClean="0"/>
              <a:t>Publicity rights</a:t>
            </a:r>
          </a:p>
          <a:p>
            <a:pPr lvl="1" eaLnBrk="1" hangingPunct="1"/>
            <a:r>
              <a:rPr lang="en-US" dirty="0" smtClean="0"/>
              <a:t>Orphan works</a:t>
            </a:r>
            <a:endParaRPr lang="en-US" dirty="0"/>
          </a:p>
        </p:txBody>
      </p:sp>
      <p:sp>
        <p:nvSpPr>
          <p:cNvPr id="4" name="Date Placeholder 3"/>
          <p:cNvSpPr>
            <a:spLocks noGrp="1"/>
          </p:cNvSpPr>
          <p:nvPr>
            <p:ph type="dt" sz="half" idx="10"/>
          </p:nvPr>
        </p:nvSpPr>
        <p:spPr/>
        <p:txBody>
          <a:bodyPr/>
          <a:lstStyle/>
          <a:p>
            <a:pPr>
              <a:defRPr/>
            </a:pPr>
            <a:r>
              <a:rPr lang="en-US" smtClean="0"/>
              <a:t>Fall 2010</a:t>
            </a:r>
            <a:endParaRPr lang="en-US" dirty="0"/>
          </a:p>
        </p:txBody>
      </p:sp>
      <p:sp>
        <p:nvSpPr>
          <p:cNvPr id="5" name="Footer Placeholder 4"/>
          <p:cNvSpPr>
            <a:spLocks noGrp="1"/>
          </p:cNvSpPr>
          <p:nvPr>
            <p:ph type="ftr" sz="quarter" idx="11"/>
          </p:nvPr>
        </p:nvSpPr>
        <p:spPr/>
        <p:txBody>
          <a:bodyPr/>
          <a:lstStyle/>
          <a:p>
            <a:pPr>
              <a:defRPr/>
            </a:pPr>
            <a:r>
              <a:rPr lang="en-US" dirty="0"/>
              <a:t>Society of American Archivists</a:t>
            </a:r>
          </a:p>
        </p:txBody>
      </p:sp>
      <p:sp>
        <p:nvSpPr>
          <p:cNvPr id="6" name="Slide Number Placeholder 5"/>
          <p:cNvSpPr>
            <a:spLocks noGrp="1"/>
          </p:cNvSpPr>
          <p:nvPr>
            <p:ph type="sldNum" sz="quarter" idx="12"/>
          </p:nvPr>
        </p:nvSpPr>
        <p:spPr/>
        <p:txBody>
          <a:bodyPr/>
          <a:lstStyle/>
          <a:p>
            <a:pPr>
              <a:defRPr/>
            </a:pPr>
            <a:fld id="{99F3E952-DD19-4EF2-B017-421F8A37C955}" type="slidenum">
              <a:rPr lang="en-US"/>
              <a:pPr>
                <a:defRPr/>
              </a:pPr>
              <a:t>92</a:t>
            </a:fld>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1" name="Rectangle 2"/>
          <p:cNvSpPr>
            <a:spLocks noGrp="1" noChangeArrowheads="1"/>
          </p:cNvSpPr>
          <p:nvPr>
            <p:ph type="title"/>
          </p:nvPr>
        </p:nvSpPr>
        <p:spPr/>
        <p:txBody>
          <a:bodyPr/>
          <a:lstStyle/>
          <a:p>
            <a:pPr eaLnBrk="1" hangingPunct="1"/>
            <a:r>
              <a:rPr lang="en-US" dirty="0" smtClean="0"/>
              <a:t>Copyright</a:t>
            </a:r>
          </a:p>
        </p:txBody>
      </p:sp>
      <p:sp>
        <p:nvSpPr>
          <p:cNvPr id="96262" name="Rectangle 3"/>
          <p:cNvSpPr>
            <a:spLocks noGrp="1" noChangeArrowheads="1"/>
          </p:cNvSpPr>
          <p:nvPr>
            <p:ph sz="half" idx="1"/>
          </p:nvPr>
        </p:nvSpPr>
        <p:spPr/>
        <p:txBody>
          <a:bodyPr/>
          <a:lstStyle/>
          <a:p>
            <a:pPr eaLnBrk="1" hangingPunct="1">
              <a:buFontTx/>
              <a:buNone/>
            </a:pPr>
            <a:r>
              <a:rPr lang="en-US" sz="2400" dirty="0" smtClean="0"/>
              <a:t>Limits right to:</a:t>
            </a:r>
          </a:p>
          <a:p>
            <a:pPr eaLnBrk="1" hangingPunct="1"/>
            <a:r>
              <a:rPr lang="en-US" sz="2400" dirty="0" smtClean="0"/>
              <a:t>Distribute copies </a:t>
            </a:r>
          </a:p>
          <a:p>
            <a:pPr eaLnBrk="1" hangingPunct="1"/>
            <a:r>
              <a:rPr lang="en-US" sz="2400" dirty="0" smtClean="0"/>
              <a:t>Modify or adapt work by using it to make new work</a:t>
            </a:r>
          </a:p>
          <a:p>
            <a:pPr eaLnBrk="1" hangingPunct="1"/>
            <a:r>
              <a:rPr lang="en-US" sz="2400" dirty="0" smtClean="0"/>
              <a:t>Publicly display more than one copy of work </a:t>
            </a:r>
          </a:p>
          <a:p>
            <a:pPr eaLnBrk="1" hangingPunct="1"/>
            <a:r>
              <a:rPr lang="en-US" sz="2400" dirty="0" smtClean="0"/>
              <a:t>Reproduce work </a:t>
            </a:r>
          </a:p>
          <a:p>
            <a:pPr eaLnBrk="1" hangingPunct="1"/>
            <a:r>
              <a:rPr lang="en-US" sz="2400" dirty="0" smtClean="0"/>
              <a:t>Transmit work through technological means </a:t>
            </a:r>
          </a:p>
        </p:txBody>
      </p:sp>
      <p:sp>
        <p:nvSpPr>
          <p:cNvPr id="7" name="Content Placeholder 6"/>
          <p:cNvSpPr>
            <a:spLocks noGrp="1"/>
          </p:cNvSpPr>
          <p:nvPr>
            <p:ph sz="half" idx="2"/>
          </p:nvPr>
        </p:nvSpPr>
        <p:spPr/>
        <p:txBody>
          <a:bodyPr/>
          <a:lstStyle/>
          <a:p>
            <a:pPr>
              <a:buNone/>
            </a:pPr>
            <a:r>
              <a:rPr lang="en-US" dirty="0" smtClean="0">
                <a:solidFill>
                  <a:schemeClr val="accent2"/>
                </a:solidFill>
              </a:rPr>
              <a:t>	</a:t>
            </a:r>
            <a:r>
              <a:rPr lang="en-US" sz="2000" dirty="0" smtClean="0">
                <a:solidFill>
                  <a:schemeClr val="accent2"/>
                </a:solidFill>
              </a:rPr>
              <a:t>Glossary: A property right that protects the interests of authors or other creators of works in tangible media (or the individual or organization to whom copyright has been assigned) by giving them the ability to control the reproduction, publication, adaptation, exhibition, or performance of their works.</a:t>
            </a:r>
            <a:endParaRPr lang="en-US" sz="2000" dirty="0"/>
          </a:p>
        </p:txBody>
      </p:sp>
      <p:sp>
        <p:nvSpPr>
          <p:cNvPr id="4" name="Date Placeholder 3"/>
          <p:cNvSpPr>
            <a:spLocks noGrp="1"/>
          </p:cNvSpPr>
          <p:nvPr>
            <p:ph type="dt" sz="half" idx="10"/>
          </p:nvPr>
        </p:nvSpPr>
        <p:spPr/>
        <p:txBody>
          <a:bodyPr/>
          <a:lstStyle/>
          <a:p>
            <a:pPr>
              <a:defRPr/>
            </a:pPr>
            <a:r>
              <a:rPr lang="en-US" smtClean="0"/>
              <a:t>Fall 2010</a:t>
            </a:r>
            <a:endParaRPr lang="en-US" dirty="0"/>
          </a:p>
        </p:txBody>
      </p:sp>
      <p:sp>
        <p:nvSpPr>
          <p:cNvPr id="5" name="Footer Placeholder 4"/>
          <p:cNvSpPr>
            <a:spLocks noGrp="1"/>
          </p:cNvSpPr>
          <p:nvPr>
            <p:ph type="ftr" sz="quarter" idx="11"/>
          </p:nvPr>
        </p:nvSpPr>
        <p:spPr/>
        <p:txBody>
          <a:bodyPr/>
          <a:lstStyle/>
          <a:p>
            <a:pPr>
              <a:defRPr/>
            </a:pPr>
            <a:r>
              <a:rPr lang="en-US" dirty="0"/>
              <a:t>Society of American Archivists</a:t>
            </a:r>
          </a:p>
        </p:txBody>
      </p:sp>
      <p:sp>
        <p:nvSpPr>
          <p:cNvPr id="6" name="Slide Number Placeholder 5"/>
          <p:cNvSpPr>
            <a:spLocks noGrp="1"/>
          </p:cNvSpPr>
          <p:nvPr>
            <p:ph type="sldNum" sz="quarter" idx="12"/>
          </p:nvPr>
        </p:nvSpPr>
        <p:spPr/>
        <p:txBody>
          <a:bodyPr/>
          <a:lstStyle/>
          <a:p>
            <a:pPr>
              <a:defRPr/>
            </a:pPr>
            <a:fld id="{0C863B29-38FA-4907-8E7C-80E47779E487}" type="slidenum">
              <a:rPr lang="en-US"/>
              <a:pPr>
                <a:defRPr/>
              </a:pPr>
              <a:t>93</a:t>
            </a:fld>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Fall 2010</a:t>
            </a:r>
            <a:endParaRPr lang="en-US" dirty="0"/>
          </a:p>
        </p:txBody>
      </p:sp>
      <p:sp>
        <p:nvSpPr>
          <p:cNvPr id="5" name="Footer Placeholder 4"/>
          <p:cNvSpPr>
            <a:spLocks noGrp="1"/>
          </p:cNvSpPr>
          <p:nvPr>
            <p:ph type="ftr" sz="quarter" idx="11"/>
          </p:nvPr>
        </p:nvSpPr>
        <p:spPr/>
        <p:txBody>
          <a:bodyPr/>
          <a:lstStyle/>
          <a:p>
            <a:pPr>
              <a:defRPr/>
            </a:pPr>
            <a:r>
              <a:rPr lang="en-US" dirty="0" smtClean="0"/>
              <a:t>Society of American Archivists</a:t>
            </a:r>
            <a:endParaRPr lang="en-US" dirty="0"/>
          </a:p>
        </p:txBody>
      </p:sp>
      <p:sp>
        <p:nvSpPr>
          <p:cNvPr id="4" name="Slide Number Placeholder 3"/>
          <p:cNvSpPr>
            <a:spLocks noGrp="1"/>
          </p:cNvSpPr>
          <p:nvPr>
            <p:ph type="sldNum" sz="quarter" idx="12"/>
          </p:nvPr>
        </p:nvSpPr>
        <p:spPr/>
        <p:txBody>
          <a:bodyPr/>
          <a:lstStyle/>
          <a:p>
            <a:pPr>
              <a:defRPr/>
            </a:pPr>
            <a:fld id="{AB85D98A-B2D2-4E0F-8979-0B895E9DA933}" type="slidenum">
              <a:rPr lang="en-US" smtClean="0"/>
              <a:pPr>
                <a:defRPr/>
              </a:pPr>
              <a:t>94</a:t>
            </a:fld>
            <a:endParaRPr lang="en-US" dirty="0"/>
          </a:p>
        </p:txBody>
      </p:sp>
      <p:pic>
        <p:nvPicPr>
          <p:cNvPr id="2" name="Picture 2"/>
          <p:cNvPicPr>
            <a:picLocks noChangeAspect="1" noChangeArrowheads="1"/>
          </p:cNvPicPr>
          <p:nvPr/>
        </p:nvPicPr>
        <p:blipFill>
          <a:blip r:embed="rId3" cstate="print"/>
          <a:srcRect t="16667" b="31111"/>
          <a:stretch>
            <a:fillRect/>
          </a:stretch>
        </p:blipFill>
        <p:spPr bwMode="auto">
          <a:xfrm>
            <a:off x="365757" y="381000"/>
            <a:ext cx="850392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n-US" dirty="0" smtClean="0"/>
              <a:t>Unrestricted use and exceptions</a:t>
            </a:r>
          </a:p>
        </p:txBody>
      </p:sp>
      <p:sp>
        <p:nvSpPr>
          <p:cNvPr id="90115" name="Content Placeholder 2"/>
          <p:cNvSpPr>
            <a:spLocks noGrp="1"/>
          </p:cNvSpPr>
          <p:nvPr>
            <p:ph sz="half" idx="1"/>
          </p:nvPr>
        </p:nvSpPr>
        <p:spPr/>
        <p:txBody>
          <a:bodyPr/>
          <a:lstStyle/>
          <a:p>
            <a:endParaRPr lang="en-US" dirty="0" smtClean="0"/>
          </a:p>
          <a:p>
            <a:r>
              <a:rPr lang="en-US" dirty="0" smtClean="0"/>
              <a:t>Public domain</a:t>
            </a:r>
          </a:p>
          <a:p>
            <a:r>
              <a:rPr lang="en-US" dirty="0" smtClean="0"/>
              <a:t>Exceptions to restrictions</a:t>
            </a:r>
          </a:p>
          <a:p>
            <a:pPr lvl="1"/>
            <a:r>
              <a:rPr lang="en-US" dirty="0" smtClean="0"/>
              <a:t>Fair use</a:t>
            </a:r>
          </a:p>
          <a:p>
            <a:pPr lvl="1"/>
            <a:r>
              <a:rPr lang="en-US" dirty="0" smtClean="0"/>
              <a:t>Digital Millenium Copyright Act</a:t>
            </a:r>
          </a:p>
          <a:p>
            <a:pPr lvl="1"/>
            <a:r>
              <a:rPr lang="en-US" dirty="0" smtClean="0"/>
              <a:t>TEACH Act</a:t>
            </a:r>
          </a:p>
        </p:txBody>
      </p:sp>
      <p:pic>
        <p:nvPicPr>
          <p:cNvPr id="90116" name="Content Placeholder 7" descr="bedtimefairy.jpg"/>
          <p:cNvPicPr>
            <a:picLocks noGrp="1" noChangeAspect="1"/>
          </p:cNvPicPr>
          <p:nvPr>
            <p:ph sz="half" idx="2"/>
          </p:nvPr>
        </p:nvPicPr>
        <p:blipFill>
          <a:blip r:embed="rId3" cstate="print"/>
          <a:srcRect/>
          <a:stretch>
            <a:fillRect/>
          </a:stretch>
        </p:blipFill>
        <p:spPr>
          <a:xfrm>
            <a:off x="4419600" y="2743200"/>
            <a:ext cx="4351338" cy="2468563"/>
          </a:xfrm>
        </p:spPr>
      </p:pic>
      <p:sp>
        <p:nvSpPr>
          <p:cNvPr id="4" name="Date Placeholder 3"/>
          <p:cNvSpPr>
            <a:spLocks noGrp="1"/>
          </p:cNvSpPr>
          <p:nvPr>
            <p:ph type="dt" sz="half" idx="10"/>
          </p:nvPr>
        </p:nvSpPr>
        <p:spPr/>
        <p:txBody>
          <a:bodyPr/>
          <a:lstStyle/>
          <a:p>
            <a:pPr>
              <a:defRPr/>
            </a:pPr>
            <a:r>
              <a:rPr lang="en-US" smtClean="0"/>
              <a:t>Fall 2010</a:t>
            </a:r>
            <a:endParaRPr lang="en-US" dirty="0"/>
          </a:p>
        </p:txBody>
      </p:sp>
      <p:sp>
        <p:nvSpPr>
          <p:cNvPr id="5" name="Footer Placeholder 4"/>
          <p:cNvSpPr>
            <a:spLocks noGrp="1"/>
          </p:cNvSpPr>
          <p:nvPr>
            <p:ph type="ftr" sz="quarter" idx="11"/>
          </p:nvPr>
        </p:nvSpPr>
        <p:spPr/>
        <p:txBody>
          <a:bodyPr/>
          <a:lstStyle/>
          <a:p>
            <a:pPr>
              <a:defRPr/>
            </a:pPr>
            <a:r>
              <a:rPr lang="en-US" dirty="0" smtClean="0"/>
              <a:t>Society of American Archivists</a:t>
            </a:r>
            <a:endParaRPr lang="en-US" dirty="0"/>
          </a:p>
        </p:txBody>
      </p:sp>
      <p:sp>
        <p:nvSpPr>
          <p:cNvPr id="6" name="Slide Number Placeholder 5"/>
          <p:cNvSpPr>
            <a:spLocks noGrp="1"/>
          </p:cNvSpPr>
          <p:nvPr>
            <p:ph type="sldNum" sz="quarter" idx="12"/>
          </p:nvPr>
        </p:nvSpPr>
        <p:spPr/>
        <p:txBody>
          <a:bodyPr/>
          <a:lstStyle/>
          <a:p>
            <a:pPr>
              <a:defRPr/>
            </a:pPr>
            <a:fld id="{A720D9E8-A0B4-4A94-82DB-54DDF42CD0EC}" type="slidenum">
              <a:rPr lang="en-US" smtClean="0"/>
              <a:pPr>
                <a:defRPr/>
              </a:pPr>
              <a:t>95</a:t>
            </a:fld>
            <a:endParaRPr lang="en-U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9" name="Rectangle 2"/>
          <p:cNvSpPr>
            <a:spLocks noGrp="1" noChangeArrowheads="1"/>
          </p:cNvSpPr>
          <p:nvPr>
            <p:ph type="title"/>
          </p:nvPr>
        </p:nvSpPr>
        <p:spPr/>
        <p:txBody>
          <a:bodyPr/>
          <a:lstStyle/>
          <a:p>
            <a:pPr eaLnBrk="1" hangingPunct="1"/>
            <a:r>
              <a:rPr lang="en-US" dirty="0" smtClean="0"/>
              <a:t>Managing legal risks</a:t>
            </a:r>
          </a:p>
        </p:txBody>
      </p:sp>
      <p:sp>
        <p:nvSpPr>
          <p:cNvPr id="88070" name="Rectangle 3"/>
          <p:cNvSpPr>
            <a:spLocks noGrp="1" noChangeArrowheads="1"/>
          </p:cNvSpPr>
          <p:nvPr>
            <p:ph idx="1"/>
          </p:nvPr>
        </p:nvSpPr>
        <p:spPr/>
        <p:txBody>
          <a:bodyPr/>
          <a:lstStyle/>
          <a:p>
            <a:pPr eaLnBrk="1" hangingPunct="1"/>
            <a:endParaRPr lang="en-US" dirty="0" smtClean="0"/>
          </a:p>
          <a:p>
            <a:pPr eaLnBrk="1" hangingPunct="1"/>
            <a:r>
              <a:rPr lang="en-US" dirty="0" smtClean="0"/>
              <a:t>Identify sources for help</a:t>
            </a:r>
          </a:p>
          <a:p>
            <a:pPr eaLnBrk="1" hangingPunct="1"/>
            <a:r>
              <a:rPr lang="en-US" dirty="0" smtClean="0"/>
              <a:t>Establish policies &amp; procedures</a:t>
            </a:r>
          </a:p>
          <a:p>
            <a:pPr eaLnBrk="1" hangingPunct="1"/>
            <a:r>
              <a:rPr lang="en-US" dirty="0" smtClean="0"/>
              <a:t>Prepare a generic rights statement</a:t>
            </a:r>
          </a:p>
          <a:p>
            <a:pPr eaLnBrk="1" hangingPunct="1"/>
            <a:r>
              <a:rPr lang="en-US" dirty="0" smtClean="0"/>
              <a:t>Include copyright information with copies &amp; on copy machines</a:t>
            </a:r>
          </a:p>
          <a:p>
            <a:pPr eaLnBrk="1" hangingPunct="1"/>
            <a:r>
              <a:rPr lang="en-US" dirty="0" smtClean="0"/>
              <a:t>Pay attention to warning labels</a:t>
            </a:r>
          </a:p>
          <a:p>
            <a:pPr eaLnBrk="1" hangingPunct="1"/>
            <a:endParaRPr lang="en-US" dirty="0" smtClean="0"/>
          </a:p>
        </p:txBody>
      </p:sp>
      <p:sp>
        <p:nvSpPr>
          <p:cNvPr id="4" name="Date Placeholder 3"/>
          <p:cNvSpPr>
            <a:spLocks noGrp="1"/>
          </p:cNvSpPr>
          <p:nvPr>
            <p:ph type="dt" sz="half" idx="10"/>
          </p:nvPr>
        </p:nvSpPr>
        <p:spPr/>
        <p:txBody>
          <a:bodyPr/>
          <a:lstStyle/>
          <a:p>
            <a:pPr>
              <a:defRPr/>
            </a:pPr>
            <a:r>
              <a:rPr lang="en-US" smtClean="0"/>
              <a:t>Fall 2010</a:t>
            </a:r>
            <a:endParaRPr lang="en-US" dirty="0"/>
          </a:p>
        </p:txBody>
      </p:sp>
      <p:sp>
        <p:nvSpPr>
          <p:cNvPr id="5" name="Footer Placeholder 4"/>
          <p:cNvSpPr>
            <a:spLocks noGrp="1"/>
          </p:cNvSpPr>
          <p:nvPr>
            <p:ph type="ftr" sz="quarter" idx="11"/>
          </p:nvPr>
        </p:nvSpPr>
        <p:spPr/>
        <p:txBody>
          <a:bodyPr/>
          <a:lstStyle/>
          <a:p>
            <a:pPr>
              <a:defRPr/>
            </a:pPr>
            <a:r>
              <a:rPr lang="en-US" dirty="0"/>
              <a:t>Society of American Archivists</a:t>
            </a:r>
          </a:p>
        </p:txBody>
      </p:sp>
      <p:sp>
        <p:nvSpPr>
          <p:cNvPr id="6" name="Slide Number Placeholder 5"/>
          <p:cNvSpPr>
            <a:spLocks noGrp="1"/>
          </p:cNvSpPr>
          <p:nvPr>
            <p:ph type="sldNum" sz="quarter" idx="12"/>
          </p:nvPr>
        </p:nvSpPr>
        <p:spPr/>
        <p:txBody>
          <a:bodyPr/>
          <a:lstStyle/>
          <a:p>
            <a:pPr>
              <a:defRPr/>
            </a:pPr>
            <a:fld id="{572F8F49-F049-4A2D-86E0-D1F96502EB7E}" type="slidenum">
              <a:rPr lang="en-US"/>
              <a:pPr>
                <a:defRPr/>
              </a:pPr>
              <a:t>96</a:t>
            </a:fld>
            <a:endParaRPr lang="en-US"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9" name="Rectangle 2"/>
          <p:cNvSpPr>
            <a:spLocks noGrp="1" noChangeArrowheads="1"/>
          </p:cNvSpPr>
          <p:nvPr>
            <p:ph type="title"/>
          </p:nvPr>
        </p:nvSpPr>
        <p:spPr/>
        <p:txBody>
          <a:bodyPr/>
          <a:lstStyle/>
          <a:p>
            <a:pPr eaLnBrk="1" hangingPunct="1"/>
            <a:r>
              <a:rPr lang="en-US" dirty="0" smtClean="0"/>
              <a:t>Think twice</a:t>
            </a:r>
          </a:p>
        </p:txBody>
      </p:sp>
      <p:sp>
        <p:nvSpPr>
          <p:cNvPr id="98310" name="Rectangle 3"/>
          <p:cNvSpPr>
            <a:spLocks noGrp="1" noChangeArrowheads="1"/>
          </p:cNvSpPr>
          <p:nvPr>
            <p:ph type="body" sz="half" idx="2"/>
          </p:nvPr>
        </p:nvSpPr>
        <p:spPr/>
        <p:txBody>
          <a:bodyPr/>
          <a:lstStyle/>
          <a:p>
            <a:pPr eaLnBrk="1" hangingPunct="1"/>
            <a:r>
              <a:rPr lang="en-US" sz="2800" dirty="0" smtClean="0"/>
              <a:t>Restrictions</a:t>
            </a:r>
          </a:p>
          <a:p>
            <a:pPr eaLnBrk="1" hangingPunct="1"/>
            <a:r>
              <a:rPr lang="en-US" sz="2800" dirty="0" smtClean="0"/>
              <a:t>Custody issues</a:t>
            </a:r>
          </a:p>
          <a:p>
            <a:pPr eaLnBrk="1" hangingPunct="1"/>
            <a:r>
              <a:rPr lang="en-US" sz="2800" dirty="0" smtClean="0"/>
              <a:t>Preservation needs</a:t>
            </a:r>
          </a:p>
          <a:p>
            <a:pPr eaLnBrk="1" hangingPunct="1"/>
            <a:r>
              <a:rPr lang="en-US" sz="2800" dirty="0" smtClean="0"/>
              <a:t>Duplicates &amp; copies</a:t>
            </a:r>
          </a:p>
          <a:p>
            <a:pPr eaLnBrk="1" hangingPunct="1"/>
            <a:r>
              <a:rPr lang="en-US" sz="2800" dirty="0" smtClean="0"/>
              <a:t>Lack of captions</a:t>
            </a:r>
          </a:p>
          <a:p>
            <a:pPr eaLnBrk="1" hangingPunct="1"/>
            <a:r>
              <a:rPr lang="en-US" sz="2800" dirty="0" smtClean="0"/>
              <a:t>Incomplete group</a:t>
            </a:r>
          </a:p>
          <a:p>
            <a:pPr eaLnBrk="1" hangingPunct="1"/>
            <a:r>
              <a:rPr lang="en-US" sz="2800" dirty="0" smtClean="0"/>
              <a:t>Lack of sufficient resources</a:t>
            </a:r>
          </a:p>
        </p:txBody>
      </p:sp>
      <p:sp>
        <p:nvSpPr>
          <p:cNvPr id="5" name="Date Placeholder 4"/>
          <p:cNvSpPr>
            <a:spLocks noGrp="1"/>
          </p:cNvSpPr>
          <p:nvPr>
            <p:ph type="dt" sz="half" idx="10"/>
          </p:nvPr>
        </p:nvSpPr>
        <p:spPr/>
        <p:txBody>
          <a:bodyPr/>
          <a:lstStyle/>
          <a:p>
            <a:pPr>
              <a:defRPr/>
            </a:pPr>
            <a:r>
              <a:rPr lang="en-US" smtClean="0"/>
              <a:t>Fall 2010</a:t>
            </a:r>
            <a:endParaRPr lang="en-US" dirty="0"/>
          </a:p>
        </p:txBody>
      </p:sp>
      <p:sp>
        <p:nvSpPr>
          <p:cNvPr id="6" name="Footer Placeholder 5"/>
          <p:cNvSpPr>
            <a:spLocks noGrp="1"/>
          </p:cNvSpPr>
          <p:nvPr>
            <p:ph type="ftr" sz="quarter" idx="11"/>
          </p:nvPr>
        </p:nvSpPr>
        <p:spPr/>
        <p:txBody>
          <a:bodyPr/>
          <a:lstStyle/>
          <a:p>
            <a:pPr>
              <a:defRPr/>
            </a:pPr>
            <a:r>
              <a:rPr lang="en-US" dirty="0"/>
              <a:t>Society of American Archivists</a:t>
            </a:r>
          </a:p>
        </p:txBody>
      </p:sp>
      <p:sp>
        <p:nvSpPr>
          <p:cNvPr id="7" name="Slide Number Placeholder 6"/>
          <p:cNvSpPr>
            <a:spLocks noGrp="1"/>
          </p:cNvSpPr>
          <p:nvPr>
            <p:ph type="sldNum" sz="quarter" idx="12"/>
          </p:nvPr>
        </p:nvSpPr>
        <p:spPr/>
        <p:txBody>
          <a:bodyPr/>
          <a:lstStyle/>
          <a:p>
            <a:pPr>
              <a:defRPr/>
            </a:pPr>
            <a:fld id="{07159760-B947-44E6-9D8E-814DB7995708}" type="slidenum">
              <a:rPr lang="en-US"/>
              <a:pPr>
                <a:defRPr/>
              </a:pPr>
              <a:t>97</a:t>
            </a:fld>
            <a:endParaRPr lang="en-US" dirty="0"/>
          </a:p>
        </p:txBody>
      </p:sp>
      <p:pic>
        <p:nvPicPr>
          <p:cNvPr id="9" name="ClipArt Placeholder 8" descr="dumps.jpg"/>
          <p:cNvPicPr>
            <a:picLocks noGrp="1" noChangeAspect="1"/>
          </p:cNvPicPr>
          <p:nvPr>
            <p:ph type="clipArt" sz="half" idx="1"/>
          </p:nvPr>
        </p:nvPicPr>
        <p:blipFill>
          <a:blip r:embed="rId3" cstate="print"/>
          <a:stretch>
            <a:fillRect/>
          </a:stretch>
        </p:blipFill>
        <p:spPr>
          <a:xfrm>
            <a:off x="685800" y="2681287"/>
            <a:ext cx="3810000" cy="2714625"/>
          </a:xfrm>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7" name="Rectangle 2"/>
          <p:cNvSpPr>
            <a:spLocks noGrp="1" noChangeArrowheads="1"/>
          </p:cNvSpPr>
          <p:nvPr>
            <p:ph type="title"/>
          </p:nvPr>
        </p:nvSpPr>
        <p:spPr/>
        <p:txBody>
          <a:bodyPr/>
          <a:lstStyle/>
          <a:p>
            <a:pPr eaLnBrk="1" hangingPunct="1"/>
            <a:r>
              <a:rPr lang="en-US" dirty="0" smtClean="0"/>
              <a:t>Hands-On Learning Activity</a:t>
            </a:r>
          </a:p>
        </p:txBody>
      </p:sp>
      <p:sp>
        <p:nvSpPr>
          <p:cNvPr id="4" name="Date Placeholder 2"/>
          <p:cNvSpPr>
            <a:spLocks noGrp="1"/>
          </p:cNvSpPr>
          <p:nvPr>
            <p:ph type="dt" sz="half" idx="10"/>
          </p:nvPr>
        </p:nvSpPr>
        <p:spPr/>
        <p:txBody>
          <a:bodyPr/>
          <a:lstStyle/>
          <a:p>
            <a:pPr>
              <a:defRPr/>
            </a:pPr>
            <a:r>
              <a:rPr lang="en-US" smtClean="0"/>
              <a:t>Fall 2010</a:t>
            </a:r>
            <a:endParaRPr lang="en-US" dirty="0"/>
          </a:p>
        </p:txBody>
      </p:sp>
      <p:sp>
        <p:nvSpPr>
          <p:cNvPr id="5" name="Footer Placeholder 3"/>
          <p:cNvSpPr>
            <a:spLocks noGrp="1"/>
          </p:cNvSpPr>
          <p:nvPr>
            <p:ph type="ftr" sz="quarter" idx="11"/>
          </p:nvPr>
        </p:nvSpPr>
        <p:spPr/>
        <p:txBody>
          <a:bodyPr/>
          <a:lstStyle/>
          <a:p>
            <a:pPr>
              <a:defRPr/>
            </a:pPr>
            <a:r>
              <a:rPr lang="en-US" dirty="0"/>
              <a:t>Society of American Archivists</a:t>
            </a:r>
          </a:p>
        </p:txBody>
      </p:sp>
      <p:sp>
        <p:nvSpPr>
          <p:cNvPr id="6" name="Slide Number Placeholder 4"/>
          <p:cNvSpPr>
            <a:spLocks noGrp="1"/>
          </p:cNvSpPr>
          <p:nvPr>
            <p:ph type="sldNum" sz="quarter" idx="12"/>
          </p:nvPr>
        </p:nvSpPr>
        <p:spPr/>
        <p:txBody>
          <a:bodyPr/>
          <a:lstStyle/>
          <a:p>
            <a:pPr>
              <a:defRPr/>
            </a:pPr>
            <a:fld id="{2D1FA2B6-1806-4FCE-B48C-298E4622E891}" type="slidenum">
              <a:rPr lang="en-US"/>
              <a:pPr>
                <a:defRPr/>
              </a:pPr>
              <a:t>98</a:t>
            </a:fld>
            <a:endParaRPr lang="en-US" dirty="0"/>
          </a:p>
        </p:txBody>
      </p:sp>
      <p:pic>
        <p:nvPicPr>
          <p:cNvPr id="100358" name="Picture 3" descr="C:\Documents and Settings\Owner\My Documents\My Pictures\handystudioend.jpg"/>
          <p:cNvPicPr>
            <a:picLocks noChangeAspect="1" noChangeArrowheads="1"/>
          </p:cNvPicPr>
          <p:nvPr/>
        </p:nvPicPr>
        <p:blipFill>
          <a:blip r:embed="rId3" cstate="print"/>
          <a:srcRect/>
          <a:stretch>
            <a:fillRect/>
          </a:stretch>
        </p:blipFill>
        <p:spPr bwMode="auto">
          <a:xfrm>
            <a:off x="2819400" y="1905000"/>
            <a:ext cx="3400425" cy="4116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1" name="Rectangle 2"/>
          <p:cNvSpPr>
            <a:spLocks noGrp="1" noChangeArrowheads="1"/>
          </p:cNvSpPr>
          <p:nvPr>
            <p:ph type="title"/>
          </p:nvPr>
        </p:nvSpPr>
        <p:spPr/>
        <p:txBody>
          <a:bodyPr/>
          <a:lstStyle/>
          <a:p>
            <a:pPr eaLnBrk="1" hangingPunct="1"/>
            <a:r>
              <a:rPr lang="en-US" dirty="0" smtClean="0"/>
              <a:t>Appraisal Case Study</a:t>
            </a:r>
          </a:p>
        </p:txBody>
      </p:sp>
      <p:pic>
        <p:nvPicPr>
          <p:cNvPr id="101383" name="ClipArt Placeholder 8" descr="grapes.jpg"/>
          <p:cNvPicPr>
            <a:picLocks noGrp="1" noChangeAspect="1"/>
          </p:cNvPicPr>
          <p:nvPr>
            <p:ph type="clipArt" sz="half" idx="1"/>
          </p:nvPr>
        </p:nvPicPr>
        <p:blipFill>
          <a:blip r:embed="rId3" cstate="print"/>
          <a:srcRect/>
          <a:stretch>
            <a:fillRect/>
          </a:stretch>
        </p:blipFill>
        <p:spPr>
          <a:xfrm>
            <a:off x="304800" y="2286000"/>
            <a:ext cx="4376738" cy="3200400"/>
          </a:xfrm>
        </p:spPr>
      </p:pic>
      <p:sp>
        <p:nvSpPr>
          <p:cNvPr id="101382" name="Rectangle 3"/>
          <p:cNvSpPr>
            <a:spLocks noGrp="1" noChangeArrowheads="1"/>
          </p:cNvSpPr>
          <p:nvPr>
            <p:ph type="body" sz="half" idx="2"/>
          </p:nvPr>
        </p:nvSpPr>
        <p:spPr/>
        <p:txBody>
          <a:bodyPr/>
          <a:lstStyle/>
          <a:p>
            <a:pPr eaLnBrk="1" hangingPunct="1"/>
            <a:r>
              <a:rPr lang="en-US" sz="2800" dirty="0" smtClean="0"/>
              <a:t>Western American Vintner’s Repository (WAVR)</a:t>
            </a:r>
          </a:p>
          <a:p>
            <a:pPr eaLnBrk="1" hangingPunct="1">
              <a:buFontTx/>
              <a:buNone/>
            </a:pPr>
            <a:endParaRPr lang="en-US" sz="2800" dirty="0" smtClean="0"/>
          </a:p>
          <a:p>
            <a:pPr eaLnBrk="1" hangingPunct="1"/>
            <a:r>
              <a:rPr lang="en-US" sz="2800" dirty="0" smtClean="0"/>
              <a:t>Proposed Accession:  The Handly Photographic Studio</a:t>
            </a:r>
          </a:p>
        </p:txBody>
      </p:sp>
      <p:sp>
        <p:nvSpPr>
          <p:cNvPr id="5" name="Date Placeholder 4"/>
          <p:cNvSpPr>
            <a:spLocks noGrp="1"/>
          </p:cNvSpPr>
          <p:nvPr>
            <p:ph type="dt" sz="half" idx="10"/>
          </p:nvPr>
        </p:nvSpPr>
        <p:spPr/>
        <p:txBody>
          <a:bodyPr/>
          <a:lstStyle/>
          <a:p>
            <a:pPr>
              <a:defRPr/>
            </a:pPr>
            <a:r>
              <a:rPr lang="en-US" smtClean="0"/>
              <a:t>Fall 2010</a:t>
            </a:r>
            <a:endParaRPr lang="en-US" dirty="0"/>
          </a:p>
        </p:txBody>
      </p:sp>
      <p:sp>
        <p:nvSpPr>
          <p:cNvPr id="6" name="Footer Placeholder 5"/>
          <p:cNvSpPr>
            <a:spLocks noGrp="1"/>
          </p:cNvSpPr>
          <p:nvPr>
            <p:ph type="ftr" sz="quarter" idx="11"/>
          </p:nvPr>
        </p:nvSpPr>
        <p:spPr/>
        <p:txBody>
          <a:bodyPr/>
          <a:lstStyle/>
          <a:p>
            <a:pPr>
              <a:defRPr/>
            </a:pPr>
            <a:r>
              <a:rPr lang="en-US" dirty="0"/>
              <a:t>Society of American Archivists</a:t>
            </a:r>
          </a:p>
        </p:txBody>
      </p:sp>
      <p:sp>
        <p:nvSpPr>
          <p:cNvPr id="7" name="Slide Number Placeholder 6"/>
          <p:cNvSpPr>
            <a:spLocks noGrp="1"/>
          </p:cNvSpPr>
          <p:nvPr>
            <p:ph type="sldNum" sz="quarter" idx="12"/>
          </p:nvPr>
        </p:nvSpPr>
        <p:spPr/>
        <p:txBody>
          <a:bodyPr/>
          <a:lstStyle/>
          <a:p>
            <a:pPr>
              <a:defRPr/>
            </a:pPr>
            <a:fld id="{00438B25-17ED-4C17-BEB2-772E9976377E}" type="slidenum">
              <a:rPr lang="en-US"/>
              <a:pPr>
                <a:defRPr/>
              </a:pPr>
              <a:t>99</a:t>
            </a:fld>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ydesigntemplate">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8484E0"/>
      </a:hlink>
      <a:folHlink>
        <a:srgbClr val="B2B2B2"/>
      </a:folHlink>
    </a:clrScheme>
    <a:fontScheme name="mydesign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ydesign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ydesign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ydesign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ydesign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ydesign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ydesign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ydesign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Settings\Owner\Application Data\Microsoft\Templates\mydesigntemplate.pot</Template>
  <TotalTime>6289</TotalTime>
  <Words>15028</Words>
  <Application>Microsoft Office PowerPoint</Application>
  <PresentationFormat>On-screen Show (4:3)</PresentationFormat>
  <Paragraphs>2275</Paragraphs>
  <Slides>103</Slides>
  <Notes>103</Notes>
  <HiddenSlides>0</HiddenSlides>
  <MMClips>0</MMClips>
  <ScaleCrop>false</ScaleCrop>
  <HeadingPairs>
    <vt:vector size="4" baseType="variant">
      <vt:variant>
        <vt:lpstr>Theme</vt:lpstr>
      </vt:variant>
      <vt:variant>
        <vt:i4>2</vt:i4>
      </vt:variant>
      <vt:variant>
        <vt:lpstr>Slide Titles</vt:lpstr>
      </vt:variant>
      <vt:variant>
        <vt:i4>103</vt:i4>
      </vt:variant>
    </vt:vector>
  </HeadingPairs>
  <TitlesOfParts>
    <vt:vector size="105" baseType="lpstr">
      <vt:lpstr>mydesigntemplate</vt:lpstr>
      <vt:lpstr>Custom Design</vt:lpstr>
      <vt:lpstr>Understanding Photographs:  </vt:lpstr>
      <vt:lpstr>Welcome!</vt:lpstr>
      <vt:lpstr>Word on reference sources</vt:lpstr>
      <vt:lpstr>Workshop modules</vt:lpstr>
      <vt:lpstr>Goals</vt:lpstr>
      <vt:lpstr>Introductions</vt:lpstr>
      <vt:lpstr>Module 1 Reading and Researching Photographs</vt:lpstr>
      <vt:lpstr>Visual literacy</vt:lpstr>
      <vt:lpstr>1. Who</vt:lpstr>
      <vt:lpstr>Photographic styles</vt:lpstr>
      <vt:lpstr>2. Why</vt:lpstr>
      <vt:lpstr>3. What</vt:lpstr>
      <vt:lpstr>Of and about </vt:lpstr>
      <vt:lpstr>Read this photograph </vt:lpstr>
      <vt:lpstr>Researching photographs </vt:lpstr>
      <vt:lpstr>4. When</vt:lpstr>
      <vt:lpstr>Pythian Castle</vt:lpstr>
      <vt:lpstr>5. Where</vt:lpstr>
      <vt:lpstr>6. How</vt:lpstr>
      <vt:lpstr>Be warned! </vt:lpstr>
      <vt:lpstr>Hands-On Learning Activity </vt:lpstr>
      <vt:lpstr>Module 2 </vt:lpstr>
      <vt:lpstr>Handling Procedures</vt:lpstr>
      <vt:lpstr>Do and Don’t</vt:lpstr>
      <vt:lpstr>Why is it important to ID photographs?</vt:lpstr>
      <vt:lpstr>How to identify photographs</vt:lpstr>
      <vt:lpstr>Structure of a photograph</vt:lpstr>
      <vt:lpstr>Supports</vt:lpstr>
      <vt:lpstr>Binder</vt:lpstr>
      <vt:lpstr>Image material </vt:lpstr>
      <vt:lpstr>Types of photographs</vt:lpstr>
      <vt:lpstr>Daguerreotype    Direct Positive</vt:lpstr>
      <vt:lpstr>Ambrotype      Direct Positive</vt:lpstr>
      <vt:lpstr>Tintype            Direct Positive</vt:lpstr>
      <vt:lpstr>Case Components</vt:lpstr>
      <vt:lpstr>Deterioration of Direct Positives (Cased Photographs)</vt:lpstr>
      <vt:lpstr>Photographic Prints</vt:lpstr>
      <vt:lpstr>Print Processing Terminology</vt:lpstr>
      <vt:lpstr>Salted Paper Prints   POP</vt:lpstr>
      <vt:lpstr>Albumen Prints    POP</vt:lpstr>
      <vt:lpstr>Collodion and Gelatin   POPs</vt:lpstr>
      <vt:lpstr>Deterioration of Silver POPs</vt:lpstr>
      <vt:lpstr>19th-Century Print Presentation Formats</vt:lpstr>
      <vt:lpstr>19th-Century Print Presentation Formats</vt:lpstr>
      <vt:lpstr>Developing-out Gelatin Silver Prints</vt:lpstr>
      <vt:lpstr>Deterioration of DOPs</vt:lpstr>
      <vt:lpstr>DOP Print Presentation Formats</vt:lpstr>
      <vt:lpstr>Non-Silver Print Processes</vt:lpstr>
      <vt:lpstr>Non-Silver Print Processes</vt:lpstr>
      <vt:lpstr>Photomechanical Prints</vt:lpstr>
      <vt:lpstr>Color Photographic Processes</vt:lpstr>
      <vt:lpstr>Chromogenic Photography</vt:lpstr>
      <vt:lpstr>Deterioration of Color Photographs</vt:lpstr>
      <vt:lpstr>Negatives and Transparencies</vt:lpstr>
      <vt:lpstr>Photographic Negatives</vt:lpstr>
      <vt:lpstr>Film Base Identification</vt:lpstr>
      <vt:lpstr>The Problem with Color Dye   and Film Stability</vt:lpstr>
      <vt:lpstr>Module 3 Preservation &amp; Storage</vt:lpstr>
      <vt:lpstr>Deterioration of Photographs</vt:lpstr>
      <vt:lpstr>Deterioration of Photographs</vt:lpstr>
      <vt:lpstr>Environmental conditions </vt:lpstr>
      <vt:lpstr>Environmental conditions</vt:lpstr>
      <vt:lpstr>Monitoring Environment</vt:lpstr>
      <vt:lpstr>Environmental control</vt:lpstr>
      <vt:lpstr>Cool and cold storage</vt:lpstr>
      <vt:lpstr>Environmental conditions</vt:lpstr>
      <vt:lpstr>Preservation assessment</vt:lpstr>
      <vt:lpstr>Emergency preparedness</vt:lpstr>
      <vt:lpstr>Conservation</vt:lpstr>
      <vt:lpstr>When to call a conservator</vt:lpstr>
      <vt:lpstr>Module 4 Appraising and Acquiring Collections</vt:lpstr>
      <vt:lpstr>Mission</vt:lpstr>
      <vt:lpstr>Current holdings</vt:lpstr>
      <vt:lpstr>Stakeholders</vt:lpstr>
      <vt:lpstr>Resources </vt:lpstr>
      <vt:lpstr>Documentation</vt:lpstr>
      <vt:lpstr>Appraisal</vt:lpstr>
      <vt:lpstr>Value</vt:lpstr>
      <vt:lpstr>Informational value</vt:lpstr>
      <vt:lpstr>Evidential value</vt:lpstr>
      <vt:lpstr>Associational value</vt:lpstr>
      <vt:lpstr>Artifactual value</vt:lpstr>
      <vt:lpstr>Use</vt:lpstr>
      <vt:lpstr>Use statistics</vt:lpstr>
      <vt:lpstr>Risk</vt:lpstr>
      <vt:lpstr>Restrictions</vt:lpstr>
      <vt:lpstr>Access restrictions</vt:lpstr>
      <vt:lpstr>Privacy restrictions</vt:lpstr>
      <vt:lpstr>Informed consent</vt:lpstr>
      <vt:lpstr>Protected location information</vt:lpstr>
      <vt:lpstr>Accessing Native American photos</vt:lpstr>
      <vt:lpstr>Use restrictions</vt:lpstr>
      <vt:lpstr>Copyright</vt:lpstr>
      <vt:lpstr>PowerPoint Presentation</vt:lpstr>
      <vt:lpstr>Unrestricted use and exceptions</vt:lpstr>
      <vt:lpstr>Managing legal risks</vt:lpstr>
      <vt:lpstr>Think twice</vt:lpstr>
      <vt:lpstr>Hands-On Learning Activity</vt:lpstr>
      <vt:lpstr>Appraisal Case Study</vt:lpstr>
      <vt:lpstr>Series I</vt:lpstr>
      <vt:lpstr>Series II</vt:lpstr>
      <vt:lpstr>Series III</vt:lpstr>
      <vt:lpstr>Scoring</vt:lpstr>
    </vt:vector>
  </TitlesOfParts>
  <Company>Silver Image Management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Photographs:</dc:title>
  <dc:creator>Marcy Flynn</dc:creator>
  <cp:lastModifiedBy>Amanda Look</cp:lastModifiedBy>
  <cp:revision>175</cp:revision>
  <cp:lastPrinted>1601-01-01T00:00:00Z</cp:lastPrinted>
  <dcterms:created xsi:type="dcterms:W3CDTF">2005-08-11T18:35:45Z</dcterms:created>
  <dcterms:modified xsi:type="dcterms:W3CDTF">2010-09-27T17:38:30Z</dcterms:modified>
</cp:coreProperties>
</file>